
<file path=[Content_Types].xml><?xml version="1.0" encoding="utf-8"?>
<Types xmlns="http://schemas.openxmlformats.org/package/2006/content-types">
  <Override PartName="/ppt/tags/tag8.xml" ContentType="application/vnd.openxmlformats-officedocument.presentationml.tags+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charts/chart13.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charts/chart9.xml" ContentType="application/vnd.openxmlformats-officedocument.drawingml.chart+xml"/>
  <Override PartName="/ppt/tags/tag36.xml" ContentType="application/vnd.openxmlformats-officedocument.presentationml.tags+xml"/>
  <Override PartName="/ppt/charts/chart11.xml" ContentType="application/vnd.openxmlformats-officedocument.drawingml.chart+xml"/>
  <Override PartName="/ppt/tags/tag45.xml" ContentType="application/vnd.openxmlformats-officedocument.presentationml.tags+xml"/>
  <Override PartName="/docProps/custom.xml" ContentType="application/vnd.openxmlformats-officedocument.custom-properties+xml"/>
  <Override PartName="/ppt/tags/tag14.xml" ContentType="application/vnd.openxmlformats-officedocument.presentationml.tags+xml"/>
  <Override PartName="/ppt/tags/tag25.xml" ContentType="application/vnd.openxmlformats-officedocument.presentationml.tags+xml"/>
  <Override PartName="/ppt/charts/chart7.xml" ContentType="application/vnd.openxmlformats-officedocument.drawingml.chart+xml"/>
  <Override PartName="/ppt/tags/tag34.xml" ContentType="application/vnd.openxmlformats-officedocument.presentationml.tags+xml"/>
  <Override PartName="/ppt/tags/tag43.xml" ContentType="application/vnd.openxmlformats-officedocument.presentationml.tags+xml"/>
  <Default Extension="xlsx" ContentType="application/vnd.openxmlformats-officedocument.spreadsheetml.sheet"/>
  <Override PartName="/ppt/tags/tag12.xml" ContentType="application/vnd.openxmlformats-officedocument.presentationml.tags+xml"/>
  <Override PartName="/ppt/charts/chart3.xml" ContentType="application/vnd.openxmlformats-officedocument.drawingml.chart+xml"/>
  <Override PartName="/ppt/charts/chart5.xml" ContentType="application/vnd.openxmlformats-officedocument.drawingml.chart+xml"/>
  <Override PartName="/ppt/tags/tag23.xml" ContentType="application/vnd.openxmlformats-officedocument.presentationml.tags+xml"/>
  <Override PartName="/ppt/tags/tag32.xml" ContentType="application/vnd.openxmlformats-officedocument.presentationml.tags+xml"/>
  <Override PartName="/ppt/tags/tag41.xml" ContentType="application/vnd.openxmlformats-officedocument.presentationml.tags+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charts/chart1.xml" ContentType="application/vnd.openxmlformats-officedocument.drawingml.chart+xml"/>
  <Override PartName="/ppt/tags/tag10.xml" ContentType="application/vnd.openxmlformats-officedocument.presentationml.tags+xml"/>
  <Override PartName="/ppt/tags/tag21.xml" ContentType="application/vnd.openxmlformats-officedocument.presentationml.tags+xml"/>
  <Override PartName="/ppt/notesSlides/notesSlide5.xml" ContentType="application/vnd.openxmlformats-officedocument.presentationml.notesSlide+xml"/>
  <Override PartName="/ppt/tags/tag30.xml" ContentType="application/vnd.openxmlformats-officedocument.presentationml.tag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tags/tag7.xml" ContentType="application/vnd.openxmlformats-officedocument.presentationml.tags+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drawings/drawing1.xml" ContentType="application/vnd.openxmlformats-officedocument.drawingml.chartshapes+xml"/>
  <Override PartName="/ppt/slides/slide1.xml" ContentType="application/vnd.openxmlformats-officedocument.presentationml.slide+xml"/>
  <Override PartName="/ppt/slideLayouts/slideLayout3.xml" ContentType="application/vnd.openxmlformats-officedocument.presentationml.slideLayout+xml"/>
  <Default Extension="emf" ContentType="image/x-emf"/>
  <Override PartName="/ppt/tags/tag3.xml" ContentType="application/vnd.openxmlformats-officedocument.presentationml.tags+xml"/>
  <Default Extension="jpeg" ContentType="image/jpeg"/>
  <Override PartName="/ppt/tags/tag39.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tags/tag26.xml" ContentType="application/vnd.openxmlformats-officedocument.presentationml.tags+xml"/>
  <Override PartName="/ppt/charts/chart8.xml" ContentType="application/vnd.openxmlformats-officedocument.drawingml.chart+xml"/>
  <Override PartName="/ppt/tags/tag35.xml" ContentType="application/vnd.openxmlformats-officedocument.presentationml.tags+xml"/>
  <Override PartName="/ppt/charts/chart12.xml" ContentType="application/vnd.openxmlformats-officedocument.drawingml.chart+xml"/>
  <Override PartName="/ppt/tags/tag46.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charts/chart6.xml" ContentType="application/vnd.openxmlformats-officedocument.drawingml.chart+xml"/>
  <Override PartName="/ppt/charts/chart10.xml" ContentType="application/vnd.openxmlformats-officedocument.drawingml.chart+xml"/>
  <Override PartName="/ppt/tags/tag33.xml" ContentType="application/vnd.openxmlformats-officedocument.presentationml.tags+xml"/>
  <Override PartName="/ppt/tags/tag44.xml" ContentType="application/vnd.openxmlformats-officedocument.presentationml.tags+xml"/>
  <Override PartName="/ppt/notesSlides/notesSlide8.xml" ContentType="application/vnd.openxmlformats-officedocument.presentationml.notesSlide+xml"/>
  <Override PartName="/ppt/tags/tag13.xml" ContentType="application/vnd.openxmlformats-officedocument.presentationml.tags+xml"/>
  <Override PartName="/ppt/charts/chart4.xml" ContentType="application/vnd.openxmlformats-officedocument.drawingml.chart+xml"/>
  <Override PartName="/ppt/tags/tag22.xml" ContentType="application/vnd.openxmlformats-officedocument.presentationml.tags+xml"/>
  <Override PartName="/ppt/tags/tag31.xml" ContentType="application/vnd.openxmlformats-officedocument.presentationml.tags+xml"/>
  <Override PartName="/ppt/notesSlides/notesSlide6.xml" ContentType="application/vnd.openxmlformats-officedocument.presentationml.notesSlide+xml"/>
  <Override PartName="/ppt/tags/tag40.xml" ContentType="application/vnd.openxmlformats-officedocument.presentationml.tags+xml"/>
  <Override PartName="/ppt/tags/tag42.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charts/chart2.xml" ContentType="application/vnd.openxmlformats-officedocument.drawingml.chart+xml"/>
  <Override PartName="/ppt/tags/tag20.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Layouts/slideLayout15.xml" ContentType="application/vnd.openxmlformats-officedocument.presentationml.slideLayout+xml"/>
  <Override PartName="/ppt/tags/tag2.xml" ContentType="application/vnd.openxmlformats-officedocument.presentationml.tags+xml"/>
  <Default Extension="rels" ContentType="application/vnd.openxmlformats-package.relationships+xml"/>
  <Override PartName="/ppt/tags/tag29.xml" ContentType="application/vnd.openxmlformats-officedocument.presentationml.tags+xml"/>
  <Override PartName="/ppt/tags/tag4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5"/>
  </p:notesMasterIdLst>
  <p:handoutMasterIdLst>
    <p:handoutMasterId r:id="rId16"/>
  </p:handoutMasterIdLst>
  <p:sldIdLst>
    <p:sldId id="396" r:id="rId2"/>
    <p:sldId id="355" r:id="rId3"/>
    <p:sldId id="457" r:id="rId4"/>
    <p:sldId id="458" r:id="rId5"/>
    <p:sldId id="444" r:id="rId6"/>
    <p:sldId id="445" r:id="rId7"/>
    <p:sldId id="446" r:id="rId8"/>
    <p:sldId id="397" r:id="rId9"/>
    <p:sldId id="427" r:id="rId10"/>
    <p:sldId id="426" r:id="rId11"/>
    <p:sldId id="456" r:id="rId12"/>
    <p:sldId id="434" r:id="rId13"/>
    <p:sldId id="437" r:id="rId14"/>
  </p:sldIdLst>
  <p:sldSz cx="9144000" cy="6858000" type="screen4x3"/>
  <p:notesSz cx="6794500" cy="9931400"/>
  <p:custDataLst>
    <p:tags r:id="rId17"/>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808080"/>
    <a:srgbClr val="FFCC00"/>
    <a:srgbClr val="009EE0"/>
    <a:srgbClr val="339966"/>
    <a:srgbClr val="FF0000"/>
    <a:srgbClr val="AA0065"/>
    <a:srgbClr val="4E4526"/>
    <a:srgbClr val="0E4CA3"/>
    <a:srgbClr val="A6A6A6"/>
    <a:srgbClr val="FF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97" autoAdjust="0"/>
    <p:restoredTop sz="93609" autoAdjust="0"/>
  </p:normalViewPr>
  <p:slideViewPr>
    <p:cSldViewPr showGuides="1">
      <p:cViewPr>
        <p:scale>
          <a:sx n="100" d="100"/>
          <a:sy n="100" d="100"/>
        </p:scale>
        <p:origin x="-396" y="642"/>
      </p:cViewPr>
      <p:guideLst>
        <p:guide orient="horz" pos="867"/>
        <p:guide pos="204"/>
        <p:guide pos="5375"/>
        <p:guide pos="220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0" d="100"/>
          <a:sy n="60" d="100"/>
        </p:scale>
        <p:origin x="-3202" y="-86"/>
      </p:cViewPr>
      <p:guideLst>
        <p:guide orient="horz" pos="3128"/>
        <p:guide pos="2140"/>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Arbeitsblat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Arbeitsblat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Arbeitsblat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Office_Excel-Arbeitsblat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Office_Excel-Arbeitsblat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Office_Excel-Arbeitsblatt14.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Arbeitsblat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Arbeitsblat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Arbeitsblat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Arbeitsblat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Arbeitsblat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Arbeitsblat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Arbeitsblat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Arbeitsblatt9.xlsx"/></Relationships>
</file>

<file path=ppt/charts/chart1.xml><?xml version="1.0" encoding="utf-8"?>
<c:chartSpace xmlns:c="http://schemas.openxmlformats.org/drawingml/2006/chart" xmlns:a="http://schemas.openxmlformats.org/drawingml/2006/main" xmlns:r="http://schemas.openxmlformats.org/officeDocument/2006/relationships">
  <c:lang val="de-DE"/>
  <c:chart>
    <c:autoTitleDeleted val="1"/>
    <c:plotArea>
      <c:layout>
        <c:manualLayout>
          <c:layoutTarget val="inner"/>
          <c:xMode val="edge"/>
          <c:yMode val="edge"/>
          <c:x val="0.29888268156424597"/>
          <c:y val="0.204494382022472"/>
          <c:w val="0.3994413407821229"/>
          <c:h val="0.64269662921348336"/>
        </c:manualLayout>
      </c:layout>
      <c:pieChart>
        <c:varyColors val="1"/>
        <c:ser>
          <c:idx val="4"/>
          <c:order val="0"/>
          <c:spPr>
            <a:solidFill>
              <a:srgbClr val="500030"/>
            </a:solidFill>
            <a:ln w="12695">
              <a:solidFill>
                <a:srgbClr val="FFFFFF"/>
              </a:solidFill>
              <a:prstDash val="solid"/>
            </a:ln>
          </c:spPr>
          <c:dPt>
            <c:idx val="0"/>
            <c:spPr>
              <a:solidFill>
                <a:srgbClr val="000000"/>
              </a:solidFill>
              <a:ln w="12695">
                <a:solidFill>
                  <a:srgbClr val="FFFFFF"/>
                </a:solidFill>
                <a:prstDash val="solid"/>
              </a:ln>
            </c:spPr>
          </c:dPt>
          <c:dPt>
            <c:idx val="1"/>
            <c:spPr>
              <a:solidFill>
                <a:srgbClr val="FFCC00"/>
              </a:solidFill>
              <a:ln w="12695">
                <a:solidFill>
                  <a:srgbClr val="FFFFFF"/>
                </a:solidFill>
                <a:prstDash val="solid"/>
              </a:ln>
            </c:spPr>
          </c:dPt>
          <c:dPt>
            <c:idx val="2"/>
            <c:spPr>
              <a:solidFill>
                <a:srgbClr val="009EE0"/>
              </a:solidFill>
              <a:ln w="12695">
                <a:noFill/>
                <a:prstDash val="solid"/>
              </a:ln>
            </c:spPr>
          </c:dPt>
          <c:dPt>
            <c:idx val="3"/>
            <c:spPr>
              <a:solidFill>
                <a:srgbClr val="4E4527"/>
              </a:solidFill>
              <a:ln w="12695">
                <a:solidFill>
                  <a:srgbClr val="FFFFFF"/>
                </a:solidFill>
                <a:prstDash val="solid"/>
              </a:ln>
            </c:spPr>
          </c:dPt>
          <c:dPt>
            <c:idx val="4"/>
            <c:spPr>
              <a:solidFill>
                <a:schemeClr val="bg1">
                  <a:lumMod val="65000"/>
                </a:schemeClr>
              </a:solidFill>
              <a:ln w="12695">
                <a:solidFill>
                  <a:srgbClr val="FFFFFF"/>
                </a:solidFill>
                <a:prstDash val="solid"/>
              </a:ln>
            </c:spPr>
          </c:dPt>
          <c:dPt>
            <c:idx val="5"/>
            <c:spPr>
              <a:solidFill>
                <a:srgbClr val="AA0065"/>
              </a:solidFill>
              <a:ln w="12695">
                <a:solidFill>
                  <a:srgbClr val="FFFFFF"/>
                </a:solidFill>
                <a:prstDash val="solid"/>
              </a:ln>
            </c:spPr>
          </c:dPt>
          <c:dPt>
            <c:idx val="6"/>
            <c:spPr>
              <a:solidFill>
                <a:srgbClr val="00B050"/>
              </a:solidFill>
              <a:ln w="12695">
                <a:noFill/>
                <a:prstDash val="solid"/>
              </a:ln>
            </c:spPr>
          </c:dPt>
          <c:dPt>
            <c:idx val="7"/>
            <c:spPr>
              <a:solidFill>
                <a:srgbClr val="FF0000"/>
              </a:solidFill>
              <a:ln w="12695">
                <a:solidFill>
                  <a:srgbClr val="FFFFFF"/>
                </a:solidFill>
                <a:prstDash val="solid"/>
              </a:ln>
            </c:spPr>
          </c:dPt>
          <c:dLbls>
            <c:dLbl>
              <c:idx val="4"/>
              <c:layout>
                <c:manualLayout>
                  <c:x val="-2.6064698210228946E-2"/>
                  <c:y val="4.766737629752852E-2"/>
                </c:manualLayout>
              </c:layout>
              <c:dLblPos val="bestFit"/>
              <c:showVal val="1"/>
              <c:showCatName val="1"/>
              <c:separator> </c:separator>
            </c:dLbl>
            <c:dLblPos val="outEnd"/>
            <c:showVal val="1"/>
            <c:showCatName val="1"/>
            <c:separator> </c:separator>
          </c:dLbls>
          <c:cat>
            <c:strRef>
              <c:f>Sheet1!$A$2:$A$9</c:f>
              <c:strCache>
                <c:ptCount val="8"/>
                <c:pt idx="0">
                  <c:v>CDU</c:v>
                </c:pt>
                <c:pt idx="1">
                  <c:v>FDP</c:v>
                </c:pt>
                <c:pt idx="2">
                  <c:v>AfD</c:v>
                </c:pt>
                <c:pt idx="3">
                  <c:v>NPD</c:v>
                </c:pt>
                <c:pt idx="4">
                  <c:v>Sonstige</c:v>
                </c:pt>
                <c:pt idx="5">
                  <c:v>Linke</c:v>
                </c:pt>
                <c:pt idx="6">
                  <c:v>Grüne</c:v>
                </c:pt>
                <c:pt idx="7">
                  <c:v>SPD</c:v>
                </c:pt>
              </c:strCache>
            </c:strRef>
          </c:cat>
          <c:val>
            <c:numRef>
              <c:f>Sheet1!$B$2:$B$9</c:f>
              <c:numCache>
                <c:formatCode>0</c:formatCode>
                <c:ptCount val="8"/>
                <c:pt idx="0">
                  <c:v>34</c:v>
                </c:pt>
                <c:pt idx="1">
                  <c:v>3</c:v>
                </c:pt>
                <c:pt idx="2">
                  <c:v>7</c:v>
                </c:pt>
                <c:pt idx="3">
                  <c:v>4</c:v>
                </c:pt>
                <c:pt idx="4">
                  <c:v>3</c:v>
                </c:pt>
                <c:pt idx="5">
                  <c:v>28</c:v>
                </c:pt>
                <c:pt idx="6">
                  <c:v>5</c:v>
                </c:pt>
                <c:pt idx="7">
                  <c:v>16</c:v>
                </c:pt>
              </c:numCache>
            </c:numRef>
          </c:val>
        </c:ser>
        <c:dLbls>
          <c:showVal val="1"/>
          <c:separator> </c:separator>
        </c:dLbls>
        <c:firstSliceAng val="0"/>
      </c:pieChart>
      <c:spPr>
        <a:noFill/>
        <a:ln w="25391">
          <a:noFill/>
        </a:ln>
      </c:spPr>
    </c:plotArea>
    <c:plotVisOnly val="1"/>
    <c:dispBlanksAs val="zero"/>
  </c:chart>
  <c:spPr>
    <a:noFill/>
    <a:ln>
      <a:noFill/>
    </a:ln>
  </c:spPr>
  <c:txPr>
    <a:bodyPr/>
    <a:lstStyle/>
    <a:p>
      <a:pPr>
        <a:defRPr sz="1399" b="0" i="0" u="none" strike="noStrike" baseline="0">
          <a:solidFill>
            <a:schemeClr val="tx1"/>
          </a:solidFill>
          <a:latin typeface="Arial"/>
          <a:ea typeface="Arial"/>
          <a:cs typeface="Arial"/>
        </a:defRPr>
      </a:pPr>
      <a:endParaRPr lang="de-DE"/>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de-DE"/>
  <c:chart>
    <c:autoTitleDeleted val="1"/>
    <c:plotArea>
      <c:layout>
        <c:manualLayout>
          <c:layoutTarget val="inner"/>
          <c:xMode val="edge"/>
          <c:yMode val="edge"/>
          <c:x val="1.1515937536773635E-2"/>
          <c:y val="1.3620952380952381E-2"/>
          <c:w val="0.91997082051697343"/>
          <c:h val="0.97055619047619057"/>
        </c:manualLayout>
      </c:layout>
      <c:barChart>
        <c:barDir val="bar"/>
        <c:grouping val="clustered"/>
        <c:ser>
          <c:idx val="2"/>
          <c:order val="0"/>
          <c:spPr>
            <a:solidFill>
              <a:srgbClr val="FFC000"/>
            </a:solidFill>
            <a:ln w="12700">
              <a:solidFill>
                <a:schemeClr val="bg1"/>
              </a:solidFill>
              <a:prstDash val="solid"/>
            </a:ln>
          </c:spPr>
          <c:dPt>
            <c:idx val="0"/>
            <c:spPr>
              <a:solidFill>
                <a:srgbClr val="000000"/>
              </a:solidFill>
              <a:ln w="12700">
                <a:solidFill>
                  <a:schemeClr val="bg1"/>
                </a:solidFill>
                <a:prstDash val="solid"/>
              </a:ln>
            </c:spPr>
          </c:dPt>
          <c:dPt>
            <c:idx val="1"/>
            <c:spPr>
              <a:solidFill>
                <a:srgbClr val="339966"/>
              </a:solidFill>
              <a:ln w="12700">
                <a:solidFill>
                  <a:schemeClr val="bg1"/>
                </a:solidFill>
                <a:prstDash val="solid"/>
              </a:ln>
            </c:spPr>
          </c:dPt>
          <c:dPt>
            <c:idx val="2"/>
            <c:spPr>
              <a:solidFill>
                <a:srgbClr val="009EE0"/>
              </a:solidFill>
              <a:ln w="12700">
                <a:solidFill>
                  <a:schemeClr val="bg1"/>
                </a:solidFill>
                <a:prstDash val="solid"/>
              </a:ln>
            </c:spPr>
          </c:dPt>
          <c:dPt>
            <c:idx val="3"/>
            <c:spPr>
              <a:solidFill>
                <a:srgbClr val="FF0000"/>
              </a:solidFill>
              <a:ln w="12700">
                <a:solidFill>
                  <a:schemeClr val="bg1"/>
                </a:solidFill>
                <a:prstDash val="solid"/>
              </a:ln>
            </c:spPr>
          </c:dPt>
          <c:dPt>
            <c:idx val="4"/>
            <c:spPr>
              <a:solidFill>
                <a:srgbClr val="AA0065"/>
              </a:solidFill>
              <a:ln w="12700">
                <a:solidFill>
                  <a:schemeClr val="bg1"/>
                </a:solidFill>
                <a:prstDash val="solid"/>
              </a:ln>
            </c:spPr>
          </c:dPt>
          <c:dPt>
            <c:idx val="5"/>
          </c:dPt>
          <c:dPt>
            <c:idx val="6"/>
          </c:dPt>
          <c:dLbls>
            <c:dLbl>
              <c:idx val="0"/>
              <c:layout>
                <c:manualLayout>
                  <c:x val="0"/>
                  <c:y val="0"/>
                </c:manualLayout>
              </c:layout>
              <c:dLblPos val="outEnd"/>
              <c:showVal val="1"/>
            </c:dLbl>
            <c:numFmt formatCode="0;0" sourceLinked="0"/>
            <c:spPr>
              <a:noFill/>
              <a:ln w="25400">
                <a:noFill/>
              </a:ln>
            </c:spPr>
            <c:txPr>
              <a:bodyPr/>
              <a:lstStyle/>
              <a:p>
                <a:pPr>
                  <a:defRPr sz="1400" b="0" i="0" u="none" strike="noStrike" baseline="0">
                    <a:solidFill>
                      <a:schemeClr val="tx1"/>
                    </a:solidFill>
                    <a:latin typeface="Arial"/>
                    <a:ea typeface="Arial"/>
                    <a:cs typeface="Arial"/>
                  </a:defRPr>
                </a:pPr>
                <a:endParaRPr lang="de-DE"/>
              </a:p>
            </c:txPr>
            <c:dLblPos val="outEnd"/>
            <c:showVal val="1"/>
          </c:dLbls>
          <c:cat>
            <c:strRef>
              <c:f>Sheet1!$A$2:$A$6</c:f>
              <c:strCache>
                <c:ptCount val="5"/>
                <c:pt idx="0">
                  <c:v>CDU-Anhänger</c:v>
                </c:pt>
                <c:pt idx="1">
                  <c:v>Grüne-Anhänger</c:v>
                </c:pt>
                <c:pt idx="2">
                  <c:v>AfD-Anhänger</c:v>
                </c:pt>
                <c:pt idx="3">
                  <c:v>SPD-Anhänger</c:v>
                </c:pt>
                <c:pt idx="4">
                  <c:v>Linke-Anhänger</c:v>
                </c:pt>
              </c:strCache>
            </c:strRef>
          </c:cat>
          <c:val>
            <c:numRef>
              <c:f>Sheet1!$B$2:$B$6</c:f>
              <c:numCache>
                <c:formatCode>General</c:formatCode>
                <c:ptCount val="5"/>
                <c:pt idx="0">
                  <c:v>80</c:v>
                </c:pt>
                <c:pt idx="1">
                  <c:v>22</c:v>
                </c:pt>
                <c:pt idx="2">
                  <c:v>19</c:v>
                </c:pt>
                <c:pt idx="3">
                  <c:v>13</c:v>
                </c:pt>
                <c:pt idx="4">
                  <c:v>6</c:v>
                </c:pt>
              </c:numCache>
            </c:numRef>
          </c:val>
        </c:ser>
        <c:dLbls>
          <c:showVal val="1"/>
        </c:dLbls>
        <c:gapWidth val="105"/>
        <c:overlap val="100"/>
        <c:axId val="137150848"/>
        <c:axId val="137152384"/>
      </c:barChart>
      <c:catAx>
        <c:axId val="137150848"/>
        <c:scaling>
          <c:orientation val="maxMin"/>
        </c:scaling>
        <c:delete val="1"/>
        <c:axPos val="l"/>
        <c:majorTickMark val="none"/>
        <c:tickLblPos val="none"/>
        <c:crossAx val="137152384"/>
        <c:crossesAt val="0"/>
        <c:auto val="1"/>
        <c:lblAlgn val="ctr"/>
        <c:lblOffset val="100"/>
      </c:catAx>
      <c:valAx>
        <c:axId val="137152384"/>
        <c:scaling>
          <c:orientation val="minMax"/>
          <c:max val="100"/>
          <c:min val="0"/>
        </c:scaling>
        <c:axPos val="t"/>
        <c:numFmt formatCode="General" sourceLinked="1"/>
        <c:majorTickMark val="none"/>
        <c:tickLblPos val="none"/>
        <c:spPr>
          <a:ln w="9525">
            <a:noFill/>
          </a:ln>
        </c:spPr>
        <c:crossAx val="137150848"/>
        <c:crosses val="autoZero"/>
        <c:crossBetween val="between"/>
        <c:majorUnit val="1"/>
        <c:minorUnit val="1"/>
      </c:valAx>
      <c:spPr>
        <a:noFill/>
        <a:ln w="25400">
          <a:noFill/>
        </a:ln>
      </c:spPr>
    </c:plotArea>
    <c:plotVisOnly val="1"/>
    <c:dispBlanksAs val="gap"/>
  </c:chart>
  <c:spPr>
    <a:noFill/>
    <a:ln>
      <a:noFill/>
    </a:ln>
  </c:spPr>
  <c:txPr>
    <a:bodyPr/>
    <a:lstStyle/>
    <a:p>
      <a:pPr>
        <a:defRPr sz="1200" b="0" i="0" u="none" strike="noStrike" baseline="0">
          <a:solidFill>
            <a:schemeClr val="tx1"/>
          </a:solidFill>
          <a:latin typeface="Arial"/>
          <a:ea typeface="Arial"/>
          <a:cs typeface="Arial"/>
        </a:defRPr>
      </a:pPr>
      <a:endParaRPr lang="de-DE"/>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de-DE"/>
  <c:chart>
    <c:autoTitleDeleted val="1"/>
    <c:plotArea>
      <c:layout>
        <c:manualLayout>
          <c:layoutTarget val="inner"/>
          <c:xMode val="edge"/>
          <c:yMode val="edge"/>
          <c:x val="2.5602409638554213E-2"/>
          <c:y val="1.701665012216072E-2"/>
          <c:w val="0.95481927710843395"/>
          <c:h val="0.95301070325749737"/>
        </c:manualLayout>
      </c:layout>
      <c:barChart>
        <c:barDir val="col"/>
        <c:grouping val="clustered"/>
        <c:ser>
          <c:idx val="2"/>
          <c:order val="0"/>
          <c:tx>
            <c:strRef>
              <c:f>Sheet1!$A$2</c:f>
              <c:strCache>
                <c:ptCount val="1"/>
                <c:pt idx="0">
                  <c:v>Gesamt</c:v>
                </c:pt>
              </c:strCache>
            </c:strRef>
          </c:tx>
          <c:spPr>
            <a:solidFill>
              <a:srgbClr val="004599"/>
            </a:solidFill>
            <a:ln w="12700">
              <a:solidFill>
                <a:srgbClr val="FFFFFF"/>
              </a:solidFill>
              <a:prstDash val="solid"/>
            </a:ln>
          </c:spPr>
          <c:dPt>
            <c:idx val="0"/>
            <c:spPr>
              <a:solidFill>
                <a:srgbClr val="000000"/>
              </a:solidFill>
              <a:ln w="12700">
                <a:solidFill>
                  <a:srgbClr val="FFFFFF"/>
                </a:solidFill>
                <a:prstDash val="solid"/>
              </a:ln>
            </c:spPr>
          </c:dPt>
          <c:dPt>
            <c:idx val="1"/>
            <c:spPr>
              <a:solidFill>
                <a:srgbClr val="FF0000"/>
              </a:solidFill>
              <a:ln w="12700">
                <a:solidFill>
                  <a:srgbClr val="FFFFFF"/>
                </a:solidFill>
                <a:prstDash val="solid"/>
              </a:ln>
            </c:spPr>
          </c:dPt>
          <c:dPt>
            <c:idx val="2"/>
            <c:spPr>
              <a:solidFill>
                <a:srgbClr val="AA0065"/>
              </a:solidFill>
              <a:ln w="12700">
                <a:solidFill>
                  <a:srgbClr val="FFFFFF"/>
                </a:solidFill>
                <a:prstDash val="solid"/>
              </a:ln>
            </c:spPr>
          </c:dPt>
          <c:dLbls>
            <c:spPr>
              <a:noFill/>
              <a:ln w="25400">
                <a:noFill/>
              </a:ln>
            </c:spPr>
            <c:txPr>
              <a:bodyPr/>
              <a:lstStyle/>
              <a:p>
                <a:pPr>
                  <a:defRPr sz="1400" b="0" i="0" u="none" strike="noStrike" baseline="0">
                    <a:solidFill>
                      <a:schemeClr val="tx1"/>
                    </a:solidFill>
                    <a:latin typeface="Arial"/>
                    <a:ea typeface="Arial"/>
                    <a:cs typeface="Arial"/>
                  </a:defRPr>
                </a:pPr>
                <a:endParaRPr lang="de-DE"/>
              </a:p>
            </c:txPr>
            <c:showVal val="1"/>
          </c:dLbls>
          <c:cat>
            <c:strRef>
              <c:f>Sheet1!$B$1:$D$1</c:f>
              <c:strCache>
                <c:ptCount val="3"/>
                <c:pt idx="0">
                  <c:v>CDU</c:v>
                </c:pt>
                <c:pt idx="1">
                  <c:v>SPD</c:v>
                </c:pt>
                <c:pt idx="2">
                  <c:v>Linke</c:v>
                </c:pt>
              </c:strCache>
            </c:strRef>
          </c:cat>
          <c:val>
            <c:numRef>
              <c:f>Sheet1!$B$2:$D$2</c:f>
              <c:numCache>
                <c:formatCode>General</c:formatCode>
                <c:ptCount val="3"/>
                <c:pt idx="0">
                  <c:v>40</c:v>
                </c:pt>
                <c:pt idx="1">
                  <c:v>22</c:v>
                </c:pt>
                <c:pt idx="2">
                  <c:v>22</c:v>
                </c:pt>
              </c:numCache>
            </c:numRef>
          </c:val>
        </c:ser>
        <c:dLbls>
          <c:showVal val="1"/>
        </c:dLbls>
        <c:gapWidth val="100"/>
        <c:overlap val="-17"/>
        <c:axId val="137612288"/>
        <c:axId val="137722880"/>
      </c:barChart>
      <c:catAx>
        <c:axId val="137612288"/>
        <c:scaling>
          <c:orientation val="minMax"/>
        </c:scaling>
        <c:axPos val="b"/>
        <c:numFmt formatCode="General" sourceLinked="1"/>
        <c:majorTickMark val="none"/>
        <c:tickLblPos val="none"/>
        <c:spPr>
          <a:ln w="12700">
            <a:solidFill>
              <a:srgbClr val="ADADAD"/>
            </a:solidFill>
            <a:prstDash val="solid"/>
          </a:ln>
        </c:spPr>
        <c:crossAx val="137722880"/>
        <c:crossesAt val="0"/>
        <c:auto val="1"/>
        <c:lblAlgn val="ctr"/>
        <c:lblOffset val="100"/>
        <c:tickMarkSkip val="1"/>
      </c:catAx>
      <c:valAx>
        <c:axId val="137722880"/>
        <c:scaling>
          <c:orientation val="minMax"/>
          <c:max val="80"/>
          <c:min val="0"/>
        </c:scaling>
        <c:delete val="1"/>
        <c:axPos val="l"/>
        <c:numFmt formatCode="General" sourceLinked="1"/>
        <c:tickLblPos val="none"/>
        <c:crossAx val="137612288"/>
        <c:crosses val="autoZero"/>
        <c:crossBetween val="between"/>
        <c:majorUnit val="20"/>
        <c:minorUnit val="20"/>
      </c:valAx>
      <c:spPr>
        <a:noFill/>
        <a:ln w="25400">
          <a:noFill/>
        </a:ln>
      </c:spPr>
    </c:plotArea>
    <c:plotVisOnly val="1"/>
    <c:dispBlanksAs val="gap"/>
  </c:chart>
  <c:spPr>
    <a:noFill/>
    <a:ln>
      <a:noFill/>
    </a:ln>
  </c:spPr>
  <c:txPr>
    <a:bodyPr/>
    <a:lstStyle/>
    <a:p>
      <a:pPr>
        <a:defRPr sz="1400" b="0" i="0" u="none" strike="noStrike" baseline="0">
          <a:solidFill>
            <a:schemeClr val="tx1"/>
          </a:solidFill>
          <a:latin typeface="Arial"/>
          <a:ea typeface="Arial"/>
          <a:cs typeface="Arial"/>
        </a:defRPr>
      </a:pPr>
      <a:endParaRPr lang="de-DE"/>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de-DE"/>
  <c:chart>
    <c:autoTitleDeleted val="1"/>
    <c:plotArea>
      <c:layout>
        <c:manualLayout>
          <c:layoutTarget val="inner"/>
          <c:xMode val="edge"/>
          <c:yMode val="edge"/>
          <c:x val="6.2944162436548226E-2"/>
          <c:y val="5.1194539249146777E-2"/>
          <c:w val="0.92081218274111676"/>
          <c:h val="0.74783949285276441"/>
        </c:manualLayout>
      </c:layout>
      <c:lineChart>
        <c:grouping val="standard"/>
        <c:ser>
          <c:idx val="0"/>
          <c:order val="0"/>
          <c:tx>
            <c:strRef>
              <c:f>Sheet1!$A$2</c:f>
              <c:strCache>
                <c:ptCount val="1"/>
                <c:pt idx="0">
                  <c:v>CDU-geführt</c:v>
                </c:pt>
              </c:strCache>
            </c:strRef>
          </c:tx>
          <c:spPr>
            <a:ln w="38100">
              <a:solidFill>
                <a:schemeClr val="tx1"/>
              </a:solidFill>
              <a:prstDash val="solid"/>
            </a:ln>
          </c:spPr>
          <c:marker>
            <c:symbol val="circle"/>
            <c:size val="8"/>
            <c:spPr>
              <a:solidFill>
                <a:schemeClr val="tx1"/>
              </a:solidFill>
              <a:ln>
                <a:solidFill>
                  <a:schemeClr val="tx1"/>
                </a:solidFill>
                <a:prstDash val="solid"/>
              </a:ln>
            </c:spPr>
          </c:marker>
          <c:dLbls>
            <c:spPr>
              <a:noFill/>
              <a:ln w="26963">
                <a:noFill/>
              </a:ln>
            </c:spPr>
            <c:txPr>
              <a:bodyPr/>
              <a:lstStyle/>
              <a:p>
                <a:pPr>
                  <a:defRPr sz="1200" b="0" i="0" u="none" strike="noStrike" baseline="0">
                    <a:solidFill>
                      <a:schemeClr val="tx1"/>
                    </a:solidFill>
                    <a:latin typeface="Arial"/>
                    <a:ea typeface="Arial"/>
                    <a:cs typeface="Arial"/>
                  </a:defRPr>
                </a:pPr>
                <a:endParaRPr lang="de-DE"/>
              </a:p>
            </c:txPr>
            <c:dLblPos val="t"/>
            <c:showVal val="1"/>
          </c:dLbls>
          <c:cat>
            <c:numRef>
              <c:f>Sheet1!$B$1:$F$1</c:f>
              <c:numCache>
                <c:formatCode>mmm\-yy</c:formatCode>
                <c:ptCount val="5"/>
                <c:pt idx="0">
                  <c:v>40026</c:v>
                </c:pt>
                <c:pt idx="1">
                  <c:v>41699</c:v>
                </c:pt>
                <c:pt idx="2">
                  <c:v>41760</c:v>
                </c:pt>
                <c:pt idx="3">
                  <c:v>41821</c:v>
                </c:pt>
                <c:pt idx="4">
                  <c:v>41883</c:v>
                </c:pt>
              </c:numCache>
            </c:numRef>
          </c:cat>
          <c:val>
            <c:numRef>
              <c:f>Sheet1!$B$2:$F$2</c:f>
              <c:numCache>
                <c:formatCode>General</c:formatCode>
                <c:ptCount val="5"/>
                <c:pt idx="0">
                  <c:v>40</c:v>
                </c:pt>
                <c:pt idx="1">
                  <c:v>41</c:v>
                </c:pt>
                <c:pt idx="2">
                  <c:v>37</c:v>
                </c:pt>
                <c:pt idx="3">
                  <c:v>40</c:v>
                </c:pt>
                <c:pt idx="4">
                  <c:v>40</c:v>
                </c:pt>
              </c:numCache>
            </c:numRef>
          </c:val>
        </c:ser>
        <c:ser>
          <c:idx val="1"/>
          <c:order val="1"/>
          <c:tx>
            <c:strRef>
              <c:f>Sheet1!$A$3</c:f>
              <c:strCache>
                <c:ptCount val="1"/>
                <c:pt idx="0">
                  <c:v>Linkspartei-geführt</c:v>
                </c:pt>
              </c:strCache>
            </c:strRef>
          </c:tx>
          <c:spPr>
            <a:ln w="38100">
              <a:solidFill>
                <a:srgbClr val="AA0065"/>
              </a:solidFill>
              <a:prstDash val="solid"/>
            </a:ln>
          </c:spPr>
          <c:marker>
            <c:symbol val="circle"/>
            <c:size val="8"/>
            <c:spPr>
              <a:solidFill>
                <a:srgbClr val="AA0065"/>
              </a:solidFill>
              <a:ln>
                <a:solidFill>
                  <a:srgbClr val="AA0065"/>
                </a:solidFill>
                <a:prstDash val="solid"/>
              </a:ln>
            </c:spPr>
          </c:marker>
          <c:dPt>
            <c:idx val="4"/>
          </c:dPt>
          <c:dLbls>
            <c:spPr>
              <a:noFill/>
              <a:ln w="26963">
                <a:noFill/>
              </a:ln>
            </c:spPr>
            <c:txPr>
              <a:bodyPr/>
              <a:lstStyle/>
              <a:p>
                <a:pPr>
                  <a:defRPr sz="1200" b="0" i="0" u="none" strike="noStrike" baseline="0">
                    <a:solidFill>
                      <a:schemeClr val="tx1"/>
                    </a:solidFill>
                    <a:latin typeface="Arial"/>
                    <a:ea typeface="Arial"/>
                    <a:cs typeface="Arial"/>
                  </a:defRPr>
                </a:pPr>
                <a:endParaRPr lang="de-DE"/>
              </a:p>
            </c:txPr>
            <c:dLblPos val="b"/>
            <c:showVal val="1"/>
          </c:dLbls>
          <c:cat>
            <c:numRef>
              <c:f>Sheet1!$B$1:$F$1</c:f>
              <c:numCache>
                <c:formatCode>mmm\-yy</c:formatCode>
                <c:ptCount val="5"/>
                <c:pt idx="0">
                  <c:v>40026</c:v>
                </c:pt>
                <c:pt idx="1">
                  <c:v>41699</c:v>
                </c:pt>
                <c:pt idx="2">
                  <c:v>41760</c:v>
                </c:pt>
                <c:pt idx="3">
                  <c:v>41821</c:v>
                </c:pt>
                <c:pt idx="4">
                  <c:v>41883</c:v>
                </c:pt>
              </c:numCache>
            </c:numRef>
          </c:cat>
          <c:val>
            <c:numRef>
              <c:f>Sheet1!$B$3:$F$3</c:f>
              <c:numCache>
                <c:formatCode>General</c:formatCode>
                <c:ptCount val="5"/>
                <c:pt idx="0">
                  <c:v>16</c:v>
                </c:pt>
                <c:pt idx="1">
                  <c:v>23</c:v>
                </c:pt>
                <c:pt idx="2">
                  <c:v>23</c:v>
                </c:pt>
                <c:pt idx="3">
                  <c:v>22</c:v>
                </c:pt>
                <c:pt idx="4">
                  <c:v>22</c:v>
                </c:pt>
              </c:numCache>
            </c:numRef>
          </c:val>
        </c:ser>
        <c:ser>
          <c:idx val="6"/>
          <c:order val="2"/>
          <c:tx>
            <c:strRef>
              <c:f>Sheet1!$A$4</c:f>
              <c:strCache>
                <c:ptCount val="1"/>
                <c:pt idx="0">
                  <c:v>SPD-geführt</c:v>
                </c:pt>
              </c:strCache>
            </c:strRef>
          </c:tx>
          <c:spPr>
            <a:ln w="38100">
              <a:solidFill>
                <a:srgbClr val="FF0000"/>
              </a:solidFill>
              <a:prstDash val="solid"/>
            </a:ln>
          </c:spPr>
          <c:marker>
            <c:symbol val="circle"/>
            <c:size val="8"/>
            <c:spPr>
              <a:solidFill>
                <a:srgbClr val="FF0000"/>
              </a:solidFill>
              <a:ln>
                <a:solidFill>
                  <a:srgbClr val="FF0000"/>
                </a:solidFill>
                <a:prstDash val="solid"/>
              </a:ln>
            </c:spPr>
          </c:marker>
          <c:dLbls>
            <c:spPr>
              <a:noFill/>
              <a:ln w="26963">
                <a:noFill/>
              </a:ln>
            </c:spPr>
            <c:txPr>
              <a:bodyPr/>
              <a:lstStyle/>
              <a:p>
                <a:pPr>
                  <a:defRPr sz="1200" b="0" i="0" u="none" strike="noStrike" baseline="0">
                    <a:solidFill>
                      <a:schemeClr val="tx1"/>
                    </a:solidFill>
                    <a:latin typeface="Arial"/>
                    <a:ea typeface="Arial"/>
                    <a:cs typeface="Arial"/>
                  </a:defRPr>
                </a:pPr>
                <a:endParaRPr lang="de-DE"/>
              </a:p>
            </c:txPr>
            <c:dLblPos val="t"/>
            <c:showVal val="1"/>
          </c:dLbls>
          <c:cat>
            <c:numRef>
              <c:f>Sheet1!$B$1:$F$1</c:f>
              <c:numCache>
                <c:formatCode>mmm\-yy</c:formatCode>
                <c:ptCount val="5"/>
                <c:pt idx="0">
                  <c:v>40026</c:v>
                </c:pt>
                <c:pt idx="1">
                  <c:v>41699</c:v>
                </c:pt>
                <c:pt idx="2">
                  <c:v>41760</c:v>
                </c:pt>
                <c:pt idx="3">
                  <c:v>41821</c:v>
                </c:pt>
                <c:pt idx="4">
                  <c:v>41883</c:v>
                </c:pt>
              </c:numCache>
            </c:numRef>
          </c:cat>
          <c:val>
            <c:numRef>
              <c:f>Sheet1!$B$4:$F$4</c:f>
              <c:numCache>
                <c:formatCode>General</c:formatCode>
                <c:ptCount val="5"/>
                <c:pt idx="0">
                  <c:v>31</c:v>
                </c:pt>
                <c:pt idx="1">
                  <c:v>24</c:v>
                </c:pt>
                <c:pt idx="2">
                  <c:v>27</c:v>
                </c:pt>
                <c:pt idx="3">
                  <c:v>28</c:v>
                </c:pt>
                <c:pt idx="4">
                  <c:v>22</c:v>
                </c:pt>
              </c:numCache>
            </c:numRef>
          </c:val>
        </c:ser>
        <c:dLbls>
          <c:showVal val="1"/>
        </c:dLbls>
        <c:marker val="1"/>
        <c:axId val="137832704"/>
        <c:axId val="137859072"/>
      </c:lineChart>
      <c:dateAx>
        <c:axId val="137832704"/>
        <c:scaling>
          <c:orientation val="minMax"/>
          <c:min val="39995"/>
        </c:scaling>
        <c:axPos val="b"/>
        <c:numFmt formatCode="mmm\-yy" sourceLinked="1"/>
        <c:tickLblPos val="nextTo"/>
        <c:spPr>
          <a:ln w="3370">
            <a:solidFill>
              <a:schemeClr val="tx1"/>
            </a:solidFill>
            <a:prstDash val="solid"/>
          </a:ln>
        </c:spPr>
        <c:txPr>
          <a:bodyPr rot="-5400000" vert="horz"/>
          <a:lstStyle/>
          <a:p>
            <a:pPr>
              <a:defRPr sz="1200" b="0" i="0" u="none" strike="noStrike" baseline="0">
                <a:solidFill>
                  <a:schemeClr val="tx1"/>
                </a:solidFill>
                <a:latin typeface="Arial" panose="020B0604020202020204" pitchFamily="34" charset="0"/>
                <a:ea typeface="Arial"/>
                <a:cs typeface="Arial" panose="020B0604020202020204" pitchFamily="34" charset="0"/>
              </a:defRPr>
            </a:pPr>
            <a:endParaRPr lang="de-DE"/>
          </a:p>
        </c:txPr>
        <c:crossAx val="137859072"/>
        <c:crosses val="autoZero"/>
        <c:lblOffset val="100"/>
        <c:baseTimeUnit val="months"/>
      </c:dateAx>
      <c:valAx>
        <c:axId val="137859072"/>
        <c:scaling>
          <c:orientation val="minMax"/>
          <c:max val="50"/>
          <c:min val="0"/>
        </c:scaling>
        <c:axPos val="l"/>
        <c:numFmt formatCode="0" sourceLinked="0"/>
        <c:tickLblPos val="nextTo"/>
        <c:spPr>
          <a:ln w="3370">
            <a:solidFill>
              <a:schemeClr val="tx1"/>
            </a:solidFill>
            <a:prstDash val="solid"/>
          </a:ln>
        </c:spPr>
        <c:txPr>
          <a:bodyPr rot="0" vert="horz"/>
          <a:lstStyle/>
          <a:p>
            <a:pPr>
              <a:defRPr sz="1200" b="0" i="0" u="none" strike="noStrike" baseline="0">
                <a:solidFill>
                  <a:schemeClr val="tx1"/>
                </a:solidFill>
                <a:latin typeface="Arial" panose="020B0604020202020204" pitchFamily="34" charset="0"/>
                <a:ea typeface="Arial"/>
                <a:cs typeface="Arial" panose="020B0604020202020204" pitchFamily="34" charset="0"/>
              </a:defRPr>
            </a:pPr>
            <a:endParaRPr lang="de-DE"/>
          </a:p>
        </c:txPr>
        <c:crossAx val="137832704"/>
        <c:crosses val="autoZero"/>
        <c:crossBetween val="midCat"/>
        <c:minorUnit val="2"/>
      </c:valAx>
      <c:spPr>
        <a:noFill/>
        <a:ln w="26963">
          <a:noFill/>
        </a:ln>
      </c:spPr>
    </c:plotArea>
    <c:plotVisOnly val="1"/>
    <c:dispBlanksAs val="gap"/>
  </c:chart>
  <c:spPr>
    <a:noFill/>
    <a:ln>
      <a:noFill/>
    </a:ln>
  </c:spPr>
  <c:txPr>
    <a:bodyPr/>
    <a:lstStyle/>
    <a:p>
      <a:pPr>
        <a:defRPr sz="1911" b="1" i="0" u="none" strike="noStrike" baseline="0">
          <a:solidFill>
            <a:schemeClr val="tx1"/>
          </a:solidFill>
          <a:latin typeface="Arial"/>
          <a:ea typeface="Arial"/>
          <a:cs typeface="Arial"/>
        </a:defRPr>
      </a:pPr>
      <a:endParaRPr lang="de-DE"/>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de-DE"/>
  <c:chart>
    <c:autoTitleDeleted val="1"/>
    <c:plotArea>
      <c:layout>
        <c:manualLayout>
          <c:layoutTarget val="inner"/>
          <c:xMode val="edge"/>
          <c:yMode val="edge"/>
          <c:x val="3.8487701822041573E-2"/>
          <c:y val="0.11373455790746861"/>
          <c:w val="0.94200533657128371"/>
          <c:h val="0.83645374944344353"/>
        </c:manualLayout>
      </c:layout>
      <c:barChart>
        <c:barDir val="bar"/>
        <c:grouping val="clustered"/>
        <c:ser>
          <c:idx val="2"/>
          <c:order val="0"/>
          <c:tx>
            <c:strRef>
              <c:f>Sheet1!$B$1</c:f>
              <c:strCache>
                <c:ptCount val="1"/>
                <c:pt idx="0">
                  <c:v>sehr gut/gut</c:v>
                </c:pt>
              </c:strCache>
            </c:strRef>
          </c:tx>
          <c:spPr>
            <a:solidFill>
              <a:srgbClr val="004599"/>
            </a:solidFill>
            <a:ln w="12700">
              <a:solidFill>
                <a:schemeClr val="bg1"/>
              </a:solidFill>
              <a:prstDash val="solid"/>
            </a:ln>
          </c:spPr>
          <c:dPt>
            <c:idx val="0"/>
          </c:dPt>
          <c:dPt>
            <c:idx val="1"/>
          </c:dPt>
          <c:dPt>
            <c:idx val="2"/>
          </c:dPt>
          <c:dPt>
            <c:idx val="3"/>
          </c:dPt>
          <c:dPt>
            <c:idx val="4"/>
          </c:dPt>
          <c:dPt>
            <c:idx val="5"/>
          </c:dPt>
          <c:dPt>
            <c:idx val="6"/>
          </c:dPt>
          <c:dPt>
            <c:idx val="7"/>
          </c:dPt>
          <c:dLbls>
            <c:numFmt formatCode="0;0" sourceLinked="0"/>
            <c:txPr>
              <a:bodyPr/>
              <a:lstStyle/>
              <a:p>
                <a:pPr>
                  <a:defRPr sz="1400"/>
                </a:pPr>
                <a:endParaRPr lang="de-DE"/>
              </a:p>
            </c:txPr>
            <c:showVal val="1"/>
          </c:dLbls>
          <c:cat>
            <c:strRef>
              <c:f>Sheet1!$A$2:$A$6</c:f>
              <c:strCache>
                <c:ptCount val="5"/>
                <c:pt idx="0">
                  <c:v>Koalition aus CDU und SPD</c:v>
                </c:pt>
                <c:pt idx="1">
                  <c:v>Koalition aus Linkspartei und SPD / SPD und Linkspartei</c:v>
                </c:pt>
                <c:pt idx="2">
                  <c:v>Koalition aus Linkspartei, SPD und Grünen</c:v>
                </c:pt>
                <c:pt idx="3">
                  <c:v>Koalition aus CDU und Grünen</c:v>
                </c:pt>
                <c:pt idx="4">
                  <c:v>Koalition aus CDU und AfD</c:v>
                </c:pt>
              </c:strCache>
            </c:strRef>
          </c:cat>
          <c:val>
            <c:numRef>
              <c:f>Sheet1!$B$2:$B$6</c:f>
              <c:numCache>
                <c:formatCode>0</c:formatCode>
                <c:ptCount val="5"/>
                <c:pt idx="0">
                  <c:v>-48</c:v>
                </c:pt>
                <c:pt idx="1">
                  <c:v>-42</c:v>
                </c:pt>
                <c:pt idx="2">
                  <c:v>-36</c:v>
                </c:pt>
                <c:pt idx="3">
                  <c:v>-28</c:v>
                </c:pt>
                <c:pt idx="4">
                  <c:v>-15</c:v>
                </c:pt>
              </c:numCache>
            </c:numRef>
          </c:val>
        </c:ser>
        <c:ser>
          <c:idx val="0"/>
          <c:order val="1"/>
          <c:tx>
            <c:strRef>
              <c:f>Sheet1!$C$1</c:f>
              <c:strCache>
                <c:ptCount val="1"/>
                <c:pt idx="0">
                  <c:v>weniger gut/schlecht</c:v>
                </c:pt>
              </c:strCache>
            </c:strRef>
          </c:tx>
          <c:spPr>
            <a:solidFill>
              <a:srgbClr val="A6A6A6"/>
            </a:solidFill>
            <a:ln>
              <a:solidFill>
                <a:schemeClr val="bg1"/>
              </a:solidFill>
            </a:ln>
          </c:spPr>
          <c:cat>
            <c:strRef>
              <c:f>Sheet1!$A$2:$A$6</c:f>
              <c:strCache>
                <c:ptCount val="5"/>
                <c:pt idx="0">
                  <c:v>Koalition aus CDU und SPD</c:v>
                </c:pt>
                <c:pt idx="1">
                  <c:v>Koalition aus Linkspartei und SPD / SPD und Linkspartei</c:v>
                </c:pt>
                <c:pt idx="2">
                  <c:v>Koalition aus Linkspartei, SPD und Grünen</c:v>
                </c:pt>
                <c:pt idx="3">
                  <c:v>Koalition aus CDU und Grünen</c:v>
                </c:pt>
                <c:pt idx="4">
                  <c:v>Koalition aus CDU und AfD</c:v>
                </c:pt>
              </c:strCache>
            </c:strRef>
          </c:cat>
          <c:val>
            <c:numRef>
              <c:f>Sheet1!$C$2:$C$6</c:f>
              <c:numCache>
                <c:formatCode>0</c:formatCode>
                <c:ptCount val="5"/>
                <c:pt idx="0">
                  <c:v>47</c:v>
                </c:pt>
                <c:pt idx="1">
                  <c:v>53</c:v>
                </c:pt>
                <c:pt idx="2">
                  <c:v>60</c:v>
                </c:pt>
                <c:pt idx="3">
                  <c:v>67</c:v>
                </c:pt>
                <c:pt idx="4">
                  <c:v>77</c:v>
                </c:pt>
              </c:numCache>
            </c:numRef>
          </c:val>
        </c:ser>
        <c:dLbls>
          <c:showVal val="1"/>
        </c:dLbls>
        <c:gapWidth val="100"/>
        <c:overlap val="100"/>
        <c:axId val="138206592"/>
        <c:axId val="138216576"/>
      </c:barChart>
      <c:catAx>
        <c:axId val="138206592"/>
        <c:scaling>
          <c:orientation val="maxMin"/>
        </c:scaling>
        <c:axPos val="l"/>
        <c:numFmt formatCode="General" sourceLinked="1"/>
        <c:majorTickMark val="none"/>
        <c:tickLblPos val="none"/>
        <c:spPr>
          <a:ln w="12700">
            <a:solidFill>
              <a:srgbClr val="999999"/>
            </a:solidFill>
            <a:prstDash val="solid"/>
          </a:ln>
        </c:spPr>
        <c:crossAx val="138216576"/>
        <c:crossesAt val="0"/>
        <c:auto val="1"/>
        <c:lblAlgn val="ctr"/>
        <c:lblOffset val="100"/>
        <c:tickLblSkip val="1"/>
        <c:tickMarkSkip val="1"/>
      </c:catAx>
      <c:valAx>
        <c:axId val="138216576"/>
        <c:scaling>
          <c:orientation val="minMax"/>
          <c:max val="110"/>
          <c:min val="-110"/>
        </c:scaling>
        <c:delete val="1"/>
        <c:axPos val="t"/>
        <c:numFmt formatCode="0" sourceLinked="1"/>
        <c:majorTickMark val="none"/>
        <c:tickLblPos val="none"/>
        <c:crossAx val="138206592"/>
        <c:crosses val="autoZero"/>
        <c:crossBetween val="between"/>
        <c:majorUnit val="1"/>
        <c:minorUnit val="1"/>
      </c:valAx>
      <c:spPr>
        <a:noFill/>
        <a:ln w="25400">
          <a:noFill/>
        </a:ln>
      </c:spPr>
    </c:plotArea>
    <c:plotVisOnly val="1"/>
    <c:dispBlanksAs val="gap"/>
  </c:chart>
  <c:spPr>
    <a:noFill/>
    <a:ln>
      <a:noFill/>
    </a:ln>
  </c:spPr>
  <c:txPr>
    <a:bodyPr/>
    <a:lstStyle/>
    <a:p>
      <a:pPr>
        <a:defRPr lang="en-GB" sz="1400" b="0" i="0" u="none" strike="noStrike" kern="1200">
          <a:solidFill>
            <a:schemeClr val="tx1"/>
          </a:solidFill>
          <a:effectLst/>
          <a:latin typeface="Arial"/>
          <a:ea typeface="+mn-ea"/>
          <a:cs typeface="+mn-cs"/>
        </a:defRPr>
      </a:pPr>
      <a:endParaRPr lang="de-DE"/>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de-DE"/>
  <c:chart>
    <c:autoTitleDeleted val="1"/>
    <c:plotArea>
      <c:layout>
        <c:manualLayout>
          <c:layoutTarget val="inner"/>
          <c:xMode val="edge"/>
          <c:yMode val="edge"/>
          <c:x val="3.8487701822041573E-2"/>
          <c:y val="0.11373455790746861"/>
          <c:w val="0.94200533657128371"/>
          <c:h val="0.83645374944344353"/>
        </c:manualLayout>
      </c:layout>
      <c:barChart>
        <c:barDir val="bar"/>
        <c:grouping val="clustered"/>
        <c:ser>
          <c:idx val="2"/>
          <c:order val="0"/>
          <c:tx>
            <c:strRef>
              <c:f>Sheet1!$B$1</c:f>
              <c:strCache>
                <c:ptCount val="1"/>
                <c:pt idx="0">
                  <c:v>sehr gut/gut</c:v>
                </c:pt>
              </c:strCache>
            </c:strRef>
          </c:tx>
          <c:spPr>
            <a:solidFill>
              <a:srgbClr val="FF0000"/>
            </a:solidFill>
            <a:ln w="12700">
              <a:solidFill>
                <a:schemeClr val="bg1"/>
              </a:solidFill>
              <a:prstDash val="solid"/>
            </a:ln>
          </c:spPr>
          <c:dPt>
            <c:idx val="0"/>
          </c:dPt>
          <c:dPt>
            <c:idx val="1"/>
          </c:dPt>
          <c:dPt>
            <c:idx val="2"/>
          </c:dPt>
          <c:dPt>
            <c:idx val="3"/>
          </c:dPt>
          <c:dPt>
            <c:idx val="4"/>
          </c:dPt>
          <c:dPt>
            <c:idx val="5"/>
          </c:dPt>
          <c:dPt>
            <c:idx val="6"/>
          </c:dPt>
          <c:dPt>
            <c:idx val="7"/>
          </c:dPt>
          <c:dLbls>
            <c:numFmt formatCode="0;0" sourceLinked="0"/>
            <c:txPr>
              <a:bodyPr/>
              <a:lstStyle/>
              <a:p>
                <a:pPr>
                  <a:defRPr sz="1400"/>
                </a:pPr>
                <a:endParaRPr lang="de-DE"/>
              </a:p>
            </c:txPr>
            <c:showVal val="1"/>
          </c:dLbls>
          <c:cat>
            <c:strRef>
              <c:f>Sheet1!$A$2:$A$6</c:f>
              <c:strCache>
                <c:ptCount val="5"/>
                <c:pt idx="0">
                  <c:v>Koalition aus Linkspartei und SPD / SPD und Linkspartei</c:v>
                </c:pt>
                <c:pt idx="1">
                  <c:v>Koalition aus CDU und SPD</c:v>
                </c:pt>
                <c:pt idx="2">
                  <c:v>Koalition aus Linkspartei, SPD und Grünen</c:v>
                </c:pt>
                <c:pt idx="3">
                  <c:v>Koalition aus CDU und Grünen</c:v>
                </c:pt>
                <c:pt idx="4">
                  <c:v>Koalition aus CDU und AfD</c:v>
                </c:pt>
              </c:strCache>
            </c:strRef>
          </c:cat>
          <c:val>
            <c:numRef>
              <c:f>Sheet1!$B$2:$B$6</c:f>
              <c:numCache>
                <c:formatCode>0</c:formatCode>
                <c:ptCount val="5"/>
                <c:pt idx="0">
                  <c:v>-63</c:v>
                </c:pt>
                <c:pt idx="1">
                  <c:v>-60</c:v>
                </c:pt>
                <c:pt idx="2">
                  <c:v>-54</c:v>
                </c:pt>
                <c:pt idx="3">
                  <c:v>-18</c:v>
                </c:pt>
                <c:pt idx="4">
                  <c:v>-4</c:v>
                </c:pt>
              </c:numCache>
            </c:numRef>
          </c:val>
        </c:ser>
        <c:ser>
          <c:idx val="0"/>
          <c:order val="1"/>
          <c:tx>
            <c:strRef>
              <c:f>Sheet1!$C$1</c:f>
              <c:strCache>
                <c:ptCount val="1"/>
                <c:pt idx="0">
                  <c:v>weniger gut/schlecht</c:v>
                </c:pt>
              </c:strCache>
            </c:strRef>
          </c:tx>
          <c:spPr>
            <a:solidFill>
              <a:srgbClr val="A6A6A6"/>
            </a:solidFill>
            <a:ln>
              <a:solidFill>
                <a:schemeClr val="bg1"/>
              </a:solidFill>
            </a:ln>
          </c:spPr>
          <c:cat>
            <c:strRef>
              <c:f>Sheet1!$A$2:$A$6</c:f>
              <c:strCache>
                <c:ptCount val="5"/>
                <c:pt idx="0">
                  <c:v>Koalition aus Linkspartei und SPD / SPD und Linkspartei</c:v>
                </c:pt>
                <c:pt idx="1">
                  <c:v>Koalition aus CDU und SPD</c:v>
                </c:pt>
                <c:pt idx="2">
                  <c:v>Koalition aus Linkspartei, SPD und Grünen</c:v>
                </c:pt>
                <c:pt idx="3">
                  <c:v>Koalition aus CDU und Grünen</c:v>
                </c:pt>
                <c:pt idx="4">
                  <c:v>Koalition aus CDU und AfD</c:v>
                </c:pt>
              </c:strCache>
            </c:strRef>
          </c:cat>
          <c:val>
            <c:numRef>
              <c:f>Sheet1!$C$2:$C$6</c:f>
              <c:numCache>
                <c:formatCode>0</c:formatCode>
                <c:ptCount val="5"/>
                <c:pt idx="0">
                  <c:v>34</c:v>
                </c:pt>
                <c:pt idx="1">
                  <c:v>36</c:v>
                </c:pt>
                <c:pt idx="2">
                  <c:v>43</c:v>
                </c:pt>
                <c:pt idx="3">
                  <c:v>78</c:v>
                </c:pt>
                <c:pt idx="4">
                  <c:v>92</c:v>
                </c:pt>
              </c:numCache>
            </c:numRef>
          </c:val>
        </c:ser>
        <c:dLbls>
          <c:showVal val="1"/>
        </c:dLbls>
        <c:gapWidth val="100"/>
        <c:overlap val="100"/>
        <c:axId val="138650368"/>
        <c:axId val="138651904"/>
      </c:barChart>
      <c:catAx>
        <c:axId val="138650368"/>
        <c:scaling>
          <c:orientation val="maxMin"/>
        </c:scaling>
        <c:axPos val="l"/>
        <c:numFmt formatCode="General" sourceLinked="1"/>
        <c:majorTickMark val="none"/>
        <c:tickLblPos val="none"/>
        <c:spPr>
          <a:ln w="12700">
            <a:solidFill>
              <a:srgbClr val="999999"/>
            </a:solidFill>
            <a:prstDash val="solid"/>
          </a:ln>
        </c:spPr>
        <c:crossAx val="138651904"/>
        <c:crossesAt val="0"/>
        <c:auto val="1"/>
        <c:lblAlgn val="ctr"/>
        <c:lblOffset val="100"/>
        <c:tickLblSkip val="1"/>
        <c:tickMarkSkip val="1"/>
      </c:catAx>
      <c:valAx>
        <c:axId val="138651904"/>
        <c:scaling>
          <c:orientation val="minMax"/>
          <c:max val="110"/>
          <c:min val="-110"/>
        </c:scaling>
        <c:delete val="1"/>
        <c:axPos val="t"/>
        <c:numFmt formatCode="0" sourceLinked="1"/>
        <c:majorTickMark val="none"/>
        <c:tickLblPos val="none"/>
        <c:crossAx val="138650368"/>
        <c:crosses val="autoZero"/>
        <c:crossBetween val="between"/>
        <c:majorUnit val="1"/>
        <c:minorUnit val="1"/>
      </c:valAx>
      <c:spPr>
        <a:noFill/>
        <a:ln w="25400">
          <a:noFill/>
        </a:ln>
      </c:spPr>
    </c:plotArea>
    <c:plotVisOnly val="1"/>
    <c:dispBlanksAs val="gap"/>
  </c:chart>
  <c:spPr>
    <a:noFill/>
    <a:ln>
      <a:noFill/>
    </a:ln>
  </c:spPr>
  <c:txPr>
    <a:bodyPr/>
    <a:lstStyle/>
    <a:p>
      <a:pPr>
        <a:defRPr lang="en-GB" sz="1400" b="0" i="0" u="none" strike="noStrike" kern="1200">
          <a:solidFill>
            <a:schemeClr val="tx1"/>
          </a:solidFill>
          <a:effectLst/>
          <a:latin typeface="Arial"/>
          <a:ea typeface="+mn-ea"/>
          <a:cs typeface="+mn-cs"/>
        </a:defRPr>
      </a:pPr>
      <a:endParaRPr lang="de-DE"/>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de-DE"/>
  <c:chart>
    <c:autoTitleDeleted val="1"/>
    <c:plotArea>
      <c:layout>
        <c:manualLayout>
          <c:layoutTarget val="inner"/>
          <c:xMode val="edge"/>
          <c:yMode val="edge"/>
          <c:x val="4.3406372791351309E-2"/>
          <c:y val="0.15413243187328174"/>
          <c:w val="0.84667655380016382"/>
          <c:h val="0.73007803425918083"/>
        </c:manualLayout>
      </c:layout>
      <c:lineChart>
        <c:grouping val="standard"/>
        <c:ser>
          <c:idx val="0"/>
          <c:order val="0"/>
          <c:tx>
            <c:strRef>
              <c:f>Sheet1!$A$2</c:f>
              <c:strCache>
                <c:ptCount val="1"/>
                <c:pt idx="0">
                  <c:v>CDU</c:v>
                </c:pt>
              </c:strCache>
            </c:strRef>
          </c:tx>
          <c:spPr>
            <a:ln w="31750">
              <a:solidFill>
                <a:schemeClr val="tx1"/>
              </a:solidFill>
              <a:prstDash val="solid"/>
            </a:ln>
          </c:spPr>
          <c:marker>
            <c:symbol val="circle"/>
            <c:size val="10"/>
            <c:spPr>
              <a:solidFill>
                <a:schemeClr val="tx1"/>
              </a:solidFill>
              <a:ln>
                <a:noFill/>
                <a:prstDash val="solid"/>
              </a:ln>
            </c:spPr>
          </c:marker>
          <c:dLbls>
            <c:delete val="1"/>
          </c:dLbls>
          <c:cat>
            <c:numRef>
              <c:f>Sheet1!$B$1:$H$1</c:f>
              <c:numCache>
                <c:formatCode>[$-407]mmm/\ yy;@</c:formatCode>
                <c:ptCount val="7"/>
                <c:pt idx="0">
                  <c:v>41030</c:v>
                </c:pt>
                <c:pt idx="1">
                  <c:v>41426</c:v>
                </c:pt>
                <c:pt idx="2">
                  <c:v>41487</c:v>
                </c:pt>
                <c:pt idx="3">
                  <c:v>41699</c:v>
                </c:pt>
                <c:pt idx="4">
                  <c:v>41760</c:v>
                </c:pt>
                <c:pt idx="5">
                  <c:v>41821</c:v>
                </c:pt>
                <c:pt idx="6">
                  <c:v>41883</c:v>
                </c:pt>
              </c:numCache>
            </c:numRef>
          </c:cat>
          <c:val>
            <c:numRef>
              <c:f>Sheet1!$B$2:$H$2</c:f>
              <c:numCache>
                <c:formatCode>General</c:formatCode>
                <c:ptCount val="7"/>
                <c:pt idx="0">
                  <c:v>35</c:v>
                </c:pt>
                <c:pt idx="1">
                  <c:v>41</c:v>
                </c:pt>
                <c:pt idx="2">
                  <c:v>43</c:v>
                </c:pt>
                <c:pt idx="3">
                  <c:v>38</c:v>
                </c:pt>
                <c:pt idx="4">
                  <c:v>36</c:v>
                </c:pt>
                <c:pt idx="5">
                  <c:v>36</c:v>
                </c:pt>
                <c:pt idx="6">
                  <c:v>34</c:v>
                </c:pt>
              </c:numCache>
            </c:numRef>
          </c:val>
        </c:ser>
        <c:ser>
          <c:idx val="1"/>
          <c:order val="1"/>
          <c:tx>
            <c:strRef>
              <c:f>Sheet1!$A$3</c:f>
              <c:strCache>
                <c:ptCount val="1"/>
                <c:pt idx="0">
                  <c:v>DIE LINKE</c:v>
                </c:pt>
              </c:strCache>
            </c:strRef>
          </c:tx>
          <c:spPr>
            <a:ln w="31750">
              <a:solidFill>
                <a:srgbClr val="AA0065"/>
              </a:solidFill>
              <a:prstDash val="solid"/>
            </a:ln>
          </c:spPr>
          <c:marker>
            <c:symbol val="circle"/>
            <c:size val="10"/>
            <c:spPr>
              <a:solidFill>
                <a:srgbClr val="AA0065"/>
              </a:solidFill>
              <a:ln>
                <a:noFill/>
                <a:prstDash val="solid"/>
              </a:ln>
            </c:spPr>
          </c:marker>
          <c:dLbls>
            <c:delete val="1"/>
          </c:dLbls>
          <c:cat>
            <c:numRef>
              <c:f>Sheet1!$B$1:$H$1</c:f>
              <c:numCache>
                <c:formatCode>[$-407]mmm/\ yy;@</c:formatCode>
                <c:ptCount val="7"/>
                <c:pt idx="0">
                  <c:v>41030</c:v>
                </c:pt>
                <c:pt idx="1">
                  <c:v>41426</c:v>
                </c:pt>
                <c:pt idx="2">
                  <c:v>41487</c:v>
                </c:pt>
                <c:pt idx="3">
                  <c:v>41699</c:v>
                </c:pt>
                <c:pt idx="4">
                  <c:v>41760</c:v>
                </c:pt>
                <c:pt idx="5">
                  <c:v>41821</c:v>
                </c:pt>
                <c:pt idx="6">
                  <c:v>41883</c:v>
                </c:pt>
              </c:numCache>
            </c:numRef>
          </c:cat>
          <c:val>
            <c:numRef>
              <c:f>Sheet1!$B$3:$H$3</c:f>
              <c:numCache>
                <c:formatCode>General</c:formatCode>
                <c:ptCount val="7"/>
                <c:pt idx="0">
                  <c:v>23</c:v>
                </c:pt>
                <c:pt idx="1">
                  <c:v>21</c:v>
                </c:pt>
                <c:pt idx="2">
                  <c:v>20</c:v>
                </c:pt>
                <c:pt idx="3">
                  <c:v>28</c:v>
                </c:pt>
                <c:pt idx="4">
                  <c:v>28</c:v>
                </c:pt>
                <c:pt idx="5">
                  <c:v>27</c:v>
                </c:pt>
                <c:pt idx="6">
                  <c:v>28</c:v>
                </c:pt>
              </c:numCache>
            </c:numRef>
          </c:val>
        </c:ser>
        <c:ser>
          <c:idx val="2"/>
          <c:order val="2"/>
          <c:tx>
            <c:strRef>
              <c:f>Sheet1!$A$4</c:f>
              <c:strCache>
                <c:ptCount val="1"/>
                <c:pt idx="0">
                  <c:v>SPD</c:v>
                </c:pt>
              </c:strCache>
            </c:strRef>
          </c:tx>
          <c:spPr>
            <a:ln w="31750">
              <a:solidFill>
                <a:srgbClr val="FF0000"/>
              </a:solidFill>
              <a:prstDash val="solid"/>
            </a:ln>
          </c:spPr>
          <c:marker>
            <c:symbol val="circle"/>
            <c:size val="10"/>
            <c:spPr>
              <a:solidFill>
                <a:srgbClr val="FF0000"/>
              </a:solidFill>
              <a:ln>
                <a:noFill/>
                <a:prstDash val="solid"/>
              </a:ln>
            </c:spPr>
          </c:marker>
          <c:dLbls>
            <c:delete val="1"/>
          </c:dLbls>
          <c:cat>
            <c:numRef>
              <c:f>Sheet1!$B$1:$H$1</c:f>
              <c:numCache>
                <c:formatCode>[$-407]mmm/\ yy;@</c:formatCode>
                <c:ptCount val="7"/>
                <c:pt idx="0">
                  <c:v>41030</c:v>
                </c:pt>
                <c:pt idx="1">
                  <c:v>41426</c:v>
                </c:pt>
                <c:pt idx="2">
                  <c:v>41487</c:v>
                </c:pt>
                <c:pt idx="3">
                  <c:v>41699</c:v>
                </c:pt>
                <c:pt idx="4">
                  <c:v>41760</c:v>
                </c:pt>
                <c:pt idx="5">
                  <c:v>41821</c:v>
                </c:pt>
                <c:pt idx="6">
                  <c:v>41883</c:v>
                </c:pt>
              </c:numCache>
            </c:numRef>
          </c:cat>
          <c:val>
            <c:numRef>
              <c:f>Sheet1!$B$4:$H$4</c:f>
              <c:numCache>
                <c:formatCode>General</c:formatCode>
                <c:ptCount val="7"/>
                <c:pt idx="0">
                  <c:v>24</c:v>
                </c:pt>
                <c:pt idx="1">
                  <c:v>20</c:v>
                </c:pt>
                <c:pt idx="2">
                  <c:v>20</c:v>
                </c:pt>
                <c:pt idx="3">
                  <c:v>17</c:v>
                </c:pt>
                <c:pt idx="4">
                  <c:v>19</c:v>
                </c:pt>
                <c:pt idx="5">
                  <c:v>19</c:v>
                </c:pt>
                <c:pt idx="6">
                  <c:v>16</c:v>
                </c:pt>
              </c:numCache>
            </c:numRef>
          </c:val>
        </c:ser>
        <c:ser>
          <c:idx val="3"/>
          <c:order val="3"/>
          <c:tx>
            <c:strRef>
              <c:f>Sheet1!$A$5</c:f>
              <c:strCache>
                <c:ptCount val="1"/>
                <c:pt idx="0">
                  <c:v>FDP</c:v>
                </c:pt>
              </c:strCache>
            </c:strRef>
          </c:tx>
          <c:spPr>
            <a:ln w="31750">
              <a:solidFill>
                <a:srgbClr val="FFCC00"/>
              </a:solidFill>
              <a:prstDash val="solid"/>
            </a:ln>
          </c:spPr>
          <c:marker>
            <c:symbol val="circle"/>
            <c:size val="10"/>
            <c:spPr>
              <a:solidFill>
                <a:srgbClr val="FFCC00"/>
              </a:solidFill>
              <a:ln>
                <a:noFill/>
                <a:prstDash val="solid"/>
              </a:ln>
            </c:spPr>
          </c:marker>
          <c:dLbls>
            <c:delete val="1"/>
          </c:dLbls>
          <c:cat>
            <c:numRef>
              <c:f>Sheet1!$B$1:$H$1</c:f>
              <c:numCache>
                <c:formatCode>[$-407]mmm/\ yy;@</c:formatCode>
                <c:ptCount val="7"/>
                <c:pt idx="0">
                  <c:v>41030</c:v>
                </c:pt>
                <c:pt idx="1">
                  <c:v>41426</c:v>
                </c:pt>
                <c:pt idx="2">
                  <c:v>41487</c:v>
                </c:pt>
                <c:pt idx="3">
                  <c:v>41699</c:v>
                </c:pt>
                <c:pt idx="4">
                  <c:v>41760</c:v>
                </c:pt>
                <c:pt idx="5">
                  <c:v>41821</c:v>
                </c:pt>
                <c:pt idx="6">
                  <c:v>41883</c:v>
                </c:pt>
              </c:numCache>
            </c:numRef>
          </c:cat>
          <c:val>
            <c:numRef>
              <c:f>Sheet1!$B$5:$H$5</c:f>
              <c:numCache>
                <c:formatCode>General</c:formatCode>
                <c:ptCount val="7"/>
                <c:pt idx="0">
                  <c:v>2</c:v>
                </c:pt>
                <c:pt idx="1">
                  <c:v>3</c:v>
                </c:pt>
                <c:pt idx="2">
                  <c:v>2</c:v>
                </c:pt>
                <c:pt idx="3">
                  <c:v>2</c:v>
                </c:pt>
                <c:pt idx="4">
                  <c:v>2</c:v>
                </c:pt>
                <c:pt idx="5">
                  <c:v>2</c:v>
                </c:pt>
                <c:pt idx="6">
                  <c:v>3</c:v>
                </c:pt>
              </c:numCache>
            </c:numRef>
          </c:val>
        </c:ser>
        <c:ser>
          <c:idx val="4"/>
          <c:order val="4"/>
          <c:tx>
            <c:strRef>
              <c:f>Sheet1!$A$6</c:f>
              <c:strCache>
                <c:ptCount val="1"/>
                <c:pt idx="0">
                  <c:v>Grüne</c:v>
                </c:pt>
              </c:strCache>
            </c:strRef>
          </c:tx>
          <c:spPr>
            <a:ln w="31750">
              <a:solidFill>
                <a:srgbClr val="339966"/>
              </a:solidFill>
              <a:prstDash val="solid"/>
            </a:ln>
          </c:spPr>
          <c:marker>
            <c:symbol val="circle"/>
            <c:size val="10"/>
            <c:spPr>
              <a:solidFill>
                <a:srgbClr val="339966"/>
              </a:solidFill>
              <a:ln>
                <a:noFill/>
                <a:prstDash val="solid"/>
              </a:ln>
            </c:spPr>
          </c:marker>
          <c:dLbls>
            <c:delete val="1"/>
          </c:dLbls>
          <c:cat>
            <c:numRef>
              <c:f>Sheet1!$B$1:$H$1</c:f>
              <c:numCache>
                <c:formatCode>[$-407]mmm/\ yy;@</c:formatCode>
                <c:ptCount val="7"/>
                <c:pt idx="0">
                  <c:v>41030</c:v>
                </c:pt>
                <c:pt idx="1">
                  <c:v>41426</c:v>
                </c:pt>
                <c:pt idx="2">
                  <c:v>41487</c:v>
                </c:pt>
                <c:pt idx="3">
                  <c:v>41699</c:v>
                </c:pt>
                <c:pt idx="4">
                  <c:v>41760</c:v>
                </c:pt>
                <c:pt idx="5">
                  <c:v>41821</c:v>
                </c:pt>
                <c:pt idx="6">
                  <c:v>41883</c:v>
                </c:pt>
              </c:numCache>
            </c:numRef>
          </c:cat>
          <c:val>
            <c:numRef>
              <c:f>Sheet1!$B$6:$H$6</c:f>
              <c:numCache>
                <c:formatCode>General</c:formatCode>
                <c:ptCount val="7"/>
                <c:pt idx="0">
                  <c:v>6</c:v>
                </c:pt>
                <c:pt idx="1">
                  <c:v>8</c:v>
                </c:pt>
                <c:pt idx="2">
                  <c:v>7</c:v>
                </c:pt>
                <c:pt idx="3">
                  <c:v>6</c:v>
                </c:pt>
                <c:pt idx="4">
                  <c:v>5</c:v>
                </c:pt>
                <c:pt idx="5">
                  <c:v>6</c:v>
                </c:pt>
                <c:pt idx="6">
                  <c:v>5</c:v>
                </c:pt>
              </c:numCache>
            </c:numRef>
          </c:val>
        </c:ser>
        <c:ser>
          <c:idx val="5"/>
          <c:order val="5"/>
          <c:tx>
            <c:strRef>
              <c:f>Sheet1!$A$7</c:f>
              <c:strCache>
                <c:ptCount val="1"/>
                <c:pt idx="0">
                  <c:v>AfD</c:v>
                </c:pt>
              </c:strCache>
            </c:strRef>
          </c:tx>
          <c:spPr>
            <a:ln w="31750">
              <a:solidFill>
                <a:srgbClr val="009EE0"/>
              </a:solidFill>
              <a:prstDash val="solid"/>
            </a:ln>
          </c:spPr>
          <c:marker>
            <c:symbol val="circle"/>
            <c:size val="10"/>
            <c:spPr>
              <a:solidFill>
                <a:srgbClr val="009EE0"/>
              </a:solidFill>
              <a:ln>
                <a:noFill/>
                <a:prstDash val="solid"/>
              </a:ln>
            </c:spPr>
          </c:marker>
          <c:dLbls>
            <c:dLbl>
              <c:idx val="14"/>
              <c:layout>
                <c:manualLayout>
                  <c:x val="2.0891505968800392E-2"/>
                  <c:y val="5.6357866237933757E-3"/>
                </c:manualLayout>
              </c:layout>
              <c:tx>
                <c:rich>
                  <a:bodyPr/>
                  <a:lstStyle/>
                  <a:p>
                    <a:r>
                      <a:rPr lang="en-US" dirty="0" smtClean="0"/>
                      <a:t>3</a:t>
                    </a:r>
                    <a:endParaRPr lang="en-US" dirty="0"/>
                  </a:p>
                </c:rich>
              </c:tx>
              <c:showVal val="1"/>
            </c:dLbl>
            <c:delete val="1"/>
            <c:txPr>
              <a:bodyPr/>
              <a:lstStyle/>
              <a:p>
                <a:pPr>
                  <a:defRPr sz="1200" b="1"/>
                </a:pPr>
                <a:endParaRPr lang="de-DE"/>
              </a:p>
            </c:txPr>
          </c:dLbls>
          <c:cat>
            <c:numRef>
              <c:f>Sheet1!$B$1:$H$1</c:f>
              <c:numCache>
                <c:formatCode>[$-407]mmm/\ yy;@</c:formatCode>
                <c:ptCount val="7"/>
                <c:pt idx="0">
                  <c:v>41030</c:v>
                </c:pt>
                <c:pt idx="1">
                  <c:v>41426</c:v>
                </c:pt>
                <c:pt idx="2">
                  <c:v>41487</c:v>
                </c:pt>
                <c:pt idx="3">
                  <c:v>41699</c:v>
                </c:pt>
                <c:pt idx="4">
                  <c:v>41760</c:v>
                </c:pt>
                <c:pt idx="5">
                  <c:v>41821</c:v>
                </c:pt>
                <c:pt idx="6">
                  <c:v>41883</c:v>
                </c:pt>
              </c:numCache>
            </c:numRef>
          </c:cat>
          <c:val>
            <c:numRef>
              <c:f>Sheet1!$B$7:$H$7</c:f>
              <c:numCache>
                <c:formatCode>General</c:formatCode>
                <c:ptCount val="7"/>
                <c:pt idx="3">
                  <c:v>5</c:v>
                </c:pt>
                <c:pt idx="4">
                  <c:v>4</c:v>
                </c:pt>
                <c:pt idx="5">
                  <c:v>4</c:v>
                </c:pt>
                <c:pt idx="6">
                  <c:v>7</c:v>
                </c:pt>
              </c:numCache>
            </c:numRef>
          </c:val>
        </c:ser>
        <c:ser>
          <c:idx val="6"/>
          <c:order val="6"/>
          <c:tx>
            <c:strRef>
              <c:f>Sheet1!$A$8</c:f>
              <c:strCache>
                <c:ptCount val="1"/>
                <c:pt idx="0">
                  <c:v>NPD</c:v>
                </c:pt>
              </c:strCache>
            </c:strRef>
          </c:tx>
          <c:spPr>
            <a:ln>
              <a:solidFill>
                <a:srgbClr val="808080"/>
              </a:solidFill>
            </a:ln>
          </c:spPr>
          <c:marker>
            <c:symbol val="circle"/>
            <c:size val="10"/>
            <c:spPr>
              <a:solidFill>
                <a:srgbClr val="4E4527"/>
              </a:solidFill>
              <a:ln>
                <a:noFill/>
              </a:ln>
            </c:spPr>
          </c:marker>
          <c:dLbls>
            <c:delete val="1"/>
          </c:dLbls>
          <c:cat>
            <c:numRef>
              <c:f>Sheet1!$B$1:$H$1</c:f>
              <c:numCache>
                <c:formatCode>[$-407]mmm/\ yy;@</c:formatCode>
                <c:ptCount val="7"/>
                <c:pt idx="0">
                  <c:v>41030</c:v>
                </c:pt>
                <c:pt idx="1">
                  <c:v>41426</c:v>
                </c:pt>
                <c:pt idx="2">
                  <c:v>41487</c:v>
                </c:pt>
                <c:pt idx="3">
                  <c:v>41699</c:v>
                </c:pt>
                <c:pt idx="4">
                  <c:v>41760</c:v>
                </c:pt>
                <c:pt idx="5">
                  <c:v>41821</c:v>
                </c:pt>
                <c:pt idx="6">
                  <c:v>41883</c:v>
                </c:pt>
              </c:numCache>
            </c:numRef>
          </c:cat>
          <c:val>
            <c:numRef>
              <c:f>Sheet1!$B$8:$H$8</c:f>
              <c:numCache>
                <c:formatCode>General</c:formatCode>
                <c:ptCount val="7"/>
                <c:pt idx="5">
                  <c:v>2</c:v>
                </c:pt>
                <c:pt idx="6">
                  <c:v>4</c:v>
                </c:pt>
              </c:numCache>
            </c:numRef>
          </c:val>
        </c:ser>
        <c:dLbls>
          <c:showVal val="1"/>
        </c:dLbls>
        <c:marker val="1"/>
        <c:axId val="110488192"/>
        <c:axId val="111616768"/>
      </c:lineChart>
      <c:dateAx>
        <c:axId val="110488192"/>
        <c:scaling>
          <c:orientation val="minMax"/>
        </c:scaling>
        <c:axPos val="b"/>
        <c:numFmt formatCode="mmm\ yy" sourceLinked="0"/>
        <c:minorTickMark val="out"/>
        <c:tickLblPos val="low"/>
        <c:spPr>
          <a:ln w="12670">
            <a:solidFill>
              <a:schemeClr val="tx1"/>
            </a:solidFill>
            <a:prstDash val="solid"/>
          </a:ln>
        </c:spPr>
        <c:txPr>
          <a:bodyPr rot="-5400000" vert="horz"/>
          <a:lstStyle/>
          <a:p>
            <a:pPr>
              <a:defRPr sz="998" b="0" i="0" u="none" strike="noStrike" baseline="0">
                <a:solidFill>
                  <a:schemeClr val="tx1"/>
                </a:solidFill>
                <a:latin typeface="Arial"/>
                <a:ea typeface="Arial"/>
                <a:cs typeface="Arial"/>
              </a:defRPr>
            </a:pPr>
            <a:endParaRPr lang="de-DE"/>
          </a:p>
        </c:txPr>
        <c:crossAx val="111616768"/>
        <c:crossesAt val="0"/>
        <c:auto val="1"/>
        <c:lblOffset val="1"/>
        <c:baseTimeUnit val="months"/>
        <c:majorTimeUnit val="months"/>
      </c:dateAx>
      <c:valAx>
        <c:axId val="111616768"/>
        <c:scaling>
          <c:orientation val="minMax"/>
          <c:max val="65"/>
          <c:min val="0"/>
        </c:scaling>
        <c:delete val="1"/>
        <c:axPos val="l"/>
        <c:numFmt formatCode="0" sourceLinked="0"/>
        <c:tickLblPos val="none"/>
        <c:crossAx val="110488192"/>
        <c:crossesAt val="1160"/>
        <c:crossBetween val="between"/>
        <c:majorUnit val="10"/>
        <c:minorUnit val="10"/>
      </c:valAx>
      <c:spPr>
        <a:noFill/>
        <a:ln w="25340">
          <a:noFill/>
        </a:ln>
      </c:spPr>
    </c:plotArea>
    <c:plotVisOnly val="1"/>
    <c:dispBlanksAs val="gap"/>
  </c:chart>
  <c:spPr>
    <a:noFill/>
    <a:ln>
      <a:noFill/>
    </a:ln>
  </c:spPr>
  <c:txPr>
    <a:bodyPr/>
    <a:lstStyle/>
    <a:p>
      <a:pPr>
        <a:defRPr sz="1397" b="0" i="0" u="none" strike="noStrike" baseline="0">
          <a:solidFill>
            <a:schemeClr val="tx1"/>
          </a:solidFill>
          <a:latin typeface="Arial"/>
          <a:ea typeface="Arial"/>
          <a:cs typeface="Arial"/>
        </a:defRPr>
      </a:pPr>
      <a:endParaRPr lang="de-DE"/>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de-DE"/>
  <c:chart>
    <c:autoTitleDeleted val="1"/>
    <c:plotArea>
      <c:layout>
        <c:manualLayout>
          <c:layoutTarget val="inner"/>
          <c:xMode val="edge"/>
          <c:yMode val="edge"/>
          <c:x val="3.161602935073346E-2"/>
          <c:y val="0.15426426238481311"/>
          <c:w val="0.82690344117470471"/>
          <c:h val="0.72994642025571044"/>
        </c:manualLayout>
      </c:layout>
      <c:lineChart>
        <c:grouping val="standard"/>
        <c:ser>
          <c:idx val="0"/>
          <c:order val="0"/>
          <c:tx>
            <c:strRef>
              <c:f>Sheet1!$A$2</c:f>
              <c:strCache>
                <c:ptCount val="1"/>
                <c:pt idx="0">
                  <c:v>SPD</c:v>
                </c:pt>
              </c:strCache>
            </c:strRef>
          </c:tx>
          <c:spPr>
            <a:ln w="31750">
              <a:solidFill>
                <a:srgbClr val="FF0000"/>
              </a:solidFill>
              <a:prstDash val="solid"/>
            </a:ln>
          </c:spPr>
          <c:marker>
            <c:symbol val="circle"/>
            <c:size val="10"/>
            <c:spPr>
              <a:solidFill>
                <a:srgbClr val="FF0000"/>
              </a:solidFill>
              <a:ln>
                <a:solidFill>
                  <a:srgbClr val="FF3300"/>
                </a:solidFill>
                <a:prstDash val="solid"/>
              </a:ln>
            </c:spPr>
          </c:marker>
          <c:dLbls>
            <c:dLbl>
              <c:idx val="0"/>
              <c:delete val="1"/>
            </c:dLbl>
            <c:dLbl>
              <c:idx val="1"/>
              <c:delete val="1"/>
            </c:dLbl>
            <c:dLbl>
              <c:idx val="2"/>
              <c:delete val="1"/>
            </c:dLbl>
            <c:dLbl>
              <c:idx val="3"/>
              <c:delete val="1"/>
            </c:dLbl>
            <c:dLbl>
              <c:idx val="4"/>
              <c:layout>
                <c:manualLayout>
                  <c:x val="-2.8774060980346905E-3"/>
                  <c:y val="-1.8860579161924126E-2"/>
                </c:manualLayout>
              </c:layout>
              <c:tx>
                <c:rich>
                  <a:bodyPr/>
                  <a:lstStyle/>
                  <a:p>
                    <a:r>
                      <a:rPr lang="en-US" b="1" dirty="0" smtClean="0">
                        <a:solidFill>
                          <a:srgbClr val="FF0000"/>
                        </a:solidFill>
                      </a:rPr>
                      <a:t>18,5</a:t>
                    </a:r>
                    <a:endParaRPr lang="en-US" b="1" dirty="0">
                      <a:solidFill>
                        <a:srgbClr val="FF0000"/>
                      </a:solidFill>
                    </a:endParaRPr>
                  </a:p>
                </c:rich>
              </c:tx>
              <c:showVal val="1"/>
            </c:dLbl>
            <c:showVal val="1"/>
          </c:dLbls>
          <c:cat>
            <c:numRef>
              <c:f>Sheet1!$B$1:$F$1</c:f>
              <c:numCache>
                <c:formatCode>[$-407]mmm/\ yy;@</c:formatCode>
                <c:ptCount val="5"/>
                <c:pt idx="0">
                  <c:v>33147</c:v>
                </c:pt>
                <c:pt idx="1">
                  <c:v>34608</c:v>
                </c:pt>
                <c:pt idx="2">
                  <c:v>36404</c:v>
                </c:pt>
                <c:pt idx="3">
                  <c:v>38139</c:v>
                </c:pt>
                <c:pt idx="4">
                  <c:v>40026</c:v>
                </c:pt>
              </c:numCache>
            </c:numRef>
          </c:cat>
          <c:val>
            <c:numRef>
              <c:f>Sheet1!$B$2:$F$2</c:f>
              <c:numCache>
                <c:formatCode>General</c:formatCode>
                <c:ptCount val="5"/>
                <c:pt idx="0">
                  <c:v>22.8</c:v>
                </c:pt>
                <c:pt idx="1">
                  <c:v>29.6</c:v>
                </c:pt>
                <c:pt idx="2">
                  <c:v>18.5</c:v>
                </c:pt>
                <c:pt idx="3">
                  <c:v>14.5</c:v>
                </c:pt>
                <c:pt idx="4">
                  <c:v>18.5</c:v>
                </c:pt>
              </c:numCache>
            </c:numRef>
          </c:val>
        </c:ser>
        <c:ser>
          <c:idx val="1"/>
          <c:order val="1"/>
          <c:tx>
            <c:strRef>
              <c:f>Sheet1!$A$3</c:f>
              <c:strCache>
                <c:ptCount val="1"/>
                <c:pt idx="0">
                  <c:v>CDU</c:v>
                </c:pt>
              </c:strCache>
            </c:strRef>
          </c:tx>
          <c:spPr>
            <a:ln w="31750">
              <a:solidFill>
                <a:srgbClr val="000000"/>
              </a:solidFill>
              <a:prstDash val="solid"/>
            </a:ln>
          </c:spPr>
          <c:marker>
            <c:symbol val="circle"/>
            <c:size val="10"/>
            <c:spPr>
              <a:solidFill>
                <a:srgbClr val="000000"/>
              </a:solidFill>
              <a:ln>
                <a:solidFill>
                  <a:srgbClr val="000000"/>
                </a:solidFill>
                <a:prstDash val="solid"/>
              </a:ln>
            </c:spPr>
          </c:marker>
          <c:dLbls>
            <c:dLbl>
              <c:idx val="0"/>
              <c:delete val="1"/>
            </c:dLbl>
            <c:dLbl>
              <c:idx val="1"/>
              <c:delete val="1"/>
            </c:dLbl>
            <c:dLbl>
              <c:idx val="2"/>
              <c:delete val="1"/>
            </c:dLbl>
            <c:dLbl>
              <c:idx val="3"/>
              <c:delete val="1"/>
            </c:dLbl>
            <c:dLbl>
              <c:idx val="4"/>
              <c:layout>
                <c:manualLayout>
                  <c:x val="-2.265495706397056E-7"/>
                  <c:y val="-2.4249316065331011E-2"/>
                </c:manualLayout>
              </c:layout>
              <c:tx>
                <c:rich>
                  <a:bodyPr/>
                  <a:lstStyle/>
                  <a:p>
                    <a:r>
                      <a:rPr lang="en-US" b="1" dirty="0" smtClean="0"/>
                      <a:t>31,2</a:t>
                    </a:r>
                    <a:endParaRPr lang="en-US" b="1" dirty="0"/>
                  </a:p>
                </c:rich>
              </c:tx>
              <c:showVal val="1"/>
            </c:dLbl>
            <c:showVal val="1"/>
          </c:dLbls>
          <c:cat>
            <c:numRef>
              <c:f>Sheet1!$B$1:$F$1</c:f>
              <c:numCache>
                <c:formatCode>[$-407]mmm/\ yy;@</c:formatCode>
                <c:ptCount val="5"/>
                <c:pt idx="0">
                  <c:v>33147</c:v>
                </c:pt>
                <c:pt idx="1">
                  <c:v>34608</c:v>
                </c:pt>
                <c:pt idx="2">
                  <c:v>36404</c:v>
                </c:pt>
                <c:pt idx="3">
                  <c:v>38139</c:v>
                </c:pt>
                <c:pt idx="4">
                  <c:v>40026</c:v>
                </c:pt>
              </c:numCache>
            </c:numRef>
          </c:cat>
          <c:val>
            <c:numRef>
              <c:f>Sheet1!$B$3:$F$3</c:f>
              <c:numCache>
                <c:formatCode>General</c:formatCode>
                <c:ptCount val="5"/>
                <c:pt idx="0">
                  <c:v>45.4</c:v>
                </c:pt>
                <c:pt idx="1">
                  <c:v>42.6</c:v>
                </c:pt>
                <c:pt idx="2">
                  <c:v>51</c:v>
                </c:pt>
                <c:pt idx="3">
                  <c:v>43</c:v>
                </c:pt>
                <c:pt idx="4">
                  <c:v>31.2</c:v>
                </c:pt>
              </c:numCache>
            </c:numRef>
          </c:val>
        </c:ser>
        <c:ser>
          <c:idx val="2"/>
          <c:order val="2"/>
          <c:tx>
            <c:strRef>
              <c:f>Sheet1!$A$4</c:f>
              <c:strCache>
                <c:ptCount val="1"/>
                <c:pt idx="0">
                  <c:v>Linke</c:v>
                </c:pt>
              </c:strCache>
            </c:strRef>
          </c:tx>
          <c:spPr>
            <a:ln w="31750">
              <a:solidFill>
                <a:srgbClr val="AA0065"/>
              </a:solidFill>
              <a:prstDash val="solid"/>
            </a:ln>
          </c:spPr>
          <c:marker>
            <c:symbol val="circle"/>
            <c:size val="10"/>
            <c:spPr>
              <a:solidFill>
                <a:srgbClr val="AA0065"/>
              </a:solidFill>
              <a:ln>
                <a:noFill/>
                <a:prstDash val="solid"/>
              </a:ln>
            </c:spPr>
          </c:marker>
          <c:dLbls>
            <c:dLbl>
              <c:idx val="0"/>
              <c:delete val="1"/>
            </c:dLbl>
            <c:dLbl>
              <c:idx val="1"/>
              <c:delete val="1"/>
            </c:dLbl>
            <c:dLbl>
              <c:idx val="2"/>
              <c:delete val="1"/>
            </c:dLbl>
            <c:dLbl>
              <c:idx val="3"/>
              <c:delete val="1"/>
            </c:dLbl>
            <c:dLbl>
              <c:idx val="4"/>
              <c:layout>
                <c:manualLayout>
                  <c:x val="-2.265495706397056E-7"/>
                  <c:y val="-1.3471842258517231E-2"/>
                </c:manualLayout>
              </c:layout>
              <c:tx>
                <c:rich>
                  <a:bodyPr/>
                  <a:lstStyle/>
                  <a:p>
                    <a:r>
                      <a:rPr lang="en-US" b="1" dirty="0" smtClean="0">
                        <a:solidFill>
                          <a:srgbClr val="AA0065"/>
                        </a:solidFill>
                      </a:rPr>
                      <a:t>27,4</a:t>
                    </a:r>
                    <a:endParaRPr lang="en-US" b="1" dirty="0">
                      <a:solidFill>
                        <a:srgbClr val="AA0065"/>
                      </a:solidFill>
                    </a:endParaRPr>
                  </a:p>
                </c:rich>
              </c:tx>
              <c:showVal val="1"/>
            </c:dLbl>
            <c:showVal val="1"/>
          </c:dLbls>
          <c:cat>
            <c:numRef>
              <c:f>Sheet1!$B$1:$F$1</c:f>
              <c:numCache>
                <c:formatCode>[$-407]mmm/\ yy;@</c:formatCode>
                <c:ptCount val="5"/>
                <c:pt idx="0">
                  <c:v>33147</c:v>
                </c:pt>
                <c:pt idx="1">
                  <c:v>34608</c:v>
                </c:pt>
                <c:pt idx="2">
                  <c:v>36404</c:v>
                </c:pt>
                <c:pt idx="3">
                  <c:v>38139</c:v>
                </c:pt>
                <c:pt idx="4">
                  <c:v>40026</c:v>
                </c:pt>
              </c:numCache>
            </c:numRef>
          </c:cat>
          <c:val>
            <c:numRef>
              <c:f>Sheet1!$B$4:$F$4</c:f>
              <c:numCache>
                <c:formatCode>General</c:formatCode>
                <c:ptCount val="5"/>
                <c:pt idx="0">
                  <c:v>9.7000000000000011</c:v>
                </c:pt>
                <c:pt idx="1">
                  <c:v>16.600000000000001</c:v>
                </c:pt>
                <c:pt idx="2">
                  <c:v>21.3</c:v>
                </c:pt>
                <c:pt idx="3">
                  <c:v>26.1</c:v>
                </c:pt>
                <c:pt idx="4">
                  <c:v>27.4</c:v>
                </c:pt>
              </c:numCache>
            </c:numRef>
          </c:val>
        </c:ser>
        <c:ser>
          <c:idx val="3"/>
          <c:order val="3"/>
          <c:tx>
            <c:strRef>
              <c:f>Sheet1!$A$5</c:f>
              <c:strCache>
                <c:ptCount val="1"/>
                <c:pt idx="0">
                  <c:v>Grüne</c:v>
                </c:pt>
              </c:strCache>
            </c:strRef>
          </c:tx>
          <c:spPr>
            <a:ln w="31750">
              <a:solidFill>
                <a:srgbClr val="339966"/>
              </a:solidFill>
              <a:prstDash val="solid"/>
            </a:ln>
          </c:spPr>
          <c:marker>
            <c:symbol val="circle"/>
            <c:size val="10"/>
            <c:spPr>
              <a:solidFill>
                <a:srgbClr val="339966"/>
              </a:solidFill>
              <a:ln>
                <a:solidFill>
                  <a:srgbClr val="339966"/>
                </a:solidFill>
                <a:prstDash val="solid"/>
              </a:ln>
            </c:spPr>
          </c:marker>
          <c:dLbls>
            <c:dLbl>
              <c:idx val="0"/>
              <c:delete val="1"/>
            </c:dLbl>
            <c:dLbl>
              <c:idx val="1"/>
              <c:delete val="1"/>
            </c:dLbl>
            <c:dLbl>
              <c:idx val="2"/>
              <c:delete val="1"/>
            </c:dLbl>
            <c:dLbl>
              <c:idx val="3"/>
              <c:delete val="1"/>
            </c:dLbl>
            <c:txPr>
              <a:bodyPr/>
              <a:lstStyle/>
              <a:p>
                <a:pPr>
                  <a:defRPr b="1">
                    <a:solidFill>
                      <a:srgbClr val="339966"/>
                    </a:solidFill>
                  </a:defRPr>
                </a:pPr>
                <a:endParaRPr lang="de-DE"/>
              </a:p>
            </c:txPr>
            <c:showVal val="1"/>
          </c:dLbls>
          <c:cat>
            <c:numRef>
              <c:f>Sheet1!$B$1:$F$1</c:f>
              <c:numCache>
                <c:formatCode>[$-407]mmm/\ yy;@</c:formatCode>
                <c:ptCount val="5"/>
                <c:pt idx="0">
                  <c:v>33147</c:v>
                </c:pt>
                <c:pt idx="1">
                  <c:v>34608</c:v>
                </c:pt>
                <c:pt idx="2">
                  <c:v>36404</c:v>
                </c:pt>
                <c:pt idx="3">
                  <c:v>38139</c:v>
                </c:pt>
                <c:pt idx="4">
                  <c:v>40026</c:v>
                </c:pt>
              </c:numCache>
            </c:numRef>
          </c:cat>
          <c:val>
            <c:numRef>
              <c:f>Sheet1!$B$5:$F$5</c:f>
              <c:numCache>
                <c:formatCode>General</c:formatCode>
                <c:ptCount val="5"/>
                <c:pt idx="0">
                  <c:v>7.2</c:v>
                </c:pt>
                <c:pt idx="1">
                  <c:v>4.5</c:v>
                </c:pt>
                <c:pt idx="2">
                  <c:v>1.9000000000000001</c:v>
                </c:pt>
                <c:pt idx="3">
                  <c:v>4.5</c:v>
                </c:pt>
                <c:pt idx="4">
                  <c:v>6.2</c:v>
                </c:pt>
              </c:numCache>
            </c:numRef>
          </c:val>
        </c:ser>
        <c:ser>
          <c:idx val="4"/>
          <c:order val="4"/>
          <c:tx>
            <c:strRef>
              <c:f>Sheet1!$A$6</c:f>
              <c:strCache>
                <c:ptCount val="1"/>
                <c:pt idx="0">
                  <c:v>FDP</c:v>
                </c:pt>
              </c:strCache>
            </c:strRef>
          </c:tx>
          <c:spPr>
            <a:ln w="31750">
              <a:solidFill>
                <a:srgbClr val="FFCC00"/>
              </a:solidFill>
              <a:prstDash val="solid"/>
            </a:ln>
          </c:spPr>
          <c:marker>
            <c:symbol val="circle"/>
            <c:size val="10"/>
            <c:spPr>
              <a:solidFill>
                <a:srgbClr val="FFCC00"/>
              </a:solidFill>
              <a:ln>
                <a:noFill/>
                <a:prstDash val="solid"/>
              </a:ln>
            </c:spPr>
          </c:marker>
          <c:dLbls>
            <c:dLbl>
              <c:idx val="0"/>
              <c:delete val="1"/>
            </c:dLbl>
            <c:dLbl>
              <c:idx val="1"/>
              <c:delete val="1"/>
            </c:dLbl>
            <c:dLbl>
              <c:idx val="2"/>
              <c:delete val="1"/>
            </c:dLbl>
            <c:dLbl>
              <c:idx val="3"/>
              <c:delete val="1"/>
            </c:dLbl>
            <c:dLbl>
              <c:idx val="4"/>
              <c:layout>
                <c:manualLayout>
                  <c:x val="0"/>
                  <c:y val="-2.96382651237341E-2"/>
                </c:manualLayout>
              </c:layout>
              <c:tx>
                <c:rich>
                  <a:bodyPr/>
                  <a:lstStyle/>
                  <a:p>
                    <a:r>
                      <a:rPr lang="en-US" b="1" dirty="0" smtClean="0">
                        <a:solidFill>
                          <a:srgbClr val="FFCC00"/>
                        </a:solidFill>
                      </a:rPr>
                      <a:t>7,6</a:t>
                    </a:r>
                    <a:endParaRPr lang="en-US" b="1" dirty="0">
                      <a:solidFill>
                        <a:srgbClr val="FFCC00"/>
                      </a:solidFill>
                    </a:endParaRPr>
                  </a:p>
                </c:rich>
              </c:tx>
              <c:showVal val="1"/>
            </c:dLbl>
            <c:showVal val="1"/>
          </c:dLbls>
          <c:cat>
            <c:numRef>
              <c:f>Sheet1!$B$1:$F$1</c:f>
              <c:numCache>
                <c:formatCode>[$-407]mmm/\ yy;@</c:formatCode>
                <c:ptCount val="5"/>
                <c:pt idx="0">
                  <c:v>33147</c:v>
                </c:pt>
                <c:pt idx="1">
                  <c:v>34608</c:v>
                </c:pt>
                <c:pt idx="2">
                  <c:v>36404</c:v>
                </c:pt>
                <c:pt idx="3">
                  <c:v>38139</c:v>
                </c:pt>
                <c:pt idx="4">
                  <c:v>40026</c:v>
                </c:pt>
              </c:numCache>
            </c:numRef>
          </c:cat>
          <c:val>
            <c:numRef>
              <c:f>Sheet1!$B$6:$F$6</c:f>
              <c:numCache>
                <c:formatCode>General</c:formatCode>
                <c:ptCount val="5"/>
                <c:pt idx="0">
                  <c:v>9.3000000000000007</c:v>
                </c:pt>
                <c:pt idx="1">
                  <c:v>3.2</c:v>
                </c:pt>
                <c:pt idx="2">
                  <c:v>1.1000000000000001</c:v>
                </c:pt>
                <c:pt idx="3">
                  <c:v>3.6</c:v>
                </c:pt>
                <c:pt idx="4">
                  <c:v>7.6</c:v>
                </c:pt>
              </c:numCache>
            </c:numRef>
          </c:val>
        </c:ser>
        <c:ser>
          <c:idx val="5"/>
          <c:order val="5"/>
          <c:tx>
            <c:strRef>
              <c:f>Sheet1!$A$7</c:f>
              <c:strCache>
                <c:ptCount val="1"/>
                <c:pt idx="0">
                  <c:v>NPD</c:v>
                </c:pt>
              </c:strCache>
            </c:strRef>
          </c:tx>
          <c:spPr>
            <a:ln w="31750">
              <a:solidFill>
                <a:srgbClr val="4E4526"/>
              </a:solidFill>
              <a:prstDash val="solid"/>
            </a:ln>
          </c:spPr>
          <c:marker>
            <c:symbol val="circle"/>
            <c:size val="10"/>
            <c:spPr>
              <a:solidFill>
                <a:srgbClr val="4E4526"/>
              </a:solidFill>
              <a:ln>
                <a:noFill/>
                <a:prstDash val="solid"/>
              </a:ln>
            </c:spPr>
          </c:marker>
          <c:dLbls>
            <c:dLbl>
              <c:idx val="0"/>
              <c:delete val="1"/>
            </c:dLbl>
            <c:dLbl>
              <c:idx val="2"/>
              <c:delete val="1"/>
            </c:dLbl>
            <c:dLbl>
              <c:idx val="3"/>
              <c:delete val="1"/>
            </c:dLbl>
            <c:dLbl>
              <c:idx val="4"/>
              <c:layout>
                <c:manualLayout>
                  <c:x val="0"/>
                  <c:y val="2.6943684517034456E-2"/>
                </c:manualLayout>
              </c:layout>
              <c:showVal val="1"/>
            </c:dLbl>
            <c:txPr>
              <a:bodyPr/>
              <a:lstStyle/>
              <a:p>
                <a:pPr>
                  <a:defRPr b="1">
                    <a:solidFill>
                      <a:srgbClr val="4E4526"/>
                    </a:solidFill>
                  </a:defRPr>
                </a:pPr>
                <a:endParaRPr lang="de-DE"/>
              </a:p>
            </c:txPr>
            <c:showVal val="1"/>
          </c:dLbls>
          <c:cat>
            <c:numRef>
              <c:f>Sheet1!$B$1:$F$1</c:f>
              <c:numCache>
                <c:formatCode>[$-407]mmm/\ yy;@</c:formatCode>
                <c:ptCount val="5"/>
                <c:pt idx="0">
                  <c:v>33147</c:v>
                </c:pt>
                <c:pt idx="1">
                  <c:v>34608</c:v>
                </c:pt>
                <c:pt idx="2">
                  <c:v>36404</c:v>
                </c:pt>
                <c:pt idx="3">
                  <c:v>38139</c:v>
                </c:pt>
                <c:pt idx="4">
                  <c:v>40026</c:v>
                </c:pt>
              </c:numCache>
            </c:numRef>
          </c:cat>
          <c:val>
            <c:numRef>
              <c:f>Sheet1!$B$7:$F$7</c:f>
              <c:numCache>
                <c:formatCode>General</c:formatCode>
                <c:ptCount val="5"/>
                <c:pt idx="0">
                  <c:v>0.2</c:v>
                </c:pt>
                <c:pt idx="2">
                  <c:v>0.2</c:v>
                </c:pt>
                <c:pt idx="3">
                  <c:v>1.6</c:v>
                </c:pt>
                <c:pt idx="4">
                  <c:v>4.3</c:v>
                </c:pt>
              </c:numCache>
            </c:numRef>
          </c:val>
        </c:ser>
        <c:dLbls>
          <c:showVal val="1"/>
        </c:dLbls>
        <c:marker val="1"/>
        <c:axId val="116070272"/>
        <c:axId val="116071808"/>
      </c:lineChart>
      <c:dateAx>
        <c:axId val="116070272"/>
        <c:scaling>
          <c:orientation val="minMax"/>
        </c:scaling>
        <c:axPos val="b"/>
        <c:numFmt formatCode="mmm\ yy" sourceLinked="0"/>
        <c:minorTickMark val="out"/>
        <c:tickLblPos val="low"/>
        <c:spPr>
          <a:ln w="12670">
            <a:solidFill>
              <a:schemeClr val="tx1"/>
            </a:solidFill>
            <a:prstDash val="solid"/>
          </a:ln>
        </c:spPr>
        <c:txPr>
          <a:bodyPr rot="0" vert="horz"/>
          <a:lstStyle/>
          <a:p>
            <a:pPr>
              <a:defRPr sz="998" b="0" i="0" u="none" strike="noStrike" baseline="0">
                <a:solidFill>
                  <a:schemeClr val="tx1"/>
                </a:solidFill>
                <a:latin typeface="Arial"/>
                <a:ea typeface="Arial"/>
                <a:cs typeface="Arial"/>
              </a:defRPr>
            </a:pPr>
            <a:endParaRPr lang="de-DE"/>
          </a:p>
        </c:txPr>
        <c:crossAx val="116071808"/>
        <c:crossesAt val="0"/>
        <c:lblOffset val="100"/>
        <c:baseTimeUnit val="years"/>
      </c:dateAx>
      <c:valAx>
        <c:axId val="116071808"/>
        <c:scaling>
          <c:orientation val="minMax"/>
          <c:max val="65"/>
          <c:min val="0"/>
        </c:scaling>
        <c:axPos val="l"/>
        <c:numFmt formatCode="0" sourceLinked="0"/>
        <c:tickLblPos val="nextTo"/>
        <c:spPr>
          <a:ln w="3167">
            <a:solidFill>
              <a:schemeClr val="tx1"/>
            </a:solidFill>
            <a:prstDash val="solid"/>
          </a:ln>
        </c:spPr>
        <c:txPr>
          <a:bodyPr rot="0" vert="horz"/>
          <a:lstStyle/>
          <a:p>
            <a:pPr>
              <a:defRPr sz="998" b="0" i="0" u="none" strike="noStrike" baseline="0">
                <a:solidFill>
                  <a:schemeClr val="tx1"/>
                </a:solidFill>
                <a:latin typeface="Arial"/>
                <a:ea typeface="Arial"/>
                <a:cs typeface="Arial"/>
              </a:defRPr>
            </a:pPr>
            <a:endParaRPr lang="de-DE"/>
          </a:p>
        </c:txPr>
        <c:crossAx val="116070272"/>
        <c:crossesAt val="1160"/>
        <c:crossBetween val="between"/>
        <c:majorUnit val="10"/>
        <c:minorUnit val="10"/>
      </c:valAx>
      <c:spPr>
        <a:noFill/>
        <a:ln w="25340">
          <a:noFill/>
        </a:ln>
      </c:spPr>
    </c:plotArea>
    <c:plotVisOnly val="1"/>
    <c:dispBlanksAs val="gap"/>
  </c:chart>
  <c:spPr>
    <a:noFill/>
    <a:ln>
      <a:noFill/>
    </a:ln>
  </c:spPr>
  <c:txPr>
    <a:bodyPr/>
    <a:lstStyle/>
    <a:p>
      <a:pPr>
        <a:defRPr sz="1397" b="0" i="0" u="none" strike="noStrike" baseline="0">
          <a:solidFill>
            <a:schemeClr val="tx1"/>
          </a:solidFill>
          <a:latin typeface="Arial"/>
          <a:ea typeface="Arial"/>
          <a:cs typeface="Arial"/>
        </a:defRPr>
      </a:pPr>
      <a:endParaRPr lang="de-DE"/>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de-DE"/>
  <c:chart>
    <c:autoTitleDeleted val="1"/>
    <c:plotArea>
      <c:layout>
        <c:manualLayout>
          <c:layoutTarget val="inner"/>
          <c:xMode val="edge"/>
          <c:yMode val="edge"/>
          <c:x val="1.1078945773701908E-2"/>
          <c:y val="2.4667792840818442E-4"/>
          <c:w val="0.97662337662337684"/>
          <c:h val="0.96969856810084043"/>
        </c:manualLayout>
      </c:layout>
      <c:barChart>
        <c:barDir val="col"/>
        <c:grouping val="clustered"/>
        <c:ser>
          <c:idx val="2"/>
          <c:order val="0"/>
          <c:tx>
            <c:strRef>
              <c:f>Sheet1!$A$2</c:f>
              <c:strCache>
                <c:ptCount val="1"/>
                <c:pt idx="0">
                  <c:v>September '14</c:v>
                </c:pt>
              </c:strCache>
            </c:strRef>
          </c:tx>
          <c:spPr>
            <a:solidFill>
              <a:srgbClr val="004599"/>
            </a:solidFill>
            <a:ln w="12676">
              <a:solidFill>
                <a:srgbClr val="FFFFFF"/>
              </a:solidFill>
              <a:prstDash val="solid"/>
            </a:ln>
          </c:spPr>
          <c:dLbls>
            <c:numFmt formatCode="0" sourceLinked="0"/>
            <c:spPr>
              <a:noFill/>
              <a:ln w="25351">
                <a:noFill/>
              </a:ln>
            </c:spPr>
            <c:txPr>
              <a:bodyPr/>
              <a:lstStyle/>
              <a:p>
                <a:pPr>
                  <a:defRPr sz="1397" b="0" i="0" u="none" strike="noStrike" baseline="0">
                    <a:solidFill>
                      <a:schemeClr val="tx1"/>
                    </a:solidFill>
                    <a:latin typeface="Arial"/>
                    <a:ea typeface="Arial"/>
                    <a:cs typeface="Arial"/>
                  </a:defRPr>
                </a:pPr>
                <a:endParaRPr lang="de-DE"/>
              </a:p>
            </c:txPr>
            <c:showVal val="1"/>
          </c:dLbls>
          <c:cat>
            <c:strRef>
              <c:f>Sheet1!$B$1:$C$1</c:f>
              <c:strCache>
                <c:ptCount val="2"/>
                <c:pt idx="0">
                  <c:v>Zufrieden</c:v>
                </c:pt>
                <c:pt idx="1">
                  <c:v>Nicht Zufrieden</c:v>
                </c:pt>
              </c:strCache>
            </c:strRef>
          </c:cat>
          <c:val>
            <c:numRef>
              <c:f>Sheet1!$B$2:$C$2</c:f>
              <c:numCache>
                <c:formatCode>General</c:formatCode>
                <c:ptCount val="2"/>
                <c:pt idx="0">
                  <c:v>48</c:v>
                </c:pt>
                <c:pt idx="1">
                  <c:v>48</c:v>
                </c:pt>
              </c:numCache>
            </c:numRef>
          </c:val>
        </c:ser>
        <c:ser>
          <c:idx val="0"/>
          <c:order val="1"/>
          <c:tx>
            <c:strRef>
              <c:f>Sheet1!$A$3</c:f>
              <c:strCache>
                <c:ptCount val="1"/>
                <c:pt idx="0">
                  <c:v>Mai '14</c:v>
                </c:pt>
              </c:strCache>
            </c:strRef>
          </c:tx>
          <c:cat>
            <c:strRef>
              <c:f>Sheet1!$B$1:$C$1</c:f>
              <c:strCache>
                <c:ptCount val="2"/>
                <c:pt idx="0">
                  <c:v>Zufrieden</c:v>
                </c:pt>
                <c:pt idx="1">
                  <c:v>Nicht Zufrieden</c:v>
                </c:pt>
              </c:strCache>
            </c:strRef>
          </c:cat>
          <c:val>
            <c:numRef>
              <c:f>Sheet1!$B$3:$C$3</c:f>
              <c:numCache>
                <c:formatCode>General</c:formatCode>
                <c:ptCount val="2"/>
                <c:pt idx="0">
                  <c:v>46</c:v>
                </c:pt>
                <c:pt idx="1">
                  <c:v>50</c:v>
                </c:pt>
              </c:numCache>
            </c:numRef>
          </c:val>
        </c:ser>
        <c:dLbls>
          <c:showVal val="1"/>
        </c:dLbls>
        <c:gapWidth val="230"/>
        <c:axId val="117412224"/>
        <c:axId val="117413760"/>
      </c:barChart>
      <c:catAx>
        <c:axId val="117412224"/>
        <c:scaling>
          <c:orientation val="minMax"/>
        </c:scaling>
        <c:axPos val="b"/>
        <c:majorTickMark val="none"/>
        <c:tickLblPos val="none"/>
        <c:spPr>
          <a:ln w="12676">
            <a:solidFill>
              <a:srgbClr val="ADADAD"/>
            </a:solidFill>
            <a:prstDash val="solid"/>
          </a:ln>
        </c:spPr>
        <c:crossAx val="117413760"/>
        <c:crossesAt val="0"/>
        <c:auto val="1"/>
        <c:lblAlgn val="ctr"/>
        <c:lblOffset val="100"/>
        <c:tickLblSkip val="1"/>
        <c:tickMarkSkip val="1"/>
      </c:catAx>
      <c:valAx>
        <c:axId val="117413760"/>
        <c:scaling>
          <c:orientation val="minMax"/>
          <c:max val="100"/>
          <c:min val="0"/>
        </c:scaling>
        <c:axPos val="l"/>
        <c:numFmt formatCode="General" sourceLinked="1"/>
        <c:majorTickMark val="none"/>
        <c:tickLblPos val="none"/>
        <c:spPr>
          <a:ln w="9507">
            <a:noFill/>
          </a:ln>
        </c:spPr>
        <c:crossAx val="117412224"/>
        <c:crosses val="autoZero"/>
        <c:crossBetween val="between"/>
        <c:majorUnit val="20"/>
        <c:minorUnit val="20"/>
      </c:valAx>
      <c:spPr>
        <a:noFill/>
        <a:ln w="25400">
          <a:noFill/>
        </a:ln>
      </c:spPr>
    </c:plotArea>
    <c:legend>
      <c:legendPos val="r"/>
      <c:layout>
        <c:manualLayout>
          <c:xMode val="edge"/>
          <c:yMode val="edge"/>
          <c:x val="0.6562747076023393"/>
          <c:y val="0.1053375357615659"/>
          <c:w val="0.34372529239766086"/>
          <c:h val="0.22205547582354287"/>
        </c:manualLayout>
      </c:layout>
    </c:legend>
    <c:plotVisOnly val="1"/>
    <c:dispBlanksAs val="gap"/>
  </c:chart>
  <c:spPr>
    <a:noFill/>
    <a:ln>
      <a:noFill/>
    </a:ln>
  </c:spPr>
  <c:txPr>
    <a:bodyPr/>
    <a:lstStyle/>
    <a:p>
      <a:pPr>
        <a:defRPr sz="1397" b="0" i="0" u="none" strike="noStrike" baseline="0">
          <a:solidFill>
            <a:schemeClr val="tx1"/>
          </a:solidFill>
          <a:latin typeface="Arial"/>
          <a:ea typeface="Arial"/>
          <a:cs typeface="Arial"/>
        </a:defRPr>
      </a:pPr>
      <a:endParaRPr lang="de-DE"/>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de-DE"/>
  <c:chart>
    <c:autoTitleDeleted val="1"/>
    <c:plotArea>
      <c:layout>
        <c:manualLayout>
          <c:layoutTarget val="inner"/>
          <c:xMode val="edge"/>
          <c:yMode val="edge"/>
          <c:x val="0.12842465753424659"/>
          <c:y val="6.2241172518553337E-2"/>
          <c:w val="0.72602739726027421"/>
          <c:h val="0.91078571342135717"/>
        </c:manualLayout>
      </c:layout>
      <c:barChart>
        <c:barDir val="bar"/>
        <c:grouping val="clustered"/>
        <c:ser>
          <c:idx val="2"/>
          <c:order val="0"/>
          <c:tx>
            <c:strRef>
              <c:f>Sheet1!$B$1</c:f>
              <c:strCache>
                <c:ptCount val="1"/>
                <c:pt idx="0">
                  <c:v>zufrieden </c:v>
                </c:pt>
              </c:strCache>
            </c:strRef>
          </c:tx>
          <c:spPr>
            <a:solidFill>
              <a:srgbClr val="00B050"/>
            </a:solidFill>
            <a:ln w="12700">
              <a:solidFill>
                <a:schemeClr val="bg1"/>
              </a:solidFill>
              <a:prstDash val="solid"/>
            </a:ln>
          </c:spPr>
          <c:dPt>
            <c:idx val="0"/>
            <c:spPr>
              <a:solidFill>
                <a:schemeClr val="bg1">
                  <a:lumMod val="65000"/>
                </a:schemeClr>
              </a:solidFill>
              <a:ln w="12700">
                <a:solidFill>
                  <a:schemeClr val="bg1"/>
                </a:solidFill>
                <a:prstDash val="solid"/>
              </a:ln>
            </c:spPr>
          </c:dPt>
          <c:dPt>
            <c:idx val="1"/>
            <c:spPr>
              <a:solidFill>
                <a:srgbClr val="000000"/>
              </a:solidFill>
              <a:ln w="12700">
                <a:solidFill>
                  <a:schemeClr val="bg1"/>
                </a:solidFill>
                <a:prstDash val="solid"/>
              </a:ln>
            </c:spPr>
          </c:dPt>
          <c:dPt>
            <c:idx val="2"/>
            <c:spPr>
              <a:solidFill>
                <a:srgbClr val="FF0000"/>
              </a:solidFill>
              <a:ln w="12700">
                <a:solidFill>
                  <a:schemeClr val="bg1"/>
                </a:solidFill>
                <a:prstDash val="solid"/>
              </a:ln>
            </c:spPr>
          </c:dPt>
          <c:dPt>
            <c:idx val="3"/>
            <c:spPr>
              <a:solidFill>
                <a:srgbClr val="339966"/>
              </a:solidFill>
              <a:ln w="12700">
                <a:solidFill>
                  <a:schemeClr val="bg1"/>
                </a:solidFill>
                <a:prstDash val="solid"/>
              </a:ln>
            </c:spPr>
          </c:dPt>
          <c:dPt>
            <c:idx val="4"/>
            <c:spPr>
              <a:solidFill>
                <a:srgbClr val="AA0065"/>
              </a:solidFill>
              <a:ln w="12700">
                <a:solidFill>
                  <a:schemeClr val="bg1"/>
                </a:solidFill>
                <a:prstDash val="solid"/>
              </a:ln>
            </c:spPr>
          </c:dPt>
          <c:dPt>
            <c:idx val="5"/>
            <c:spPr>
              <a:solidFill>
                <a:srgbClr val="009EE0"/>
              </a:solidFill>
              <a:ln w="12700">
                <a:solidFill>
                  <a:schemeClr val="bg1"/>
                </a:solidFill>
                <a:prstDash val="solid"/>
              </a:ln>
            </c:spPr>
          </c:dPt>
          <c:dPt>
            <c:idx val="6"/>
            <c:spPr>
              <a:solidFill>
                <a:srgbClr val="AA0065"/>
              </a:solidFill>
              <a:ln w="12700">
                <a:solidFill>
                  <a:schemeClr val="bg1"/>
                </a:solidFill>
                <a:prstDash val="solid"/>
              </a:ln>
            </c:spPr>
          </c:dPt>
          <c:dLbls>
            <c:numFmt formatCode="0;0" sourceLinked="0"/>
            <c:spPr>
              <a:noFill/>
              <a:ln w="25400">
                <a:noFill/>
              </a:ln>
            </c:spPr>
            <c:txPr>
              <a:bodyPr/>
              <a:lstStyle/>
              <a:p>
                <a:pPr>
                  <a:defRPr sz="1400" b="0" i="0" u="none" strike="noStrike" baseline="0">
                    <a:solidFill>
                      <a:schemeClr val="tx1"/>
                    </a:solidFill>
                    <a:latin typeface="Arial"/>
                    <a:ea typeface="Arial"/>
                    <a:cs typeface="Arial"/>
                  </a:defRPr>
                </a:pPr>
                <a:endParaRPr lang="de-DE"/>
              </a:p>
            </c:txPr>
            <c:showVal val="1"/>
          </c:dLbls>
          <c:cat>
            <c:strRef>
              <c:f>Sheet1!$A$2:$A$7</c:f>
              <c:strCache>
                <c:ptCount val="6"/>
                <c:pt idx="0">
                  <c:v>Gesamt</c:v>
                </c:pt>
                <c:pt idx="1">
                  <c:v>CDU-Anhänger</c:v>
                </c:pt>
                <c:pt idx="2">
                  <c:v>SPD-Anhänger</c:v>
                </c:pt>
                <c:pt idx="3">
                  <c:v>Grüne-Anhänger</c:v>
                </c:pt>
                <c:pt idx="4">
                  <c:v>Linke-Anhänger</c:v>
                </c:pt>
                <c:pt idx="5">
                  <c:v>AfD-Anhänger</c:v>
                </c:pt>
              </c:strCache>
            </c:strRef>
          </c:cat>
          <c:val>
            <c:numRef>
              <c:f>Sheet1!$B$2:$B$7</c:f>
              <c:numCache>
                <c:formatCode>General</c:formatCode>
                <c:ptCount val="6"/>
                <c:pt idx="0">
                  <c:v>-48</c:v>
                </c:pt>
                <c:pt idx="1">
                  <c:v>-84</c:v>
                </c:pt>
                <c:pt idx="2">
                  <c:v>-55</c:v>
                </c:pt>
                <c:pt idx="3">
                  <c:v>-51</c:v>
                </c:pt>
                <c:pt idx="4">
                  <c:v>-28</c:v>
                </c:pt>
                <c:pt idx="5">
                  <c:v>-15</c:v>
                </c:pt>
              </c:numCache>
            </c:numRef>
          </c:val>
        </c:ser>
        <c:ser>
          <c:idx val="0"/>
          <c:order val="1"/>
          <c:tx>
            <c:strRef>
              <c:f>Sheet1!$C$1</c:f>
              <c:strCache>
                <c:ptCount val="1"/>
                <c:pt idx="0">
                  <c:v>nicht zufrieden</c:v>
                </c:pt>
              </c:strCache>
            </c:strRef>
          </c:tx>
          <c:spPr>
            <a:solidFill>
              <a:schemeClr val="bg1">
                <a:lumMod val="65000"/>
              </a:schemeClr>
            </a:solidFill>
            <a:ln w="12700">
              <a:solidFill>
                <a:schemeClr val="bg1"/>
              </a:solidFill>
              <a:prstDash val="solid"/>
            </a:ln>
          </c:spPr>
          <c:dPt>
            <c:idx val="0"/>
          </c:dPt>
          <c:dPt>
            <c:idx val="1"/>
            <c:spPr>
              <a:solidFill>
                <a:srgbClr val="000000"/>
              </a:solidFill>
              <a:ln w="12700">
                <a:solidFill>
                  <a:schemeClr val="bg1"/>
                </a:solidFill>
                <a:prstDash val="solid"/>
              </a:ln>
            </c:spPr>
          </c:dPt>
          <c:dPt>
            <c:idx val="2"/>
            <c:spPr>
              <a:solidFill>
                <a:srgbClr val="FF0000"/>
              </a:solidFill>
              <a:ln w="12700">
                <a:solidFill>
                  <a:schemeClr val="bg1"/>
                </a:solidFill>
                <a:prstDash val="solid"/>
              </a:ln>
            </c:spPr>
          </c:dPt>
          <c:dPt>
            <c:idx val="3"/>
            <c:spPr>
              <a:solidFill>
                <a:srgbClr val="339966"/>
              </a:solidFill>
              <a:ln w="12700">
                <a:solidFill>
                  <a:schemeClr val="bg1"/>
                </a:solidFill>
                <a:prstDash val="solid"/>
              </a:ln>
            </c:spPr>
          </c:dPt>
          <c:dPt>
            <c:idx val="4"/>
            <c:spPr>
              <a:solidFill>
                <a:srgbClr val="AA0065"/>
              </a:solidFill>
              <a:ln w="12700">
                <a:solidFill>
                  <a:schemeClr val="bg1"/>
                </a:solidFill>
                <a:prstDash val="solid"/>
              </a:ln>
            </c:spPr>
          </c:dPt>
          <c:dPt>
            <c:idx val="5"/>
            <c:spPr>
              <a:solidFill>
                <a:srgbClr val="009EE0"/>
              </a:solidFill>
              <a:ln w="12700">
                <a:solidFill>
                  <a:schemeClr val="bg1"/>
                </a:solidFill>
                <a:prstDash val="solid"/>
              </a:ln>
            </c:spPr>
          </c:dPt>
          <c:dPt>
            <c:idx val="6"/>
            <c:spPr>
              <a:solidFill>
                <a:srgbClr val="AA0065"/>
              </a:solidFill>
              <a:ln w="12700">
                <a:solidFill>
                  <a:schemeClr val="bg1"/>
                </a:solidFill>
                <a:prstDash val="solid"/>
              </a:ln>
            </c:spPr>
          </c:dPt>
          <c:dLbls>
            <c:numFmt formatCode="0" sourceLinked="0"/>
            <c:spPr>
              <a:noFill/>
              <a:ln w="25400">
                <a:noFill/>
              </a:ln>
            </c:spPr>
            <c:txPr>
              <a:bodyPr/>
              <a:lstStyle/>
              <a:p>
                <a:pPr>
                  <a:defRPr sz="1400" b="0" i="0" u="none" strike="noStrike" baseline="0">
                    <a:solidFill>
                      <a:schemeClr val="tx1"/>
                    </a:solidFill>
                    <a:latin typeface="Arial"/>
                    <a:ea typeface="Arial"/>
                    <a:cs typeface="Arial"/>
                  </a:defRPr>
                </a:pPr>
                <a:endParaRPr lang="de-DE"/>
              </a:p>
            </c:txPr>
            <c:showVal val="1"/>
          </c:dLbls>
          <c:cat>
            <c:strRef>
              <c:f>Sheet1!$A$2:$A$7</c:f>
              <c:strCache>
                <c:ptCount val="6"/>
                <c:pt idx="0">
                  <c:v>Gesamt</c:v>
                </c:pt>
                <c:pt idx="1">
                  <c:v>CDU-Anhänger</c:v>
                </c:pt>
                <c:pt idx="2">
                  <c:v>SPD-Anhänger</c:v>
                </c:pt>
                <c:pt idx="3">
                  <c:v>Grüne-Anhänger</c:v>
                </c:pt>
                <c:pt idx="4">
                  <c:v>Linke-Anhänger</c:v>
                </c:pt>
                <c:pt idx="5">
                  <c:v>AfD-Anhänger</c:v>
                </c:pt>
              </c:strCache>
            </c:strRef>
          </c:cat>
          <c:val>
            <c:numRef>
              <c:f>Sheet1!$C$2:$C$7</c:f>
              <c:numCache>
                <c:formatCode>0</c:formatCode>
                <c:ptCount val="6"/>
                <c:pt idx="0">
                  <c:v>48</c:v>
                </c:pt>
                <c:pt idx="1">
                  <c:v>14</c:v>
                </c:pt>
                <c:pt idx="2">
                  <c:v>43</c:v>
                </c:pt>
                <c:pt idx="3">
                  <c:v>49</c:v>
                </c:pt>
                <c:pt idx="4">
                  <c:v>72</c:v>
                </c:pt>
                <c:pt idx="5">
                  <c:v>85</c:v>
                </c:pt>
              </c:numCache>
            </c:numRef>
          </c:val>
        </c:ser>
        <c:dLbls>
          <c:showVal val="1"/>
        </c:dLbls>
        <c:gapWidth val="100"/>
        <c:overlap val="100"/>
        <c:axId val="132883584"/>
        <c:axId val="132885120"/>
      </c:barChart>
      <c:catAx>
        <c:axId val="132883584"/>
        <c:scaling>
          <c:orientation val="maxMin"/>
        </c:scaling>
        <c:axPos val="l"/>
        <c:majorTickMark val="none"/>
        <c:tickLblPos val="none"/>
        <c:spPr>
          <a:ln w="12700">
            <a:solidFill>
              <a:srgbClr val="999999"/>
            </a:solidFill>
            <a:prstDash val="solid"/>
          </a:ln>
        </c:spPr>
        <c:crossAx val="132885120"/>
        <c:crossesAt val="0"/>
        <c:auto val="1"/>
        <c:lblAlgn val="ctr"/>
        <c:lblOffset val="100"/>
        <c:tickLblSkip val="1"/>
        <c:tickMarkSkip val="1"/>
      </c:catAx>
      <c:valAx>
        <c:axId val="132885120"/>
        <c:scaling>
          <c:orientation val="minMax"/>
          <c:max val="100"/>
          <c:min val="-100"/>
        </c:scaling>
        <c:delete val="1"/>
        <c:axPos val="t"/>
        <c:numFmt formatCode="General" sourceLinked="1"/>
        <c:majorTickMark val="none"/>
        <c:tickLblPos val="none"/>
        <c:crossAx val="132883584"/>
        <c:crosses val="autoZero"/>
        <c:crossBetween val="between"/>
        <c:majorUnit val="1"/>
        <c:minorUnit val="1"/>
      </c:valAx>
      <c:spPr>
        <a:noFill/>
        <a:ln w="25400">
          <a:noFill/>
        </a:ln>
      </c:spPr>
    </c:plotArea>
    <c:plotVisOnly val="1"/>
    <c:dispBlanksAs val="gap"/>
  </c:chart>
  <c:spPr>
    <a:noFill/>
    <a:ln>
      <a:noFill/>
    </a:ln>
  </c:spPr>
  <c:txPr>
    <a:bodyPr/>
    <a:lstStyle/>
    <a:p>
      <a:pPr>
        <a:defRPr sz="1400" b="0" i="0" u="none" strike="noStrike" baseline="0">
          <a:solidFill>
            <a:schemeClr val="tx1"/>
          </a:solidFill>
          <a:latin typeface="Arial"/>
          <a:ea typeface="Arial"/>
          <a:cs typeface="Arial"/>
        </a:defRPr>
      </a:pPr>
      <a:endParaRPr lang="de-DE"/>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lang val="de-DE"/>
  <c:chart>
    <c:plotArea>
      <c:layout>
        <c:manualLayout>
          <c:layoutTarget val="inner"/>
          <c:xMode val="edge"/>
          <c:yMode val="edge"/>
          <c:x val="4.4959349362139266E-2"/>
          <c:y val="3.6578325981714011E-2"/>
          <c:w val="0.89736586639719795"/>
          <c:h val="0.7779489597484166"/>
        </c:manualLayout>
      </c:layout>
      <c:lineChart>
        <c:grouping val="standard"/>
        <c:ser>
          <c:idx val="0"/>
          <c:order val="0"/>
          <c:tx>
            <c:strRef>
              <c:f>Tabelle1!$A$2</c:f>
              <c:strCache>
                <c:ptCount val="1"/>
                <c:pt idx="0">
                  <c:v>zufrieden </c:v>
                </c:pt>
              </c:strCache>
            </c:strRef>
          </c:tx>
          <c:spPr>
            <a:ln>
              <a:solidFill>
                <a:srgbClr val="004599"/>
              </a:solidFill>
            </a:ln>
          </c:spPr>
          <c:marker>
            <c:symbol val="circle"/>
            <c:size val="7"/>
            <c:spPr>
              <a:solidFill>
                <a:srgbClr val="004599"/>
              </a:solidFill>
              <a:ln>
                <a:solidFill>
                  <a:srgbClr val="004599"/>
                </a:solidFill>
              </a:ln>
            </c:spPr>
          </c:marker>
          <c:dLbls>
            <c:dLbl>
              <c:idx val="5"/>
              <c:layout>
                <c:manualLayout>
                  <c:x val="-3.0769843686416685E-2"/>
                  <c:y val="-6.2662668226413226E-2"/>
                </c:manualLayout>
              </c:layout>
              <c:dLblPos val="r"/>
              <c:showVal val="1"/>
            </c:dLbl>
            <c:txPr>
              <a:bodyPr/>
              <a:lstStyle/>
              <a:p>
                <a:pPr>
                  <a:defRPr sz="1400"/>
                </a:pPr>
                <a:endParaRPr lang="de-DE"/>
              </a:p>
            </c:txPr>
            <c:dLblPos val="b"/>
            <c:showVal val="1"/>
          </c:dLbls>
          <c:cat>
            <c:numRef>
              <c:f>Tabelle1!$B$1:$J$1</c:f>
              <c:numCache>
                <c:formatCode>mmm\-yy</c:formatCode>
                <c:ptCount val="9"/>
                <c:pt idx="0">
                  <c:v>36404</c:v>
                </c:pt>
                <c:pt idx="1">
                  <c:v>38139</c:v>
                </c:pt>
                <c:pt idx="2">
                  <c:v>40026</c:v>
                </c:pt>
                <c:pt idx="3">
                  <c:v>40299</c:v>
                </c:pt>
                <c:pt idx="4">
                  <c:v>41030</c:v>
                </c:pt>
                <c:pt idx="5">
                  <c:v>41487</c:v>
                </c:pt>
                <c:pt idx="6">
                  <c:v>41699</c:v>
                </c:pt>
                <c:pt idx="7">
                  <c:v>41760</c:v>
                </c:pt>
                <c:pt idx="8">
                  <c:v>41883</c:v>
                </c:pt>
              </c:numCache>
            </c:numRef>
          </c:cat>
          <c:val>
            <c:numRef>
              <c:f>Tabelle1!$B$2:$J$2</c:f>
              <c:numCache>
                <c:formatCode>General</c:formatCode>
                <c:ptCount val="9"/>
                <c:pt idx="0">
                  <c:v>49</c:v>
                </c:pt>
                <c:pt idx="1">
                  <c:v>41</c:v>
                </c:pt>
                <c:pt idx="2">
                  <c:v>40</c:v>
                </c:pt>
                <c:pt idx="3">
                  <c:v>47</c:v>
                </c:pt>
                <c:pt idx="4">
                  <c:v>39</c:v>
                </c:pt>
                <c:pt idx="5">
                  <c:v>52</c:v>
                </c:pt>
                <c:pt idx="6">
                  <c:v>47</c:v>
                </c:pt>
                <c:pt idx="7">
                  <c:v>46</c:v>
                </c:pt>
                <c:pt idx="8">
                  <c:v>48</c:v>
                </c:pt>
              </c:numCache>
            </c:numRef>
          </c:val>
        </c:ser>
        <c:ser>
          <c:idx val="1"/>
          <c:order val="1"/>
          <c:tx>
            <c:strRef>
              <c:f>Tabelle1!$A$3</c:f>
              <c:strCache>
                <c:ptCount val="1"/>
                <c:pt idx="0">
                  <c:v>unzufrieden</c:v>
                </c:pt>
              </c:strCache>
            </c:strRef>
          </c:tx>
          <c:spPr>
            <a:ln>
              <a:solidFill>
                <a:schemeClr val="bg1">
                  <a:lumMod val="50000"/>
                </a:schemeClr>
              </a:solidFill>
            </a:ln>
          </c:spPr>
          <c:marker>
            <c:symbol val="circle"/>
            <c:size val="7"/>
            <c:spPr>
              <a:solidFill>
                <a:schemeClr val="bg1">
                  <a:lumMod val="50000"/>
                </a:schemeClr>
              </a:solidFill>
              <a:ln>
                <a:solidFill>
                  <a:schemeClr val="bg1">
                    <a:lumMod val="50000"/>
                  </a:schemeClr>
                </a:solidFill>
              </a:ln>
            </c:spPr>
          </c:marker>
          <c:dLbls>
            <c:dLbl>
              <c:idx val="5"/>
              <c:layout>
                <c:manualLayout>
                  <c:x val="-1.7759363021436558E-2"/>
                  <c:y val="6.2662668226413226E-2"/>
                </c:manualLayout>
              </c:layout>
              <c:dLblPos val="r"/>
              <c:showVal val="1"/>
            </c:dLbl>
            <c:txPr>
              <a:bodyPr/>
              <a:lstStyle/>
              <a:p>
                <a:pPr>
                  <a:defRPr sz="1400"/>
                </a:pPr>
                <a:endParaRPr lang="de-DE"/>
              </a:p>
            </c:txPr>
            <c:dLblPos val="t"/>
            <c:showVal val="1"/>
          </c:dLbls>
          <c:cat>
            <c:numRef>
              <c:f>Tabelle1!$B$1:$J$1</c:f>
              <c:numCache>
                <c:formatCode>mmm\-yy</c:formatCode>
                <c:ptCount val="9"/>
                <c:pt idx="0">
                  <c:v>36404</c:v>
                </c:pt>
                <c:pt idx="1">
                  <c:v>38139</c:v>
                </c:pt>
                <c:pt idx="2">
                  <c:v>40026</c:v>
                </c:pt>
                <c:pt idx="3">
                  <c:v>40299</c:v>
                </c:pt>
                <c:pt idx="4">
                  <c:v>41030</c:v>
                </c:pt>
                <c:pt idx="5">
                  <c:v>41487</c:v>
                </c:pt>
                <c:pt idx="6">
                  <c:v>41699</c:v>
                </c:pt>
                <c:pt idx="7">
                  <c:v>41760</c:v>
                </c:pt>
                <c:pt idx="8">
                  <c:v>41883</c:v>
                </c:pt>
              </c:numCache>
            </c:numRef>
          </c:cat>
          <c:val>
            <c:numRef>
              <c:f>Tabelle1!$B$3:$J$3</c:f>
              <c:numCache>
                <c:formatCode>General</c:formatCode>
                <c:ptCount val="9"/>
                <c:pt idx="0">
                  <c:v>46</c:v>
                </c:pt>
                <c:pt idx="1">
                  <c:v>56</c:v>
                </c:pt>
                <c:pt idx="2">
                  <c:v>58</c:v>
                </c:pt>
                <c:pt idx="3">
                  <c:v>48</c:v>
                </c:pt>
                <c:pt idx="4">
                  <c:v>56</c:v>
                </c:pt>
                <c:pt idx="5">
                  <c:v>42</c:v>
                </c:pt>
                <c:pt idx="6">
                  <c:v>50</c:v>
                </c:pt>
                <c:pt idx="7">
                  <c:v>50</c:v>
                </c:pt>
                <c:pt idx="8">
                  <c:v>48</c:v>
                </c:pt>
              </c:numCache>
            </c:numRef>
          </c:val>
        </c:ser>
        <c:dLbls>
          <c:showVal val="1"/>
        </c:dLbls>
        <c:marker val="1"/>
        <c:axId val="136189824"/>
        <c:axId val="136191360"/>
      </c:lineChart>
      <c:dateAx>
        <c:axId val="136189824"/>
        <c:scaling>
          <c:orientation val="minMax"/>
          <c:max val="41883"/>
          <c:min val="36342"/>
        </c:scaling>
        <c:axPos val="b"/>
        <c:numFmt formatCode="mmm\-yy" sourceLinked="1"/>
        <c:tickLblPos val="nextTo"/>
        <c:txPr>
          <a:bodyPr rot="-5400000" vert="horz"/>
          <a:lstStyle/>
          <a:p>
            <a:pPr>
              <a:defRPr sz="1200">
                <a:latin typeface="Arial" pitchFamily="34" charset="0"/>
                <a:cs typeface="Arial" pitchFamily="34" charset="0"/>
              </a:defRPr>
            </a:pPr>
            <a:endParaRPr lang="de-DE"/>
          </a:p>
        </c:txPr>
        <c:crossAx val="136191360"/>
        <c:crosses val="autoZero"/>
        <c:lblOffset val="100"/>
        <c:baseTimeUnit val="days"/>
        <c:majorUnit val="3"/>
        <c:majorTimeUnit val="months"/>
      </c:dateAx>
      <c:valAx>
        <c:axId val="136191360"/>
        <c:scaling>
          <c:orientation val="minMax"/>
          <c:max val="90"/>
        </c:scaling>
        <c:axPos val="l"/>
        <c:numFmt formatCode="General" sourceLinked="1"/>
        <c:tickLblPos val="nextTo"/>
        <c:txPr>
          <a:bodyPr/>
          <a:lstStyle/>
          <a:p>
            <a:pPr>
              <a:defRPr sz="1200"/>
            </a:pPr>
            <a:endParaRPr lang="de-DE"/>
          </a:p>
        </c:txPr>
        <c:crossAx val="136189824"/>
        <c:crosses val="autoZero"/>
        <c:crossBetween val="between"/>
      </c:valAx>
    </c:plotArea>
    <c:plotVisOnly val="1"/>
    <c:dispBlanksAs val="gap"/>
  </c:chart>
  <c:txPr>
    <a:bodyPr/>
    <a:lstStyle/>
    <a:p>
      <a:pPr>
        <a:defRPr sz="1800"/>
      </a:pPr>
      <a:endParaRPr lang="de-DE"/>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de-DE"/>
  <c:chart>
    <c:autoTitleDeleted val="1"/>
    <c:plotArea>
      <c:layout>
        <c:manualLayout>
          <c:layoutTarget val="inner"/>
          <c:xMode val="edge"/>
          <c:yMode val="edge"/>
          <c:x val="2.5602409638554213E-2"/>
          <c:y val="1.701665012216072E-2"/>
          <c:w val="0.95481927710843395"/>
          <c:h val="0.95301070325749737"/>
        </c:manualLayout>
      </c:layout>
      <c:barChart>
        <c:barDir val="col"/>
        <c:grouping val="clustered"/>
        <c:ser>
          <c:idx val="2"/>
          <c:order val="0"/>
          <c:tx>
            <c:strRef>
              <c:f>Sheet1!$A$2</c:f>
              <c:strCache>
                <c:ptCount val="1"/>
                <c:pt idx="0">
                  <c:v>Gesamt</c:v>
                </c:pt>
              </c:strCache>
            </c:strRef>
          </c:tx>
          <c:spPr>
            <a:solidFill>
              <a:srgbClr val="004599"/>
            </a:solidFill>
            <a:ln w="12700">
              <a:solidFill>
                <a:srgbClr val="FFFFFF"/>
              </a:solidFill>
              <a:prstDash val="solid"/>
            </a:ln>
          </c:spPr>
          <c:dPt>
            <c:idx val="0"/>
            <c:spPr>
              <a:solidFill>
                <a:schemeClr val="tx1"/>
              </a:solidFill>
              <a:ln w="12700">
                <a:solidFill>
                  <a:srgbClr val="FFFFFF"/>
                </a:solidFill>
                <a:prstDash val="solid"/>
              </a:ln>
            </c:spPr>
          </c:dPt>
          <c:dPt>
            <c:idx val="1"/>
            <c:spPr>
              <a:solidFill>
                <a:srgbClr val="AA0065"/>
              </a:solidFill>
              <a:ln w="12700">
                <a:solidFill>
                  <a:srgbClr val="FFFFFF"/>
                </a:solidFill>
                <a:prstDash val="solid"/>
              </a:ln>
            </c:spPr>
          </c:dPt>
          <c:dPt>
            <c:idx val="2"/>
            <c:spPr>
              <a:solidFill>
                <a:srgbClr val="FF0000"/>
              </a:solidFill>
              <a:ln w="12700">
                <a:solidFill>
                  <a:srgbClr val="FFFFFF"/>
                </a:solidFill>
                <a:prstDash val="solid"/>
              </a:ln>
            </c:spPr>
          </c:dPt>
          <c:dLbls>
            <c:spPr>
              <a:noFill/>
              <a:ln w="25400">
                <a:noFill/>
              </a:ln>
            </c:spPr>
            <c:txPr>
              <a:bodyPr/>
              <a:lstStyle/>
              <a:p>
                <a:pPr>
                  <a:defRPr sz="1400" b="0" i="0" u="none" strike="noStrike" baseline="0">
                    <a:solidFill>
                      <a:schemeClr val="tx1"/>
                    </a:solidFill>
                    <a:latin typeface="Arial"/>
                    <a:ea typeface="Arial"/>
                    <a:cs typeface="Arial"/>
                  </a:defRPr>
                </a:pPr>
                <a:endParaRPr lang="de-DE"/>
              </a:p>
            </c:txPr>
            <c:showVal val="1"/>
          </c:dLbls>
          <c:cat>
            <c:strRef>
              <c:f>Sheet1!$B$1:$D$1</c:f>
              <c:strCache>
                <c:ptCount val="3"/>
                <c:pt idx="0">
                  <c:v>Lieberknecht</c:v>
                </c:pt>
                <c:pt idx="1">
                  <c:v>Ramelow</c:v>
                </c:pt>
                <c:pt idx="2">
                  <c:v>Taubert</c:v>
                </c:pt>
              </c:strCache>
            </c:strRef>
          </c:cat>
          <c:val>
            <c:numRef>
              <c:f>Sheet1!$B$2:$D$2</c:f>
              <c:numCache>
                <c:formatCode>General</c:formatCode>
                <c:ptCount val="3"/>
                <c:pt idx="0">
                  <c:v>34</c:v>
                </c:pt>
                <c:pt idx="1">
                  <c:v>24</c:v>
                </c:pt>
                <c:pt idx="2">
                  <c:v>18</c:v>
                </c:pt>
              </c:numCache>
            </c:numRef>
          </c:val>
        </c:ser>
        <c:dLbls>
          <c:showVal val="1"/>
        </c:dLbls>
        <c:gapWidth val="100"/>
        <c:overlap val="-17"/>
        <c:axId val="136737536"/>
        <c:axId val="136739456"/>
      </c:barChart>
      <c:catAx>
        <c:axId val="136737536"/>
        <c:scaling>
          <c:orientation val="minMax"/>
        </c:scaling>
        <c:axPos val="b"/>
        <c:numFmt formatCode="General" sourceLinked="1"/>
        <c:majorTickMark val="none"/>
        <c:tickLblPos val="none"/>
        <c:spPr>
          <a:ln w="12700">
            <a:solidFill>
              <a:srgbClr val="ADADAD"/>
            </a:solidFill>
            <a:prstDash val="solid"/>
          </a:ln>
        </c:spPr>
        <c:crossAx val="136739456"/>
        <c:crossesAt val="0"/>
        <c:auto val="1"/>
        <c:lblAlgn val="ctr"/>
        <c:lblOffset val="100"/>
        <c:tickMarkSkip val="1"/>
      </c:catAx>
      <c:valAx>
        <c:axId val="136739456"/>
        <c:scaling>
          <c:orientation val="minMax"/>
          <c:max val="80"/>
          <c:min val="0"/>
        </c:scaling>
        <c:delete val="1"/>
        <c:axPos val="l"/>
        <c:numFmt formatCode="General" sourceLinked="1"/>
        <c:tickLblPos val="none"/>
        <c:crossAx val="136737536"/>
        <c:crosses val="autoZero"/>
        <c:crossBetween val="between"/>
        <c:majorUnit val="20"/>
        <c:minorUnit val="20"/>
      </c:valAx>
      <c:spPr>
        <a:noFill/>
        <a:ln w="25400">
          <a:noFill/>
        </a:ln>
      </c:spPr>
    </c:plotArea>
    <c:plotVisOnly val="1"/>
    <c:dispBlanksAs val="gap"/>
  </c:chart>
  <c:spPr>
    <a:noFill/>
    <a:ln>
      <a:noFill/>
    </a:ln>
  </c:spPr>
  <c:txPr>
    <a:bodyPr/>
    <a:lstStyle/>
    <a:p>
      <a:pPr>
        <a:defRPr sz="1400" b="0" i="0" u="none" strike="noStrike" baseline="0">
          <a:solidFill>
            <a:schemeClr val="tx1"/>
          </a:solidFill>
          <a:latin typeface="Arial"/>
          <a:ea typeface="Arial"/>
          <a:cs typeface="Arial"/>
        </a:defRPr>
      </a:pPr>
      <a:endParaRPr lang="de-DE"/>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de-DE"/>
  <c:chart>
    <c:autoTitleDeleted val="1"/>
    <c:plotArea>
      <c:layout>
        <c:manualLayout>
          <c:layoutTarget val="inner"/>
          <c:xMode val="edge"/>
          <c:yMode val="edge"/>
          <c:x val="1.1515937536773635E-2"/>
          <c:y val="1.3620952380952381E-2"/>
          <c:w val="0.91997082051697343"/>
          <c:h val="0.97055619047619057"/>
        </c:manualLayout>
      </c:layout>
      <c:barChart>
        <c:barDir val="bar"/>
        <c:grouping val="clustered"/>
        <c:ser>
          <c:idx val="2"/>
          <c:order val="0"/>
          <c:spPr>
            <a:solidFill>
              <a:srgbClr val="004599"/>
            </a:solidFill>
            <a:ln w="12700">
              <a:solidFill>
                <a:srgbClr val="FFFFFF"/>
              </a:solidFill>
              <a:prstDash val="solid"/>
            </a:ln>
          </c:spPr>
          <c:dPt>
            <c:idx val="0"/>
            <c:spPr>
              <a:solidFill>
                <a:srgbClr val="000000"/>
              </a:solidFill>
              <a:ln w="12700">
                <a:solidFill>
                  <a:srgbClr val="FFFFFF"/>
                </a:solidFill>
                <a:prstDash val="solid"/>
              </a:ln>
            </c:spPr>
          </c:dPt>
          <c:dPt>
            <c:idx val="1"/>
            <c:spPr>
              <a:solidFill>
                <a:srgbClr val="339966"/>
              </a:solidFill>
              <a:ln w="12700">
                <a:solidFill>
                  <a:srgbClr val="FFFFFF"/>
                </a:solidFill>
                <a:prstDash val="solid"/>
              </a:ln>
            </c:spPr>
          </c:dPt>
          <c:dPt>
            <c:idx val="2"/>
            <c:spPr>
              <a:solidFill>
                <a:srgbClr val="009EE0"/>
              </a:solidFill>
              <a:ln w="12700">
                <a:solidFill>
                  <a:schemeClr val="bg1"/>
                </a:solidFill>
                <a:prstDash val="solid"/>
              </a:ln>
            </c:spPr>
          </c:dPt>
          <c:dPt>
            <c:idx val="3"/>
            <c:spPr>
              <a:solidFill>
                <a:srgbClr val="FF0000"/>
              </a:solidFill>
              <a:ln w="12700">
                <a:solidFill>
                  <a:srgbClr val="FFFFFF"/>
                </a:solidFill>
                <a:prstDash val="solid"/>
              </a:ln>
            </c:spPr>
          </c:dPt>
          <c:dPt>
            <c:idx val="4"/>
            <c:spPr>
              <a:solidFill>
                <a:srgbClr val="AA0065"/>
              </a:solidFill>
              <a:ln w="12700">
                <a:solidFill>
                  <a:srgbClr val="FFFFFF"/>
                </a:solidFill>
                <a:prstDash val="solid"/>
              </a:ln>
            </c:spPr>
          </c:dPt>
          <c:dPt>
            <c:idx val="5"/>
            <c:spPr>
              <a:solidFill>
                <a:srgbClr val="AA0065"/>
              </a:solidFill>
              <a:ln w="12700">
                <a:solidFill>
                  <a:schemeClr val="bg1"/>
                </a:solidFill>
                <a:prstDash val="solid"/>
              </a:ln>
            </c:spPr>
          </c:dPt>
          <c:dPt>
            <c:idx val="6"/>
            <c:spPr>
              <a:solidFill>
                <a:schemeClr val="bg2"/>
              </a:solidFill>
              <a:ln w="12700">
                <a:solidFill>
                  <a:srgbClr val="FFFFFF"/>
                </a:solidFill>
                <a:prstDash val="solid"/>
              </a:ln>
            </c:spPr>
          </c:dPt>
          <c:dLbls>
            <c:dLbl>
              <c:idx val="0"/>
              <c:layout>
                <c:manualLayout>
                  <c:x val="0"/>
                  <c:y val="0"/>
                </c:manualLayout>
              </c:layout>
              <c:dLblPos val="outEnd"/>
              <c:showVal val="1"/>
            </c:dLbl>
            <c:numFmt formatCode="0;0" sourceLinked="0"/>
            <c:spPr>
              <a:noFill/>
              <a:ln w="25400">
                <a:noFill/>
              </a:ln>
            </c:spPr>
            <c:txPr>
              <a:bodyPr/>
              <a:lstStyle/>
              <a:p>
                <a:pPr>
                  <a:defRPr sz="1400" b="0" i="0" u="none" strike="noStrike" baseline="0">
                    <a:solidFill>
                      <a:schemeClr val="tx1"/>
                    </a:solidFill>
                    <a:latin typeface="Arial"/>
                    <a:ea typeface="Arial"/>
                    <a:cs typeface="Arial"/>
                  </a:defRPr>
                </a:pPr>
                <a:endParaRPr lang="de-DE"/>
              </a:p>
            </c:txPr>
            <c:dLblPos val="outEnd"/>
            <c:showVal val="1"/>
          </c:dLbls>
          <c:cat>
            <c:strRef>
              <c:f>Sheet1!$A$2:$A$6</c:f>
              <c:strCache>
                <c:ptCount val="5"/>
                <c:pt idx="0">
                  <c:v>CDU-Anhänger</c:v>
                </c:pt>
                <c:pt idx="1">
                  <c:v>Grüne-Anhänger</c:v>
                </c:pt>
                <c:pt idx="2">
                  <c:v>AfD-Anhänger</c:v>
                </c:pt>
                <c:pt idx="3">
                  <c:v>SPD-Anhänger</c:v>
                </c:pt>
                <c:pt idx="4">
                  <c:v>Linke-Anhänger</c:v>
                </c:pt>
              </c:strCache>
            </c:strRef>
          </c:cat>
          <c:val>
            <c:numRef>
              <c:f>Sheet1!$B$2:$B$6</c:f>
              <c:numCache>
                <c:formatCode>General</c:formatCode>
                <c:ptCount val="5"/>
                <c:pt idx="0">
                  <c:v>2</c:v>
                </c:pt>
                <c:pt idx="1">
                  <c:v>19</c:v>
                </c:pt>
                <c:pt idx="2">
                  <c:v>28</c:v>
                </c:pt>
                <c:pt idx="3">
                  <c:v>17</c:v>
                </c:pt>
                <c:pt idx="4">
                  <c:v>77</c:v>
                </c:pt>
              </c:numCache>
            </c:numRef>
          </c:val>
        </c:ser>
        <c:dLbls>
          <c:showVal val="1"/>
        </c:dLbls>
        <c:gapWidth val="105"/>
        <c:overlap val="100"/>
        <c:axId val="137021696"/>
        <c:axId val="137031680"/>
      </c:barChart>
      <c:catAx>
        <c:axId val="137021696"/>
        <c:scaling>
          <c:orientation val="maxMin"/>
        </c:scaling>
        <c:delete val="1"/>
        <c:axPos val="l"/>
        <c:majorTickMark val="none"/>
        <c:tickLblPos val="none"/>
        <c:crossAx val="137031680"/>
        <c:crossesAt val="0"/>
        <c:auto val="1"/>
        <c:lblAlgn val="ctr"/>
        <c:lblOffset val="100"/>
      </c:catAx>
      <c:valAx>
        <c:axId val="137031680"/>
        <c:scaling>
          <c:orientation val="minMax"/>
          <c:max val="100"/>
          <c:min val="0"/>
        </c:scaling>
        <c:axPos val="t"/>
        <c:numFmt formatCode="General" sourceLinked="1"/>
        <c:majorTickMark val="none"/>
        <c:tickLblPos val="none"/>
        <c:spPr>
          <a:ln w="9525">
            <a:noFill/>
          </a:ln>
        </c:spPr>
        <c:crossAx val="137021696"/>
        <c:crosses val="autoZero"/>
        <c:crossBetween val="between"/>
        <c:majorUnit val="1"/>
        <c:minorUnit val="1"/>
      </c:valAx>
      <c:spPr>
        <a:noFill/>
        <a:ln w="25400">
          <a:noFill/>
        </a:ln>
      </c:spPr>
    </c:plotArea>
    <c:plotVisOnly val="1"/>
    <c:dispBlanksAs val="gap"/>
  </c:chart>
  <c:spPr>
    <a:noFill/>
    <a:ln>
      <a:noFill/>
    </a:ln>
  </c:spPr>
  <c:txPr>
    <a:bodyPr/>
    <a:lstStyle/>
    <a:p>
      <a:pPr>
        <a:defRPr sz="1200" b="0" i="0" u="none" strike="noStrike" baseline="0">
          <a:solidFill>
            <a:schemeClr val="tx1"/>
          </a:solidFill>
          <a:latin typeface="Arial"/>
          <a:ea typeface="Arial"/>
          <a:cs typeface="Arial"/>
        </a:defRPr>
      </a:pPr>
      <a:endParaRPr lang="de-DE"/>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de-DE"/>
  <c:chart>
    <c:autoTitleDeleted val="1"/>
    <c:plotArea>
      <c:layout>
        <c:manualLayout>
          <c:layoutTarget val="inner"/>
          <c:xMode val="edge"/>
          <c:yMode val="edge"/>
          <c:x val="1.1515937536773635E-2"/>
          <c:y val="1.3620952380952381E-2"/>
          <c:w val="0.91997082051697343"/>
          <c:h val="0.97055619047619057"/>
        </c:manualLayout>
      </c:layout>
      <c:barChart>
        <c:barDir val="bar"/>
        <c:grouping val="clustered"/>
        <c:ser>
          <c:idx val="2"/>
          <c:order val="0"/>
          <c:spPr>
            <a:solidFill>
              <a:srgbClr val="004599"/>
            </a:solidFill>
            <a:ln w="12700">
              <a:solidFill>
                <a:schemeClr val="bg1"/>
              </a:solidFill>
              <a:prstDash val="solid"/>
            </a:ln>
          </c:spPr>
          <c:dPt>
            <c:idx val="0"/>
            <c:spPr>
              <a:solidFill>
                <a:srgbClr val="000000"/>
              </a:solidFill>
              <a:ln w="12700">
                <a:solidFill>
                  <a:schemeClr val="bg1"/>
                </a:solidFill>
                <a:prstDash val="solid"/>
              </a:ln>
            </c:spPr>
          </c:dPt>
          <c:dPt>
            <c:idx val="1"/>
            <c:spPr>
              <a:solidFill>
                <a:srgbClr val="339966"/>
              </a:solidFill>
              <a:ln w="12700">
                <a:solidFill>
                  <a:schemeClr val="bg1"/>
                </a:solidFill>
                <a:prstDash val="solid"/>
              </a:ln>
            </c:spPr>
          </c:dPt>
          <c:dPt>
            <c:idx val="2"/>
            <c:spPr>
              <a:solidFill>
                <a:srgbClr val="009EE0"/>
              </a:solidFill>
              <a:ln w="12700">
                <a:solidFill>
                  <a:schemeClr val="bg1"/>
                </a:solidFill>
                <a:prstDash val="solid"/>
              </a:ln>
            </c:spPr>
          </c:dPt>
          <c:dPt>
            <c:idx val="3"/>
            <c:spPr>
              <a:solidFill>
                <a:srgbClr val="FF0000"/>
              </a:solidFill>
              <a:ln w="12700">
                <a:solidFill>
                  <a:schemeClr val="bg1"/>
                </a:solidFill>
                <a:prstDash val="solid"/>
              </a:ln>
            </c:spPr>
          </c:dPt>
          <c:dPt>
            <c:idx val="4"/>
            <c:spPr>
              <a:solidFill>
                <a:srgbClr val="AA0065"/>
              </a:solidFill>
              <a:ln w="12700">
                <a:solidFill>
                  <a:schemeClr val="bg1"/>
                </a:solidFill>
                <a:prstDash val="solid"/>
              </a:ln>
            </c:spPr>
          </c:dPt>
          <c:dPt>
            <c:idx val="5"/>
            <c:spPr>
              <a:solidFill>
                <a:srgbClr val="AA0065"/>
              </a:solidFill>
              <a:ln w="12700">
                <a:solidFill>
                  <a:schemeClr val="bg1"/>
                </a:solidFill>
                <a:prstDash val="solid"/>
              </a:ln>
            </c:spPr>
          </c:dPt>
          <c:dPt>
            <c:idx val="6"/>
            <c:spPr>
              <a:solidFill>
                <a:schemeClr val="bg2"/>
              </a:solidFill>
              <a:ln w="12700">
                <a:solidFill>
                  <a:schemeClr val="bg1"/>
                </a:solidFill>
                <a:prstDash val="solid"/>
              </a:ln>
            </c:spPr>
          </c:dPt>
          <c:dLbls>
            <c:dLbl>
              <c:idx val="0"/>
              <c:layout>
                <c:manualLayout>
                  <c:x val="0"/>
                  <c:y val="0"/>
                </c:manualLayout>
              </c:layout>
              <c:dLblPos val="outEnd"/>
              <c:showVal val="1"/>
            </c:dLbl>
            <c:numFmt formatCode="0;0" sourceLinked="0"/>
            <c:spPr>
              <a:noFill/>
              <a:ln w="25400">
                <a:noFill/>
              </a:ln>
            </c:spPr>
            <c:txPr>
              <a:bodyPr/>
              <a:lstStyle/>
              <a:p>
                <a:pPr>
                  <a:defRPr sz="1400" b="0" i="0" u="none" strike="noStrike" baseline="0">
                    <a:solidFill>
                      <a:schemeClr val="tx1"/>
                    </a:solidFill>
                    <a:latin typeface="Arial"/>
                    <a:ea typeface="Arial"/>
                    <a:cs typeface="Arial"/>
                  </a:defRPr>
                </a:pPr>
                <a:endParaRPr lang="de-DE"/>
              </a:p>
            </c:txPr>
            <c:dLblPos val="outEnd"/>
            <c:showVal val="1"/>
          </c:dLbls>
          <c:cat>
            <c:strRef>
              <c:f>Sheet1!$A$2:$A$6</c:f>
              <c:strCache>
                <c:ptCount val="5"/>
                <c:pt idx="0">
                  <c:v>CDU-Anhänger</c:v>
                </c:pt>
                <c:pt idx="1">
                  <c:v>Grüne-Anhänger</c:v>
                </c:pt>
                <c:pt idx="2">
                  <c:v>AfD-Anhänger</c:v>
                </c:pt>
                <c:pt idx="3">
                  <c:v>SPD-Anhänger</c:v>
                </c:pt>
                <c:pt idx="4">
                  <c:v>Linke-Anhänger</c:v>
                </c:pt>
              </c:strCache>
            </c:strRef>
          </c:cat>
          <c:val>
            <c:numRef>
              <c:f>Sheet1!$B$2:$B$6</c:f>
              <c:numCache>
                <c:formatCode>General</c:formatCode>
                <c:ptCount val="5"/>
                <c:pt idx="0">
                  <c:v>6</c:v>
                </c:pt>
                <c:pt idx="1">
                  <c:v>33</c:v>
                </c:pt>
                <c:pt idx="2">
                  <c:v>12</c:v>
                </c:pt>
                <c:pt idx="3">
                  <c:v>60</c:v>
                </c:pt>
                <c:pt idx="4">
                  <c:v>7</c:v>
                </c:pt>
              </c:numCache>
            </c:numRef>
          </c:val>
        </c:ser>
        <c:dLbls>
          <c:showVal val="1"/>
        </c:dLbls>
        <c:gapWidth val="105"/>
        <c:overlap val="100"/>
        <c:axId val="137125888"/>
        <c:axId val="137127424"/>
      </c:barChart>
      <c:catAx>
        <c:axId val="137125888"/>
        <c:scaling>
          <c:orientation val="maxMin"/>
        </c:scaling>
        <c:delete val="1"/>
        <c:axPos val="l"/>
        <c:majorTickMark val="none"/>
        <c:tickLblPos val="none"/>
        <c:crossAx val="137127424"/>
        <c:crossesAt val="0"/>
        <c:auto val="1"/>
        <c:lblAlgn val="ctr"/>
        <c:lblOffset val="100"/>
      </c:catAx>
      <c:valAx>
        <c:axId val="137127424"/>
        <c:scaling>
          <c:orientation val="minMax"/>
          <c:max val="100"/>
          <c:min val="0"/>
        </c:scaling>
        <c:axPos val="t"/>
        <c:numFmt formatCode="General" sourceLinked="1"/>
        <c:majorTickMark val="none"/>
        <c:tickLblPos val="none"/>
        <c:spPr>
          <a:ln w="9525">
            <a:noFill/>
          </a:ln>
        </c:spPr>
        <c:crossAx val="137125888"/>
        <c:crosses val="autoZero"/>
        <c:crossBetween val="between"/>
        <c:majorUnit val="1"/>
        <c:minorUnit val="1"/>
      </c:valAx>
      <c:spPr>
        <a:noFill/>
        <a:ln w="25400">
          <a:noFill/>
        </a:ln>
      </c:spPr>
    </c:plotArea>
    <c:plotVisOnly val="1"/>
    <c:dispBlanksAs val="gap"/>
  </c:chart>
  <c:spPr>
    <a:noFill/>
    <a:ln>
      <a:noFill/>
    </a:ln>
  </c:spPr>
  <c:txPr>
    <a:bodyPr/>
    <a:lstStyle/>
    <a:p>
      <a:pPr>
        <a:defRPr sz="1200" b="0" i="0" u="none" strike="noStrike" baseline="0">
          <a:solidFill>
            <a:schemeClr val="tx1"/>
          </a:solidFill>
          <a:latin typeface="Arial"/>
          <a:ea typeface="Arial"/>
          <a:cs typeface="Arial"/>
        </a:defRPr>
      </a:pPr>
      <a:endParaRPr lang="de-DE"/>
    </a:p>
  </c:txPr>
  <c:externalData r:id="rId1"/>
</c:chartSpace>
</file>

<file path=ppt/drawings/drawing1.xml><?xml version="1.0" encoding="utf-8"?>
<c:userShapes xmlns:c="http://schemas.openxmlformats.org/drawingml/2006/chart">
  <cdr:relSizeAnchor xmlns:cdr="http://schemas.openxmlformats.org/drawingml/2006/chartDrawing">
    <cdr:from>
      <cdr:x>0.10035</cdr:x>
      <cdr:y>0.84594</cdr:y>
    </cdr:from>
    <cdr:to>
      <cdr:x>0.18884</cdr:x>
      <cdr:y>0.90979</cdr:y>
    </cdr:to>
    <cdr:sp macro="" textlink="">
      <cdr:nvSpPr>
        <cdr:cNvPr id="3" name="Textfeld 2"/>
        <cdr:cNvSpPr txBox="1"/>
      </cdr:nvSpPr>
      <cdr:spPr>
        <a:xfrm xmlns:a="http://schemas.openxmlformats.org/drawingml/2006/main">
          <a:off x="734913" y="3816424"/>
          <a:ext cx="648000"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de-DE"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5" y="1"/>
            <a:ext cx="2944813" cy="496570"/>
          </a:xfrm>
          <a:prstGeom prst="rect">
            <a:avLst/>
          </a:prstGeom>
        </p:spPr>
        <p:txBody>
          <a:bodyPr vert="horz" lIns="91868" tIns="45934" rIns="91868" bIns="45934" rtlCol="0"/>
          <a:lstStyle>
            <a:lvl1pPr algn="l">
              <a:defRPr sz="1200"/>
            </a:lvl1pPr>
          </a:lstStyle>
          <a:p>
            <a:endParaRPr lang="de-DE" dirty="0"/>
          </a:p>
        </p:txBody>
      </p:sp>
      <p:sp>
        <p:nvSpPr>
          <p:cNvPr id="3" name="Datumsplatzhalter 2"/>
          <p:cNvSpPr>
            <a:spLocks noGrp="1"/>
          </p:cNvSpPr>
          <p:nvPr>
            <p:ph type="dt" sz="quarter" idx="1"/>
          </p:nvPr>
        </p:nvSpPr>
        <p:spPr>
          <a:xfrm>
            <a:off x="3848107" y="1"/>
            <a:ext cx="2944813" cy="496570"/>
          </a:xfrm>
          <a:prstGeom prst="rect">
            <a:avLst/>
          </a:prstGeom>
        </p:spPr>
        <p:txBody>
          <a:bodyPr vert="horz" lIns="91868" tIns="45934" rIns="91868" bIns="45934" rtlCol="0"/>
          <a:lstStyle>
            <a:lvl1pPr algn="r">
              <a:defRPr sz="1200"/>
            </a:lvl1pPr>
          </a:lstStyle>
          <a:p>
            <a:fld id="{E52F72EE-2FFD-4AF1-9D51-7F6E80DECD8F}" type="datetimeFigureOut">
              <a:rPr lang="de-DE" smtClean="0"/>
              <a:pPr/>
              <a:t>04.09.2014</a:t>
            </a:fld>
            <a:endParaRPr lang="de-DE" dirty="0"/>
          </a:p>
        </p:txBody>
      </p:sp>
      <p:sp>
        <p:nvSpPr>
          <p:cNvPr id="4" name="Fußzeilenplatzhalter 3"/>
          <p:cNvSpPr>
            <a:spLocks noGrp="1"/>
          </p:cNvSpPr>
          <p:nvPr>
            <p:ph type="ftr" sz="quarter" idx="2"/>
          </p:nvPr>
        </p:nvSpPr>
        <p:spPr>
          <a:xfrm>
            <a:off x="5" y="9433240"/>
            <a:ext cx="2944813" cy="496570"/>
          </a:xfrm>
          <a:prstGeom prst="rect">
            <a:avLst/>
          </a:prstGeom>
        </p:spPr>
        <p:txBody>
          <a:bodyPr vert="horz" lIns="91868" tIns="45934" rIns="91868" bIns="45934" rtlCol="0" anchor="b"/>
          <a:lstStyle>
            <a:lvl1pPr algn="l">
              <a:defRPr sz="1200"/>
            </a:lvl1pPr>
          </a:lstStyle>
          <a:p>
            <a:endParaRPr lang="de-DE" dirty="0"/>
          </a:p>
        </p:txBody>
      </p:sp>
      <p:sp>
        <p:nvSpPr>
          <p:cNvPr id="5" name="Foliennummernplatzhalter 4"/>
          <p:cNvSpPr>
            <a:spLocks noGrp="1"/>
          </p:cNvSpPr>
          <p:nvPr>
            <p:ph type="sldNum" sz="quarter" idx="3"/>
          </p:nvPr>
        </p:nvSpPr>
        <p:spPr>
          <a:xfrm>
            <a:off x="3848107" y="9433240"/>
            <a:ext cx="2944813" cy="496570"/>
          </a:xfrm>
          <a:prstGeom prst="rect">
            <a:avLst/>
          </a:prstGeom>
        </p:spPr>
        <p:txBody>
          <a:bodyPr vert="horz" lIns="91868" tIns="45934" rIns="91868" bIns="45934" rtlCol="0" anchor="b"/>
          <a:lstStyle>
            <a:lvl1pPr algn="r">
              <a:defRPr sz="1200"/>
            </a:lvl1pPr>
          </a:lstStyle>
          <a:p>
            <a:fld id="{5883ABBC-76BC-4E2D-90E4-BC2E49200DE4}" type="slidenum">
              <a:rPr lang="de-DE" smtClean="0"/>
              <a:pPr/>
              <a:t>‹Nr.›</a:t>
            </a:fld>
            <a:endParaRPr lang="de-DE" dirty="0"/>
          </a:p>
        </p:txBody>
      </p:sp>
    </p:spTree>
    <p:extLst>
      <p:ext uri="{BB962C8B-B14F-4D97-AF65-F5344CB8AC3E}">
        <p14:creationId xmlns:p14="http://schemas.microsoft.com/office/powerpoint/2010/main" xmlns="" val="17372069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2" y="1"/>
            <a:ext cx="2944283" cy="496570"/>
          </a:xfrm>
          <a:prstGeom prst="rect">
            <a:avLst/>
          </a:prstGeom>
        </p:spPr>
        <p:txBody>
          <a:bodyPr vert="horz" lIns="91850" tIns="45924" rIns="91850" bIns="45924" rtlCol="0"/>
          <a:lstStyle>
            <a:lvl1pPr algn="l">
              <a:defRPr sz="1200"/>
            </a:lvl1pPr>
          </a:lstStyle>
          <a:p>
            <a:endParaRPr lang="de-DE" dirty="0"/>
          </a:p>
        </p:txBody>
      </p:sp>
      <p:sp>
        <p:nvSpPr>
          <p:cNvPr id="3" name="Datumsplatzhalter 2"/>
          <p:cNvSpPr>
            <a:spLocks noGrp="1"/>
          </p:cNvSpPr>
          <p:nvPr>
            <p:ph type="dt" idx="1"/>
          </p:nvPr>
        </p:nvSpPr>
        <p:spPr>
          <a:xfrm>
            <a:off x="3848665" y="1"/>
            <a:ext cx="2944283" cy="496570"/>
          </a:xfrm>
          <a:prstGeom prst="rect">
            <a:avLst/>
          </a:prstGeom>
        </p:spPr>
        <p:txBody>
          <a:bodyPr vert="horz" lIns="91850" tIns="45924" rIns="91850" bIns="45924" rtlCol="0"/>
          <a:lstStyle>
            <a:lvl1pPr algn="r">
              <a:defRPr sz="1200"/>
            </a:lvl1pPr>
          </a:lstStyle>
          <a:p>
            <a:fld id="{655B6406-9BEF-400C-A079-12DF30613BCE}" type="datetimeFigureOut">
              <a:rPr lang="de-DE" smtClean="0"/>
              <a:pPr/>
              <a:t>04.09.2014</a:t>
            </a:fld>
            <a:endParaRPr lang="de-DE" dirty="0"/>
          </a:p>
        </p:txBody>
      </p:sp>
      <p:sp>
        <p:nvSpPr>
          <p:cNvPr id="4" name="Folienbildplatzhalt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850" tIns="45924" rIns="91850" bIns="45924" rtlCol="0" anchor="ctr"/>
          <a:lstStyle/>
          <a:p>
            <a:endParaRPr lang="de-DE" dirty="0"/>
          </a:p>
        </p:txBody>
      </p:sp>
      <p:sp>
        <p:nvSpPr>
          <p:cNvPr id="5" name="Notizenplatzhalter 4"/>
          <p:cNvSpPr>
            <a:spLocks noGrp="1"/>
          </p:cNvSpPr>
          <p:nvPr>
            <p:ph type="body" sz="quarter" idx="3"/>
          </p:nvPr>
        </p:nvSpPr>
        <p:spPr>
          <a:xfrm>
            <a:off x="679450" y="4717416"/>
            <a:ext cx="5435600" cy="4469130"/>
          </a:xfrm>
          <a:prstGeom prst="rect">
            <a:avLst/>
          </a:prstGeom>
        </p:spPr>
        <p:txBody>
          <a:bodyPr vert="horz" lIns="91850" tIns="45924" rIns="91850" bIns="45924"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12" y="9433107"/>
            <a:ext cx="2944283" cy="496570"/>
          </a:xfrm>
          <a:prstGeom prst="rect">
            <a:avLst/>
          </a:prstGeom>
        </p:spPr>
        <p:txBody>
          <a:bodyPr vert="horz" lIns="91850" tIns="45924" rIns="91850" bIns="45924"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48665" y="9433107"/>
            <a:ext cx="2944283" cy="496570"/>
          </a:xfrm>
          <a:prstGeom prst="rect">
            <a:avLst/>
          </a:prstGeom>
        </p:spPr>
        <p:txBody>
          <a:bodyPr vert="horz" lIns="91850" tIns="45924" rIns="91850" bIns="45924" rtlCol="0" anchor="b"/>
          <a:lstStyle>
            <a:lvl1pPr algn="r">
              <a:defRPr sz="1200"/>
            </a:lvl1pPr>
          </a:lstStyle>
          <a:p>
            <a:fld id="{4B85D7DA-A64C-4860-9FE2-49857930F122}" type="slidenum">
              <a:rPr lang="de-DE" smtClean="0"/>
              <a:pPr/>
              <a:t>‹Nr.›</a:t>
            </a:fld>
            <a:endParaRPr lang="de-DE" dirty="0"/>
          </a:p>
        </p:txBody>
      </p:sp>
    </p:spTree>
    <p:extLst>
      <p:ext uri="{BB962C8B-B14F-4D97-AF65-F5344CB8AC3E}">
        <p14:creationId xmlns:p14="http://schemas.microsoft.com/office/powerpoint/2010/main" xmlns="" val="2427417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defTabSz="913787" eaLnBrk="0" hangingPunct="0">
              <a:defRPr b="1" u="sng">
                <a:solidFill>
                  <a:schemeClr val="tx1"/>
                </a:solidFill>
                <a:latin typeface="Arial" charset="0"/>
                <a:cs typeface="Arial" charset="0"/>
              </a:defRPr>
            </a:lvl1pPr>
            <a:lvl2pPr marL="743744" indent="-286055" defTabSz="913787" eaLnBrk="0" hangingPunct="0">
              <a:defRPr b="1" u="sng">
                <a:solidFill>
                  <a:schemeClr val="tx1"/>
                </a:solidFill>
                <a:latin typeface="Arial" charset="0"/>
                <a:cs typeface="Arial" charset="0"/>
              </a:defRPr>
            </a:lvl2pPr>
            <a:lvl3pPr marL="1144222" indent="-228844" defTabSz="913787" eaLnBrk="0" hangingPunct="0">
              <a:defRPr b="1" u="sng">
                <a:solidFill>
                  <a:schemeClr val="tx1"/>
                </a:solidFill>
                <a:latin typeface="Arial" charset="0"/>
                <a:cs typeface="Arial" charset="0"/>
              </a:defRPr>
            </a:lvl3pPr>
            <a:lvl4pPr marL="1601910" indent="-228844" defTabSz="913787" eaLnBrk="0" hangingPunct="0">
              <a:defRPr b="1" u="sng">
                <a:solidFill>
                  <a:schemeClr val="tx1"/>
                </a:solidFill>
                <a:latin typeface="Arial" charset="0"/>
                <a:cs typeface="Arial" charset="0"/>
              </a:defRPr>
            </a:lvl4pPr>
            <a:lvl5pPr marL="2059599" indent="-228844" defTabSz="913787" eaLnBrk="0" hangingPunct="0">
              <a:defRPr b="1" u="sng">
                <a:solidFill>
                  <a:schemeClr val="tx1"/>
                </a:solidFill>
                <a:latin typeface="Arial" charset="0"/>
                <a:cs typeface="Arial" charset="0"/>
              </a:defRPr>
            </a:lvl5pPr>
            <a:lvl6pPr marL="2517285" indent="-228844" algn="ctr" defTabSz="913787" eaLnBrk="0" fontAlgn="base" hangingPunct="0">
              <a:spcBef>
                <a:spcPct val="0"/>
              </a:spcBef>
              <a:spcAft>
                <a:spcPct val="0"/>
              </a:spcAft>
              <a:defRPr b="1" u="sng">
                <a:solidFill>
                  <a:schemeClr val="tx1"/>
                </a:solidFill>
                <a:latin typeface="Arial" charset="0"/>
                <a:cs typeface="Arial" charset="0"/>
              </a:defRPr>
            </a:lvl6pPr>
            <a:lvl7pPr marL="2974977" indent="-228844" algn="ctr" defTabSz="913787" eaLnBrk="0" fontAlgn="base" hangingPunct="0">
              <a:spcBef>
                <a:spcPct val="0"/>
              </a:spcBef>
              <a:spcAft>
                <a:spcPct val="0"/>
              </a:spcAft>
              <a:defRPr b="1" u="sng">
                <a:solidFill>
                  <a:schemeClr val="tx1"/>
                </a:solidFill>
                <a:latin typeface="Arial" charset="0"/>
                <a:cs typeface="Arial" charset="0"/>
              </a:defRPr>
            </a:lvl7pPr>
            <a:lvl8pPr marL="3432664" indent="-228844" algn="ctr" defTabSz="913787" eaLnBrk="0" fontAlgn="base" hangingPunct="0">
              <a:spcBef>
                <a:spcPct val="0"/>
              </a:spcBef>
              <a:spcAft>
                <a:spcPct val="0"/>
              </a:spcAft>
              <a:defRPr b="1" u="sng">
                <a:solidFill>
                  <a:schemeClr val="tx1"/>
                </a:solidFill>
                <a:latin typeface="Arial" charset="0"/>
                <a:cs typeface="Arial" charset="0"/>
              </a:defRPr>
            </a:lvl8pPr>
            <a:lvl9pPr marL="3890352" indent="-228844" algn="ctr" defTabSz="913787" eaLnBrk="0" fontAlgn="base" hangingPunct="0">
              <a:spcBef>
                <a:spcPct val="0"/>
              </a:spcBef>
              <a:spcAft>
                <a:spcPct val="0"/>
              </a:spcAft>
              <a:defRPr b="1" u="sng">
                <a:solidFill>
                  <a:schemeClr val="tx1"/>
                </a:solidFill>
                <a:latin typeface="Arial" charset="0"/>
                <a:cs typeface="Arial" charset="0"/>
              </a:defRPr>
            </a:lvl9pPr>
          </a:lstStyle>
          <a:p>
            <a:pPr eaLnBrk="1" hangingPunct="1"/>
            <a:fld id="{D33CA9B4-9C6F-46CD-B41E-470924798DE9}" type="slidenum">
              <a:rPr lang="de-DE" b="0" u="none" smtClean="0"/>
              <a:pPr eaLnBrk="1" hangingPunct="1"/>
              <a:t>5</a:t>
            </a:fld>
            <a:endParaRPr lang="de-DE" b="0" u="none" dirty="0" smtClean="0"/>
          </a:p>
        </p:txBody>
      </p:sp>
      <p:sp>
        <p:nvSpPr>
          <p:cNvPr id="38915" name="Rectangle 2"/>
          <p:cNvSpPr>
            <a:spLocks noGrp="1" noRot="1" noChangeAspect="1" noChangeArrowheads="1" noTextEdit="1"/>
          </p:cNvSpPr>
          <p:nvPr>
            <p:ph type="sldImg"/>
          </p:nvPr>
        </p:nvSpPr>
        <p:spPr>
          <a:xfrm>
            <a:off x="923925" y="747713"/>
            <a:ext cx="4964113" cy="3724275"/>
          </a:xfr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919163" y="747713"/>
            <a:ext cx="4965700" cy="3724275"/>
          </a:xfr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B1021962-8D2C-403C-8F9A-BF6632890A38}" type="slidenum">
              <a:rPr lang="de-DE"/>
              <a:pPr/>
              <a:t>7</a:t>
            </a:fld>
            <a:endParaRPr lang="de-DE" dirty="0"/>
          </a:p>
        </p:txBody>
      </p:sp>
      <p:sp>
        <p:nvSpPr>
          <p:cNvPr id="5122" name="Rectangle 2"/>
          <p:cNvSpPr>
            <a:spLocks noGrp="1" noRot="1" noChangeAspect="1" noChangeArrowheads="1" noTextEdit="1"/>
          </p:cNvSpPr>
          <p:nvPr>
            <p:ph type="sldImg"/>
          </p:nvPr>
        </p:nvSpPr>
        <p:spPr>
          <a:xfrm>
            <a:off x="914400" y="747713"/>
            <a:ext cx="4965700" cy="3724275"/>
          </a:xfr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B1021962-8D2C-403C-8F9A-BF6632890A38}" type="slidenum">
              <a:rPr lang="de-DE"/>
              <a:pPr/>
              <a:t>8</a:t>
            </a:fld>
            <a:endParaRPr lang="de-DE" dirty="0"/>
          </a:p>
        </p:txBody>
      </p:sp>
      <p:sp>
        <p:nvSpPr>
          <p:cNvPr id="5122" name="Rectangle 2"/>
          <p:cNvSpPr>
            <a:spLocks noGrp="1" noRot="1" noChangeAspect="1" noChangeArrowheads="1" noTextEdit="1"/>
          </p:cNvSpPr>
          <p:nvPr>
            <p:ph type="sldImg"/>
          </p:nvPr>
        </p:nvSpPr>
        <p:spPr>
          <a:xfrm>
            <a:off x="914400" y="747713"/>
            <a:ext cx="4965700" cy="3724275"/>
          </a:xfr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B1021962-8D2C-403C-8F9A-BF6632890A38}" type="slidenum">
              <a:rPr lang="de-DE"/>
              <a:pPr/>
              <a:t>10</a:t>
            </a:fld>
            <a:endParaRPr lang="de-DE" dirty="0"/>
          </a:p>
        </p:txBody>
      </p:sp>
      <p:sp>
        <p:nvSpPr>
          <p:cNvPr id="5122" name="Rectangle 2"/>
          <p:cNvSpPr>
            <a:spLocks noGrp="1" noRot="1" noChangeAspect="1" noChangeArrowheads="1" noTextEdit="1"/>
          </p:cNvSpPr>
          <p:nvPr>
            <p:ph type="sldImg"/>
          </p:nvPr>
        </p:nvSpPr>
        <p:spPr>
          <a:xfrm>
            <a:off x="914400" y="747713"/>
            <a:ext cx="4965700" cy="3724275"/>
          </a:xfr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B1021962-8D2C-403C-8F9A-BF6632890A38}" type="slidenum">
              <a:rPr lang="de-DE"/>
              <a:pPr/>
              <a:t>12</a:t>
            </a:fld>
            <a:endParaRPr lang="de-DE" dirty="0"/>
          </a:p>
        </p:txBody>
      </p:sp>
      <p:sp>
        <p:nvSpPr>
          <p:cNvPr id="5122" name="Rectangle 2"/>
          <p:cNvSpPr>
            <a:spLocks noGrp="1" noRot="1" noChangeAspect="1" noChangeArrowheads="1" noTextEdit="1"/>
          </p:cNvSpPr>
          <p:nvPr>
            <p:ph type="sldImg"/>
          </p:nvPr>
        </p:nvSpPr>
        <p:spPr>
          <a:xfrm>
            <a:off x="914400" y="747713"/>
            <a:ext cx="4965700" cy="3724275"/>
          </a:xfrm>
          <a:ln/>
        </p:spPr>
      </p:sp>
      <p:sp>
        <p:nvSpPr>
          <p:cNvPr id="2" name="Notizenplatzhalter 1"/>
          <p:cNvSpPr>
            <a:spLocks noGrp="1"/>
          </p:cNvSpPr>
          <p:nvPr>
            <p:ph type="body" idx="1"/>
          </p:nvPr>
        </p:nvSpPr>
        <p:spPr/>
        <p:txBody>
          <a:bodyPr/>
          <a:lstStyle/>
          <a:p>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B1021962-8D2C-403C-8F9A-BF6632890A38}" type="slidenum">
              <a:rPr lang="de-DE"/>
              <a:pPr/>
              <a:t>13</a:t>
            </a:fld>
            <a:endParaRPr lang="de-DE" dirty="0"/>
          </a:p>
        </p:txBody>
      </p:sp>
      <p:sp>
        <p:nvSpPr>
          <p:cNvPr id="5122" name="Rectangle 2"/>
          <p:cNvSpPr>
            <a:spLocks noGrp="1" noRot="1" noChangeAspect="1" noChangeArrowheads="1" noTextEdit="1"/>
          </p:cNvSpPr>
          <p:nvPr>
            <p:ph type="sldImg"/>
          </p:nvPr>
        </p:nvSpPr>
        <p:spPr>
          <a:xfrm>
            <a:off x="914400" y="747713"/>
            <a:ext cx="4965700" cy="3724275"/>
          </a:xfrm>
          <a:ln/>
        </p:spPr>
      </p:sp>
      <p:sp>
        <p:nvSpPr>
          <p:cNvPr id="2" name="Notizenplatzhalter 1"/>
          <p:cNvSpPr>
            <a:spLocks noGrp="1"/>
          </p:cNvSpPr>
          <p:nvPr>
            <p:ph type="body" idx="1"/>
          </p:nvPr>
        </p:nvSpPr>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bg bwMode="ltGray">
      <p:bgPr>
        <a:solidFill>
          <a:schemeClr val="bg1"/>
        </a:solidFill>
        <a:effectLst/>
      </p:bgPr>
    </p:bg>
    <p:spTree>
      <p:nvGrpSpPr>
        <p:cNvPr id="1" name=""/>
        <p:cNvGrpSpPr/>
        <p:nvPr/>
      </p:nvGrpSpPr>
      <p:grpSpPr>
        <a:xfrm>
          <a:off x="0" y="0"/>
          <a:ext cx="0" cy="0"/>
          <a:chOff x="0" y="0"/>
          <a:chExt cx="0" cy="0"/>
        </a:xfrm>
      </p:grpSpPr>
      <p:pic>
        <p:nvPicPr>
          <p:cNvPr id="23" name="Picture 2" descr="D:\TNS Infratest\ESCA\dimap\Neu2013\titelslides_Berlin_blau.png"/>
          <p:cNvPicPr>
            <a:picLocks noChangeAspect="1" noChangeArrowheads="1"/>
          </p:cNvPicPr>
          <p:nvPr userDrawn="1"/>
        </p:nvPicPr>
        <p:blipFill rotWithShape="1">
          <a:blip r:embed="rId2" cstate="print">
            <a:extLst>
              <a:ext uri="{28A0092B-C50C-407E-A947-70E740481C1C}">
                <a14:useLocalDpi xmlns:a14="http://schemas.microsoft.com/office/drawing/2010/main" xmlns="" val="0"/>
              </a:ext>
            </a:extLst>
          </a:blip>
          <a:srcRect b="13082"/>
          <a:stretch/>
        </p:blipFill>
        <p:spPr bwMode="auto">
          <a:xfrm>
            <a:off x="0" y="1588"/>
            <a:ext cx="9142413" cy="5959476"/>
          </a:xfrm>
          <a:prstGeom prst="rect">
            <a:avLst/>
          </a:prstGeom>
          <a:noFill/>
          <a:extLst>
            <a:ext uri="{909E8E84-426E-40DD-AFC4-6F175D3DCCD1}">
              <a14:hiddenFill xmlns:a14="http://schemas.microsoft.com/office/drawing/2010/main" xmlns="">
                <a:solidFill>
                  <a:srgbClr val="FFFFFF"/>
                </a:solidFill>
              </a14:hiddenFill>
            </a:ext>
          </a:extLst>
        </p:spPr>
      </p:pic>
      <p:sp>
        <p:nvSpPr>
          <p:cNvPr id="24" name="Rectangle 41"/>
          <p:cNvSpPr>
            <a:spLocks noGrp="1" noChangeArrowheads="1"/>
          </p:cNvSpPr>
          <p:nvPr>
            <p:ph type="subTitle" sz="quarter" idx="1"/>
          </p:nvPr>
        </p:nvSpPr>
        <p:spPr>
          <a:xfrm>
            <a:off x="331788" y="5040001"/>
            <a:ext cx="8456612" cy="813600"/>
          </a:xfrm>
        </p:spPr>
        <p:txBody>
          <a:bodyPr/>
          <a:lstStyle/>
          <a:p>
            <a:r>
              <a:rPr lang="de-DE" dirty="0" smtClean="0"/>
              <a:t>Eine Umfrage im Auftrag des RBB</a:t>
            </a:r>
          </a:p>
          <a:p>
            <a:r>
              <a:rPr lang="de-DE" dirty="0" smtClean="0"/>
              <a:t>Redaktion …</a:t>
            </a:r>
            <a:endParaRPr lang="de-DE" dirty="0"/>
          </a:p>
        </p:txBody>
      </p:sp>
      <p:sp>
        <p:nvSpPr>
          <p:cNvPr id="25" name="Rectangle 40"/>
          <p:cNvSpPr>
            <a:spLocks noGrp="1" noChangeArrowheads="1"/>
          </p:cNvSpPr>
          <p:nvPr>
            <p:ph type="ctrTitle"/>
          </p:nvPr>
        </p:nvSpPr>
        <p:spPr>
          <a:xfrm>
            <a:off x="331788" y="4420800"/>
            <a:ext cx="8456612" cy="604799"/>
          </a:xfrm>
          <a:prstGeom prst="rect">
            <a:avLst/>
          </a:prstGeom>
        </p:spPr>
        <p:txBody>
          <a:bodyPr/>
          <a:lstStyle/>
          <a:p>
            <a:r>
              <a:rPr lang="de-DE" dirty="0" err="1" smtClean="0"/>
              <a:t>BerlinTREND</a:t>
            </a:r>
            <a:r>
              <a:rPr lang="de-DE" dirty="0" smtClean="0"/>
              <a:t> im April 2012</a:t>
            </a:r>
            <a:endParaRPr lang="de-DE" dirty="0"/>
          </a:p>
        </p:txBody>
      </p:sp>
      <p:pic>
        <p:nvPicPr>
          <p:cNvPr id="8" name="Picture 2" descr="D:\TNS Infratest\ESCA\dimap\Neu2013\input\Logo_Infratest_4c_positiv\Logo_Infratest_RGB_positiv2.png"/>
          <p:cNvPicPr>
            <a:picLocks noChangeAspect="1" noChangeArrowheads="1"/>
          </p:cNvPicPr>
          <p:nvPr userDrawn="1"/>
        </p:nvPicPr>
        <p:blipFill>
          <a:blip r:embed="rId3" cstate="print">
            <a:extLst>
              <a:ext uri="{28A0092B-C50C-407E-A947-70E740481C1C}">
                <a14:useLocalDpi xmlns:a14="http://schemas.microsoft.com/office/drawing/2010/main" xmlns="" val="0"/>
              </a:ext>
            </a:extLst>
          </a:blip>
          <a:srcRect/>
          <a:stretch>
            <a:fillRect/>
          </a:stretch>
        </p:blipFill>
        <p:spPr bwMode="auto">
          <a:xfrm>
            <a:off x="6501600" y="6201099"/>
            <a:ext cx="2439238" cy="46062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und vertikaler Text">
    <p:spTree>
      <p:nvGrpSpPr>
        <p:cNvPr id="1" name=""/>
        <p:cNvGrpSpPr/>
        <p:nvPr/>
      </p:nvGrpSpPr>
      <p:grpSpPr>
        <a:xfrm>
          <a:off x="0" y="0"/>
          <a:ext cx="0" cy="0"/>
          <a:chOff x="0" y="0"/>
          <a:chExt cx="0" cy="0"/>
        </a:xfrm>
      </p:grpSpPr>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xmlns="" val="38957171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18288" y="193675"/>
            <a:ext cx="2141537" cy="5392738"/>
          </a:xfrm>
          <a:prstGeom prst="rect">
            <a:avLst/>
          </a:prstGeo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192088" y="193675"/>
            <a:ext cx="6273800" cy="53927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xmlns="" val="364792535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Leer">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12214616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2_Nur Titel">
    <p:spTree>
      <p:nvGrpSpPr>
        <p:cNvPr id="1" name=""/>
        <p:cNvGrpSpPr/>
        <p:nvPr/>
      </p:nvGrpSpPr>
      <p:grpSpPr>
        <a:xfrm>
          <a:off x="0" y="0"/>
          <a:ext cx="0" cy="0"/>
          <a:chOff x="0" y="0"/>
          <a:chExt cx="0" cy="0"/>
        </a:xfrm>
      </p:grpSpPr>
      <p:sp>
        <p:nvSpPr>
          <p:cNvPr id="2" name="Titel 1"/>
          <p:cNvSpPr>
            <a:spLocks noGrp="1"/>
          </p:cNvSpPr>
          <p:nvPr>
            <p:ph type="title"/>
          </p:nvPr>
        </p:nvSpPr>
        <p:spPr>
          <a:xfrm>
            <a:off x="192088" y="193675"/>
            <a:ext cx="7646987" cy="396875"/>
          </a:xfrm>
          <a:prstGeom prst="rect">
            <a:avLst/>
          </a:prstGeom>
        </p:spPr>
        <p:txBody>
          <a:bodyPr/>
          <a:lstStyle/>
          <a:p>
            <a:r>
              <a:rPr lang="de-DE" smtClean="0"/>
              <a:t>Titelmasterformat durch Klicken bearbeiten</a:t>
            </a:r>
            <a:endParaRPr lang="de-DE"/>
          </a:p>
        </p:txBody>
      </p:sp>
    </p:spTree>
    <p:extLst>
      <p:ext uri="{BB962C8B-B14F-4D97-AF65-F5344CB8AC3E}">
        <p14:creationId xmlns:p14="http://schemas.microsoft.com/office/powerpoint/2010/main" xmlns="" val="356037997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Nur Titel">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34293856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el und Diagramm">
    <p:spTree>
      <p:nvGrpSpPr>
        <p:cNvPr id="1" name=""/>
        <p:cNvGrpSpPr/>
        <p:nvPr/>
      </p:nvGrpSpPr>
      <p:grpSpPr>
        <a:xfrm>
          <a:off x="0" y="0"/>
          <a:ext cx="0" cy="0"/>
          <a:chOff x="0" y="0"/>
          <a:chExt cx="0" cy="0"/>
        </a:xfrm>
      </p:grpSpPr>
      <p:sp>
        <p:nvSpPr>
          <p:cNvPr id="3" name="Diagrammplatzhalter 2"/>
          <p:cNvSpPr>
            <a:spLocks noGrp="1"/>
          </p:cNvSpPr>
          <p:nvPr>
            <p:ph type="chart" idx="1"/>
          </p:nvPr>
        </p:nvSpPr>
        <p:spPr>
          <a:xfrm>
            <a:off x="334963" y="1441450"/>
            <a:ext cx="8424862" cy="4144963"/>
          </a:xfrm>
        </p:spPr>
        <p:txBody>
          <a:bodyPr/>
          <a:lstStyle/>
          <a:p>
            <a:endParaRPr lang="de-DE" dirty="0"/>
          </a:p>
        </p:txBody>
      </p:sp>
    </p:spTree>
    <p:extLst>
      <p:ext uri="{BB962C8B-B14F-4D97-AF65-F5344CB8AC3E}">
        <p14:creationId xmlns:p14="http://schemas.microsoft.com/office/powerpoint/2010/main" xmlns="" val="408592089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xmlns="" val="41207480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Tree>
    <p:extLst>
      <p:ext uri="{BB962C8B-B14F-4D97-AF65-F5344CB8AC3E}">
        <p14:creationId xmlns:p14="http://schemas.microsoft.com/office/powerpoint/2010/main" xmlns="" val="23761489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334963" y="1441450"/>
            <a:ext cx="4135437" cy="4144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22800" y="1441450"/>
            <a:ext cx="4137025" cy="4144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xmlns="" val="367717747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xmlns="" val="38306860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38471557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1221461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extLst>
      <p:ext uri="{BB962C8B-B14F-4D97-AF65-F5344CB8AC3E}">
        <p14:creationId xmlns:p14="http://schemas.microsoft.com/office/powerpoint/2010/main" xmlns="" val="386179184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dirty="0" smtClean="0"/>
              <a:t>Bild durch Klicken auf Symbol hinzufügen</a:t>
            </a:r>
            <a:endParaRPr lang="de-DE"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extLst>
      <p:ext uri="{BB962C8B-B14F-4D97-AF65-F5344CB8AC3E}">
        <p14:creationId xmlns:p14="http://schemas.microsoft.com/office/powerpoint/2010/main" xmlns="" val="10757853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17809" name="Rectangle 17"/>
          <p:cNvSpPr>
            <a:spLocks noGrp="1" noChangeArrowheads="1"/>
          </p:cNvSpPr>
          <p:nvPr>
            <p:ph type="body" idx="1"/>
          </p:nvPr>
        </p:nvSpPr>
        <p:spPr bwMode="gray">
          <a:xfrm>
            <a:off x="334963" y="1441450"/>
            <a:ext cx="8424862" cy="4144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dirty="0" smtClean="0"/>
              <a:t>Klicken Sie, um die Formate des Vorlagentextes zu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417919" name="Rectangle 127"/>
          <p:cNvSpPr>
            <a:spLocks noChangeArrowheads="1"/>
          </p:cNvSpPr>
          <p:nvPr/>
        </p:nvSpPr>
        <p:spPr bwMode="gray">
          <a:xfrm>
            <a:off x="8601075" y="6519863"/>
            <a:ext cx="360363" cy="152400"/>
          </a:xfrm>
          <a:prstGeom prst="rect">
            <a:avLst/>
          </a:prstGeom>
          <a:noFill/>
          <a:ln>
            <a:noFill/>
          </a:ln>
          <a:effectLst/>
          <a:extLst>
            <a:ext uri="{909E8E84-426E-40DD-AFC4-6F175D3DCCD1}">
              <a14:hiddenFill xmlns:a14="http://schemas.microsoft.com/office/drawing/2010/main" xmlns="">
                <a:solidFill>
                  <a:srgbClr val="E6E6E6"/>
                </a:solidFill>
              </a14:hiddenFill>
            </a:ext>
            <a:ext uri="{91240B29-F687-4F45-9708-019B960494DF}">
              <a14:hiddenLine xmlns:a14="http://schemas.microsoft.com/office/drawing/2010/main" xmlns="" w="15875"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ctr"/>
          <a:lstStyle/>
          <a:p>
            <a:pPr algn="r">
              <a:buClr>
                <a:schemeClr val="tx1"/>
              </a:buClr>
              <a:buSzPct val="80000"/>
              <a:buFont typeface="Wingdings" pitchFamily="2" charset="2"/>
              <a:buNone/>
            </a:pPr>
            <a:endParaRPr lang="en-GB" sz="1000" b="0" u="none" dirty="0">
              <a:solidFill>
                <a:schemeClr val="bg2"/>
              </a:solidFill>
            </a:endParaRPr>
          </a:p>
        </p:txBody>
      </p:sp>
      <p:sp>
        <p:nvSpPr>
          <p:cNvPr id="9" name="Titel 2"/>
          <p:cNvSpPr txBox="1">
            <a:spLocks/>
          </p:cNvSpPr>
          <p:nvPr>
            <p:custDataLst>
              <p:tags r:id="rId17"/>
            </p:custDataLst>
          </p:nvPr>
        </p:nvSpPr>
        <p:spPr>
          <a:xfrm>
            <a:off x="192088" y="193675"/>
            <a:ext cx="7646987" cy="396875"/>
          </a:xfrm>
          <a:prstGeom prst="rect">
            <a:avLst/>
          </a:prstGeom>
          <a:noFill/>
          <a:ln>
            <a:noFill/>
          </a:ln>
          <a:effectLst/>
          <a:extLst>
            <a:ext uri="{909E8E84-426E-40DD-AFC4-6F175D3DCCD1}">
              <a14:hiddenFill xmlns:a14="http://schemas.microsoft.com/office/drawing/2010/main" xmlns="">
                <a:solidFill>
                  <a:srgbClr val="DFDFDF"/>
                </a:solidFill>
              </a14:hiddenFill>
            </a:ext>
            <a:ext uri="{91240B29-F687-4F45-9708-019B960494DF}">
              <a14:hiddenLine xmlns:a14="http://schemas.microsoft.com/office/drawing/2010/main" xmlns="" w="9525" algn="ctr">
                <a:solidFill>
                  <a:srgbClr val="000000"/>
                </a:solidFill>
                <a:prstDash val="solid"/>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defPPr>
              <a:defRPr lang="de-DE"/>
            </a:defPPr>
            <a:lvl1pPr lvl="0" defTabSz="960438" fontAlgn="base">
              <a:spcBef>
                <a:spcPct val="0"/>
              </a:spcBef>
              <a:spcAft>
                <a:spcPct val="0"/>
              </a:spcAft>
              <a:defRPr sz="2000" baseline="0">
                <a:solidFill>
                  <a:srgbClr val="808080"/>
                </a:solidFill>
                <a:latin typeface="Dax Offc" pitchFamily="34" charset="0"/>
                <a:ea typeface="+mj-ea"/>
                <a:cs typeface="+mj-cs"/>
              </a:defRPr>
            </a:lvl1pPr>
          </a:lstStyle>
          <a:p>
            <a:pPr marL="0" lvl="0" indent="0" algn="l" defTabSz="960438" rtl="0" eaLnBrk="1" fontAlgn="base" latinLnBrk="0" hangingPunct="1">
              <a:lnSpc>
                <a:spcPct val="100000"/>
              </a:lnSpc>
              <a:spcBef>
                <a:spcPct val="0"/>
              </a:spcBef>
              <a:spcAft>
                <a:spcPct val="0"/>
              </a:spcAft>
              <a:buClrTx/>
              <a:buSzPct val="100000"/>
              <a:buFont typeface=""/>
              <a:buNone/>
            </a:pPr>
            <a:r>
              <a:rPr lang="de-DE" sz="2000" b="0" i="0" u="none" dirty="0" smtClean="0">
                <a:solidFill>
                  <a:srgbClr val="808080"/>
                </a:solidFill>
                <a:latin typeface="Dax Offc"/>
              </a:rPr>
              <a:t>ThüringenTREND September 2014</a:t>
            </a:r>
          </a:p>
        </p:txBody>
      </p:sp>
      <p:grpSp>
        <p:nvGrpSpPr>
          <p:cNvPr id="8" name="Gruppieren 7"/>
          <p:cNvGrpSpPr/>
          <p:nvPr userDrawn="1"/>
        </p:nvGrpSpPr>
        <p:grpSpPr>
          <a:xfrm>
            <a:off x="0" y="6228000"/>
            <a:ext cx="9144000" cy="36000"/>
            <a:chOff x="0" y="2707200"/>
            <a:chExt cx="9144000" cy="36000"/>
          </a:xfrm>
        </p:grpSpPr>
        <p:cxnSp>
          <p:nvCxnSpPr>
            <p:cNvPr id="10" name="Gerade Verbindung 9"/>
            <p:cNvCxnSpPr/>
            <p:nvPr userDrawn="1"/>
          </p:nvCxnSpPr>
          <p:spPr bwMode="auto">
            <a:xfrm>
              <a:off x="0" y="2707200"/>
              <a:ext cx="9144000" cy="0"/>
            </a:xfrm>
            <a:prstGeom prst="line">
              <a:avLst/>
            </a:prstGeom>
            <a:solidFill>
              <a:schemeClr val="accent1"/>
            </a:solidFill>
            <a:ln w="38100" cap="flat" cmpd="sng" algn="ctr">
              <a:solidFill>
                <a:srgbClr val="004599"/>
              </a:solidFill>
              <a:prstDash val="solid"/>
              <a:round/>
              <a:headEnd type="none" w="med" len="med"/>
              <a:tailEnd type="none" w="lg"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2" name="Gerade Verbindung 11"/>
            <p:cNvCxnSpPr/>
            <p:nvPr userDrawn="1"/>
          </p:nvCxnSpPr>
          <p:spPr bwMode="auto">
            <a:xfrm>
              <a:off x="0" y="2743200"/>
              <a:ext cx="9144000" cy="0"/>
            </a:xfrm>
            <a:prstGeom prst="line">
              <a:avLst/>
            </a:prstGeom>
            <a:solidFill>
              <a:schemeClr val="accent1"/>
            </a:solidFill>
            <a:ln w="38100" cap="flat" cmpd="sng" algn="ctr">
              <a:solidFill>
                <a:srgbClr val="B7BCC1"/>
              </a:solidFill>
              <a:prstDash val="solid"/>
              <a:round/>
              <a:headEnd type="none" w="med" len="med"/>
              <a:tailEnd type="none" w="lg"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grpSp>
      <p:pic>
        <p:nvPicPr>
          <p:cNvPr id="13" name="Picture 4" descr="D:\TNS Infratest\ESCA\dimap\Neu2013\input\Logo_Infratest_4c_positiv\Logo_Infratest_RGB_positiv2.png"/>
          <p:cNvPicPr>
            <a:picLocks noChangeAspect="1" noChangeArrowheads="1"/>
          </p:cNvPicPr>
          <p:nvPr userDrawn="1"/>
        </p:nvPicPr>
        <p:blipFill>
          <a:blip r:embed="rId18" cstate="print">
            <a:extLst>
              <a:ext uri="{28A0092B-C50C-407E-A947-70E740481C1C}">
                <a14:useLocalDpi xmlns:a14="http://schemas.microsoft.com/office/drawing/2010/main" xmlns="" val="0"/>
              </a:ext>
            </a:extLst>
          </a:blip>
          <a:srcRect/>
          <a:stretch>
            <a:fillRect/>
          </a:stretch>
        </p:blipFill>
        <p:spPr bwMode="auto">
          <a:xfrm>
            <a:off x="7155773" y="6356348"/>
            <a:ext cx="1911631" cy="360992"/>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dirty="0" smtClean="0"/>
              <a:t>Titelmasterformat durch Klicken bearbeiten</a:t>
            </a:r>
            <a:endParaRPr lang="de-DE" dirty="0"/>
          </a:p>
        </p:txBody>
      </p:sp>
      <p:pic>
        <p:nvPicPr>
          <p:cNvPr id="14" name="Picture 2" descr="_ARD"/>
          <p:cNvPicPr>
            <a:picLocks noChangeAspect="1" noChangeArrowheads="1"/>
          </p:cNvPicPr>
          <p:nvPr userDrawn="1"/>
        </p:nvPicPr>
        <p:blipFill>
          <a:blip r:embed="rId19" cstate="print">
            <a:extLst>
              <a:ext uri="{28A0092B-C50C-407E-A947-70E740481C1C}">
                <a14:useLocalDpi xmlns:a14="http://schemas.microsoft.com/office/drawing/2010/main" xmlns="" val="0"/>
              </a:ext>
            </a:extLst>
          </a:blip>
          <a:srcRect/>
          <a:stretch>
            <a:fillRect/>
          </a:stretch>
        </p:blipFill>
        <p:spPr bwMode="auto">
          <a:xfrm>
            <a:off x="7839075" y="177923"/>
            <a:ext cx="1206500" cy="346075"/>
          </a:xfrm>
          <a:prstGeom prst="rect">
            <a:avLst/>
          </a:prstGeom>
          <a:noFill/>
          <a:extLst>
            <a:ext uri="{909E8E84-426E-40DD-AFC4-6F175D3DCCD1}">
              <a14:hiddenFill xmlns:a14="http://schemas.microsoft.com/office/drawing/2010/main" xmlns="">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80" r:id="rId12"/>
    <p:sldLayoutId id="2147483715" r:id="rId13"/>
    <p:sldLayoutId id="2147483718" r:id="rId14"/>
    <p:sldLayoutId id="2147483720" r:id="rId15"/>
  </p:sldLayoutIdLst>
  <p:timing>
    <p:tnLst>
      <p:par>
        <p:cTn id="1" dur="indefinite" restart="never" nodeType="tmRoot"/>
      </p:par>
    </p:tnLst>
  </p:timing>
  <p:txStyles>
    <p:titleStyle>
      <a:lvl1pPr algn="l" defTabSz="960438" rtl="0" eaLnBrk="1" fontAlgn="base" hangingPunct="1">
        <a:spcBef>
          <a:spcPct val="0"/>
        </a:spcBef>
        <a:spcAft>
          <a:spcPct val="0"/>
        </a:spcAft>
        <a:defRPr sz="2000" b="0" baseline="0">
          <a:solidFill>
            <a:srgbClr val="808080"/>
          </a:solidFill>
          <a:latin typeface="+mj-lt"/>
          <a:ea typeface="+mj-ea"/>
          <a:cs typeface="+mj-cs"/>
        </a:defRPr>
      </a:lvl1pPr>
      <a:lvl2pPr algn="l" defTabSz="960438" rtl="0" eaLnBrk="1" fontAlgn="base" hangingPunct="1">
        <a:spcBef>
          <a:spcPct val="0"/>
        </a:spcBef>
        <a:spcAft>
          <a:spcPct val="0"/>
        </a:spcAft>
        <a:defRPr sz="2000">
          <a:solidFill>
            <a:srgbClr val="808080"/>
          </a:solidFill>
          <a:latin typeface="Verdana" pitchFamily="34" charset="0"/>
        </a:defRPr>
      </a:lvl2pPr>
      <a:lvl3pPr algn="l" defTabSz="960438" rtl="0" eaLnBrk="1" fontAlgn="base" hangingPunct="1">
        <a:spcBef>
          <a:spcPct val="0"/>
        </a:spcBef>
        <a:spcAft>
          <a:spcPct val="0"/>
        </a:spcAft>
        <a:defRPr sz="2000">
          <a:solidFill>
            <a:srgbClr val="808080"/>
          </a:solidFill>
          <a:latin typeface="Verdana" pitchFamily="34" charset="0"/>
        </a:defRPr>
      </a:lvl3pPr>
      <a:lvl4pPr algn="l" defTabSz="960438" rtl="0" eaLnBrk="1" fontAlgn="base" hangingPunct="1">
        <a:spcBef>
          <a:spcPct val="0"/>
        </a:spcBef>
        <a:spcAft>
          <a:spcPct val="0"/>
        </a:spcAft>
        <a:defRPr sz="2000">
          <a:solidFill>
            <a:srgbClr val="808080"/>
          </a:solidFill>
          <a:latin typeface="Verdana" pitchFamily="34" charset="0"/>
        </a:defRPr>
      </a:lvl4pPr>
      <a:lvl5pPr algn="l" defTabSz="960438" rtl="0" eaLnBrk="1" fontAlgn="base" hangingPunct="1">
        <a:spcBef>
          <a:spcPct val="0"/>
        </a:spcBef>
        <a:spcAft>
          <a:spcPct val="0"/>
        </a:spcAft>
        <a:defRPr sz="2000">
          <a:solidFill>
            <a:srgbClr val="808080"/>
          </a:solidFill>
          <a:latin typeface="Verdana" pitchFamily="34" charset="0"/>
        </a:defRPr>
      </a:lvl5pPr>
      <a:lvl6pPr marL="457200" algn="l" defTabSz="960438" rtl="0" eaLnBrk="1" fontAlgn="base" hangingPunct="1">
        <a:spcBef>
          <a:spcPct val="0"/>
        </a:spcBef>
        <a:spcAft>
          <a:spcPct val="0"/>
        </a:spcAft>
        <a:defRPr sz="2000">
          <a:solidFill>
            <a:srgbClr val="808080"/>
          </a:solidFill>
          <a:latin typeface="Verdana" pitchFamily="34" charset="0"/>
        </a:defRPr>
      </a:lvl6pPr>
      <a:lvl7pPr marL="914400" algn="l" defTabSz="960438" rtl="0" eaLnBrk="1" fontAlgn="base" hangingPunct="1">
        <a:spcBef>
          <a:spcPct val="0"/>
        </a:spcBef>
        <a:spcAft>
          <a:spcPct val="0"/>
        </a:spcAft>
        <a:defRPr sz="2000">
          <a:solidFill>
            <a:srgbClr val="808080"/>
          </a:solidFill>
          <a:latin typeface="Verdana" pitchFamily="34" charset="0"/>
        </a:defRPr>
      </a:lvl7pPr>
      <a:lvl8pPr marL="1371600" algn="l" defTabSz="960438" rtl="0" eaLnBrk="1" fontAlgn="base" hangingPunct="1">
        <a:spcBef>
          <a:spcPct val="0"/>
        </a:spcBef>
        <a:spcAft>
          <a:spcPct val="0"/>
        </a:spcAft>
        <a:defRPr sz="2000">
          <a:solidFill>
            <a:srgbClr val="808080"/>
          </a:solidFill>
          <a:latin typeface="Verdana" pitchFamily="34" charset="0"/>
        </a:defRPr>
      </a:lvl8pPr>
      <a:lvl9pPr marL="1828800" algn="l" defTabSz="960438" rtl="0" eaLnBrk="1" fontAlgn="base" hangingPunct="1">
        <a:spcBef>
          <a:spcPct val="0"/>
        </a:spcBef>
        <a:spcAft>
          <a:spcPct val="0"/>
        </a:spcAft>
        <a:defRPr sz="2000">
          <a:solidFill>
            <a:srgbClr val="808080"/>
          </a:solidFill>
          <a:latin typeface="Verdana" pitchFamily="34" charset="0"/>
        </a:defRPr>
      </a:lvl9pPr>
    </p:titleStyle>
    <p:bodyStyle>
      <a:lvl1pPr marL="287338" indent="-287338" algn="l" defTabSz="960438" rtl="0" eaLnBrk="1" fontAlgn="base" hangingPunct="1">
        <a:spcBef>
          <a:spcPct val="0"/>
        </a:spcBef>
        <a:spcAft>
          <a:spcPct val="25000"/>
        </a:spcAft>
        <a:buClr>
          <a:schemeClr val="hlink"/>
        </a:buClr>
        <a:buFont typeface="Wingdings" pitchFamily="2" charset="2"/>
        <a:buChar char="§"/>
        <a:defRPr sz="1600">
          <a:solidFill>
            <a:schemeClr val="tx1"/>
          </a:solidFill>
          <a:latin typeface="+mn-lt"/>
          <a:ea typeface="+mn-ea"/>
          <a:cs typeface="+mn-cs"/>
        </a:defRPr>
      </a:lvl1pPr>
      <a:lvl2pPr marL="574675" indent="-287338" algn="l" defTabSz="960438" rtl="0" eaLnBrk="1" fontAlgn="base" hangingPunct="1">
        <a:spcBef>
          <a:spcPct val="0"/>
        </a:spcBef>
        <a:spcAft>
          <a:spcPct val="25000"/>
        </a:spcAft>
        <a:buClr>
          <a:schemeClr val="bg2"/>
        </a:buClr>
        <a:buFont typeface="Wingdings" pitchFamily="2" charset="2"/>
        <a:buChar char="§"/>
        <a:defRPr sz="1600">
          <a:solidFill>
            <a:schemeClr val="tx1"/>
          </a:solidFill>
          <a:latin typeface="+mn-lt"/>
          <a:cs typeface="+mn-cs"/>
        </a:defRPr>
      </a:lvl2pPr>
      <a:lvl3pPr marL="862013" indent="-287338" algn="l" defTabSz="960438" rtl="0" eaLnBrk="1" fontAlgn="base" hangingPunct="1">
        <a:spcBef>
          <a:spcPct val="0"/>
        </a:spcBef>
        <a:spcAft>
          <a:spcPct val="25000"/>
        </a:spcAft>
        <a:buClr>
          <a:schemeClr val="bg2"/>
        </a:buClr>
        <a:buChar char="-"/>
        <a:defRPr sz="1600">
          <a:solidFill>
            <a:schemeClr val="tx1"/>
          </a:solidFill>
          <a:latin typeface="+mn-lt"/>
          <a:cs typeface="+mn-cs"/>
        </a:defRPr>
      </a:lvl3pPr>
      <a:lvl4pPr marL="1149350" indent="-287338" algn="l" defTabSz="960438" rtl="0" eaLnBrk="1" fontAlgn="base" hangingPunct="1">
        <a:spcBef>
          <a:spcPct val="0"/>
        </a:spcBef>
        <a:spcAft>
          <a:spcPct val="25000"/>
        </a:spcAft>
        <a:buClr>
          <a:schemeClr val="bg2"/>
        </a:buClr>
        <a:buChar char="-"/>
        <a:defRPr sz="1600">
          <a:solidFill>
            <a:schemeClr val="tx1"/>
          </a:solidFill>
          <a:latin typeface="+mn-lt"/>
          <a:cs typeface="+mn-cs"/>
        </a:defRPr>
      </a:lvl4pPr>
      <a:lvl5pPr marL="1436688" indent="-287338" algn="l" defTabSz="960438" rtl="0" eaLnBrk="1" fontAlgn="base" hangingPunct="1">
        <a:spcBef>
          <a:spcPct val="0"/>
        </a:spcBef>
        <a:spcAft>
          <a:spcPct val="25000"/>
        </a:spcAft>
        <a:buClr>
          <a:schemeClr val="bg2"/>
        </a:buClr>
        <a:buChar char="-"/>
        <a:defRPr sz="1600">
          <a:solidFill>
            <a:schemeClr val="tx1"/>
          </a:solidFill>
          <a:latin typeface="+mn-lt"/>
          <a:cs typeface="+mn-cs"/>
        </a:defRPr>
      </a:lvl5pPr>
      <a:lvl6pPr marL="1893888" indent="-287338" algn="l" defTabSz="960438" rtl="0" eaLnBrk="1" fontAlgn="base" hangingPunct="1">
        <a:spcBef>
          <a:spcPct val="0"/>
        </a:spcBef>
        <a:spcAft>
          <a:spcPct val="25000"/>
        </a:spcAft>
        <a:buClr>
          <a:schemeClr val="bg2"/>
        </a:buClr>
        <a:buChar char="-"/>
        <a:defRPr sz="1600">
          <a:solidFill>
            <a:schemeClr val="tx1"/>
          </a:solidFill>
          <a:latin typeface="+mn-lt"/>
          <a:cs typeface="+mn-cs"/>
        </a:defRPr>
      </a:lvl6pPr>
      <a:lvl7pPr marL="2351088" indent="-287338" algn="l" defTabSz="960438" rtl="0" eaLnBrk="1" fontAlgn="base" hangingPunct="1">
        <a:spcBef>
          <a:spcPct val="0"/>
        </a:spcBef>
        <a:spcAft>
          <a:spcPct val="25000"/>
        </a:spcAft>
        <a:buClr>
          <a:schemeClr val="bg2"/>
        </a:buClr>
        <a:buChar char="-"/>
        <a:defRPr sz="1600">
          <a:solidFill>
            <a:schemeClr val="tx1"/>
          </a:solidFill>
          <a:latin typeface="+mn-lt"/>
          <a:cs typeface="+mn-cs"/>
        </a:defRPr>
      </a:lvl7pPr>
      <a:lvl8pPr marL="2808288" indent="-287338" algn="l" defTabSz="960438" rtl="0" eaLnBrk="1" fontAlgn="base" hangingPunct="1">
        <a:spcBef>
          <a:spcPct val="0"/>
        </a:spcBef>
        <a:spcAft>
          <a:spcPct val="25000"/>
        </a:spcAft>
        <a:buClr>
          <a:schemeClr val="bg2"/>
        </a:buClr>
        <a:buChar char="-"/>
        <a:defRPr sz="1600">
          <a:solidFill>
            <a:schemeClr val="tx1"/>
          </a:solidFill>
          <a:latin typeface="+mn-lt"/>
          <a:cs typeface="+mn-cs"/>
        </a:defRPr>
      </a:lvl8pPr>
      <a:lvl9pPr marL="3265488" indent="-287338" algn="l" defTabSz="960438" rtl="0" eaLnBrk="1" fontAlgn="base" hangingPunct="1">
        <a:spcBef>
          <a:spcPct val="0"/>
        </a:spcBef>
        <a:spcAft>
          <a:spcPct val="25000"/>
        </a:spcAft>
        <a:buClr>
          <a:schemeClr val="bg2"/>
        </a:buClr>
        <a:buChar char="-"/>
        <a:defRPr sz="1600">
          <a:solidFill>
            <a:schemeClr val="tx1"/>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tags" Target="../tags/tag35.xml"/><Relationship Id="rId7" Type="http://schemas.openxmlformats.org/officeDocument/2006/relationships/chart" Target="../charts/chart11.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notesSlide" Target="../notesSlides/notesSlide6.xml"/><Relationship Id="rId5" Type="http://schemas.openxmlformats.org/officeDocument/2006/relationships/slideLayout" Target="../slideLayouts/slideLayout13.xml"/><Relationship Id="rId4" Type="http://schemas.openxmlformats.org/officeDocument/2006/relationships/tags" Target="../tags/tag36.xml"/></Relationships>
</file>

<file path=ppt/slides/_rels/slide11.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chart" Target="../charts/chart12.xml"/><Relationship Id="rId4"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tags" Target="../tags/tag42.xml"/><Relationship Id="rId7" Type="http://schemas.openxmlformats.org/officeDocument/2006/relationships/chart" Target="../charts/chart13.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notesSlide" Target="../notesSlides/notesSlide7.xml"/><Relationship Id="rId5" Type="http://schemas.openxmlformats.org/officeDocument/2006/relationships/slideLayout" Target="../slideLayouts/slideLayout14.xml"/><Relationship Id="rId4" Type="http://schemas.openxmlformats.org/officeDocument/2006/relationships/tags" Target="../tags/tag43.xml"/></Relationships>
</file>

<file path=ppt/slides/_rels/slide13.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chart" Target="../charts/chart14.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notesSlide" Target="../notesSlides/notesSlide8.xml"/><Relationship Id="rId5" Type="http://schemas.openxmlformats.org/officeDocument/2006/relationships/slideLayout" Target="../slideLayouts/slideLayout14.xml"/><Relationship Id="rId4" Type="http://schemas.openxmlformats.org/officeDocument/2006/relationships/tags" Target="../tags/tag4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chart" Target="../charts/chart1.xml"/><Relationship Id="rId5" Type="http://schemas.openxmlformats.org/officeDocument/2006/relationships/slideLayout" Target="../slideLayouts/slideLayout13.xml"/><Relationship Id="rId4" Type="http://schemas.openxmlformats.org/officeDocument/2006/relationships/tags" Target="../tags/tag9.xml"/></Relationships>
</file>

<file path=ppt/slides/_rels/slide4.xml.rels><?xml version="1.0" encoding="UTF-8" standalone="yes"?>
<Relationships xmlns="http://schemas.openxmlformats.org/package/2006/relationships"><Relationship Id="rId3" Type="http://schemas.openxmlformats.org/officeDocument/2006/relationships/tags" Target="../tags/tag12.xml"/><Relationship Id="rId7" Type="http://schemas.openxmlformats.org/officeDocument/2006/relationships/chart" Target="../charts/chart3.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chart" Target="../charts/chart2.xml"/><Relationship Id="rId5" Type="http://schemas.openxmlformats.org/officeDocument/2006/relationships/slideLayout" Target="../slideLayouts/slideLayout15.xml"/><Relationship Id="rId4" Type="http://schemas.openxmlformats.org/officeDocument/2006/relationships/tags" Target="../tags/tag13.xml"/></Relationships>
</file>

<file path=ppt/slides/_rels/slide5.xml.rels><?xml version="1.0" encoding="UTF-8" standalone="yes"?>
<Relationships xmlns="http://schemas.openxmlformats.org/package/2006/relationships"><Relationship Id="rId3" Type="http://schemas.openxmlformats.org/officeDocument/2006/relationships/tags" Target="../tags/tag16.xml"/><Relationship Id="rId7" Type="http://schemas.openxmlformats.org/officeDocument/2006/relationships/chart" Target="../charts/chart4.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notesSlide" Target="../notesSlides/notesSlide2.xml"/><Relationship Id="rId5" Type="http://schemas.openxmlformats.org/officeDocument/2006/relationships/slideLayout" Target="../slideLayouts/slideLayout15.xml"/><Relationship Id="rId4" Type="http://schemas.openxmlformats.org/officeDocument/2006/relationships/tags" Target="../tags/tag17.xml"/></Relationships>
</file>

<file path=ppt/slides/_rels/slide6.xml.rels><?xml version="1.0" encoding="UTF-8" standalone="yes"?>
<Relationships xmlns="http://schemas.openxmlformats.org/package/2006/relationships"><Relationship Id="rId3" Type="http://schemas.openxmlformats.org/officeDocument/2006/relationships/tags" Target="../tags/tag20.xml"/><Relationship Id="rId7" Type="http://schemas.openxmlformats.org/officeDocument/2006/relationships/chart" Target="../charts/chart5.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notesSlide" Target="../notesSlides/notesSlide3.xml"/><Relationship Id="rId5" Type="http://schemas.openxmlformats.org/officeDocument/2006/relationships/slideLayout" Target="../slideLayouts/slideLayout7.xml"/><Relationship Id="rId4" Type="http://schemas.openxmlformats.org/officeDocument/2006/relationships/tags" Target="../tags/tag21.xml"/></Relationships>
</file>

<file path=ppt/slides/_rels/slide7.xml.rels><?xml version="1.0" encoding="UTF-8" standalone="yes"?>
<Relationships xmlns="http://schemas.openxmlformats.org/package/2006/relationships"><Relationship Id="rId3" Type="http://schemas.openxmlformats.org/officeDocument/2006/relationships/tags" Target="../tags/tag24.xml"/><Relationship Id="rId7" Type="http://schemas.openxmlformats.org/officeDocument/2006/relationships/chart" Target="../charts/chart6.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notesSlide" Target="../notesSlides/notesSlide4.xml"/><Relationship Id="rId5" Type="http://schemas.openxmlformats.org/officeDocument/2006/relationships/slideLayout" Target="../slideLayouts/slideLayout13.xml"/><Relationship Id="rId4" Type="http://schemas.openxmlformats.org/officeDocument/2006/relationships/tags" Target="../tags/tag25.xml"/></Relationships>
</file>

<file path=ppt/slides/_rels/slide8.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28.xml"/><Relationship Id="rId7" Type="http://schemas.openxmlformats.org/officeDocument/2006/relationships/chart" Target="../charts/chart7.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notesSlide" Target="../notesSlides/notesSlide5.xml"/><Relationship Id="rId5" Type="http://schemas.openxmlformats.org/officeDocument/2006/relationships/slideLayout" Target="../slideLayouts/slideLayout13.xml"/><Relationship Id="rId10" Type="http://schemas.openxmlformats.org/officeDocument/2006/relationships/image" Target="../media/image7.jpeg"/><Relationship Id="rId4" Type="http://schemas.openxmlformats.org/officeDocument/2006/relationships/tags" Target="../tags/tag29.xml"/><Relationship Id="rId9" Type="http://schemas.openxmlformats.org/officeDocument/2006/relationships/image" Target="../media/image6.jpeg"/></Relationships>
</file>

<file path=ppt/slides/_rels/slide9.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tags" Target="../tags/tag32.xml"/><Relationship Id="rId7" Type="http://schemas.openxmlformats.org/officeDocument/2006/relationships/chart" Target="../charts/chart10.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chart" Target="../charts/chart9.xml"/><Relationship Id="rId5" Type="http://schemas.openxmlformats.org/officeDocument/2006/relationships/chart" Target="../charts/chart8.xml"/><Relationship Id="rId10" Type="http://schemas.openxmlformats.org/officeDocument/2006/relationships/image" Target="../media/image7.jpeg"/><Relationship Id="rId4" Type="http://schemas.openxmlformats.org/officeDocument/2006/relationships/slideLayout" Target="../slideLayouts/slideLayout7.xml"/><Relationship Id="rId9"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D:\TNS Infratest\ESCA\dimap\Neu2013\titelslides_Thüringen_blau.pn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b="13082"/>
          <a:stretch/>
        </p:blipFill>
        <p:spPr bwMode="auto">
          <a:xfrm>
            <a:off x="0" y="1588"/>
            <a:ext cx="9142412" cy="5959476"/>
          </a:xfrm>
          <a:prstGeom prst="rect">
            <a:avLst/>
          </a:prstGeom>
          <a:noFill/>
          <a:extLst>
            <a:ext uri="{909E8E84-426E-40DD-AFC4-6F175D3DCCD1}">
              <a14:hiddenFill xmlns:a14="http://schemas.microsoft.com/office/drawing/2010/main" xmlns="">
                <a:solidFill>
                  <a:srgbClr val="FFFFFF"/>
                </a:solidFill>
              </a14:hiddenFill>
            </a:ext>
          </a:extLst>
        </p:spPr>
      </p:pic>
      <p:sp>
        <p:nvSpPr>
          <p:cNvPr id="2" name="Untertitel 1"/>
          <p:cNvSpPr>
            <a:spLocks noGrp="1"/>
          </p:cNvSpPr>
          <p:nvPr>
            <p:ph type="subTitle" sz="quarter" idx="1"/>
          </p:nvPr>
        </p:nvSpPr>
        <p:spPr/>
        <p:txBody>
          <a:bodyPr/>
          <a:lstStyle/>
          <a:p>
            <a:pPr marL="0" lvl="0" indent="0">
              <a:spcAft>
                <a:spcPct val="0"/>
              </a:spcAft>
              <a:buClr>
                <a:srgbClr val="3399CC"/>
              </a:buClr>
              <a:buNone/>
            </a:pPr>
            <a:r>
              <a:rPr lang="de-DE" dirty="0">
                <a:solidFill>
                  <a:srgbClr val="808080"/>
                </a:solidFill>
                <a:latin typeface="Dax Offc" pitchFamily="34" charset="0"/>
              </a:rPr>
              <a:t>Eine Umfrage </a:t>
            </a:r>
            <a:r>
              <a:rPr lang="de-DE" dirty="0" smtClean="0">
                <a:solidFill>
                  <a:srgbClr val="808080"/>
                </a:solidFill>
                <a:latin typeface="Dax Offc" pitchFamily="34" charset="0"/>
              </a:rPr>
              <a:t>von infratest dimap </a:t>
            </a:r>
          </a:p>
          <a:p>
            <a:pPr marL="0" lvl="0" indent="0">
              <a:spcAft>
                <a:spcPct val="0"/>
              </a:spcAft>
              <a:buClr>
                <a:srgbClr val="3399CC"/>
              </a:buClr>
              <a:buNone/>
            </a:pPr>
            <a:r>
              <a:rPr lang="de-DE" dirty="0" smtClean="0">
                <a:solidFill>
                  <a:srgbClr val="808080"/>
                </a:solidFill>
                <a:latin typeface="Dax Offc" pitchFamily="34" charset="0"/>
              </a:rPr>
              <a:t>im </a:t>
            </a:r>
            <a:r>
              <a:rPr lang="de-DE" dirty="0">
                <a:solidFill>
                  <a:srgbClr val="808080"/>
                </a:solidFill>
                <a:latin typeface="Dax Offc" pitchFamily="34" charset="0"/>
              </a:rPr>
              <a:t>Auftrag </a:t>
            </a:r>
            <a:r>
              <a:rPr lang="de-DE" dirty="0" smtClean="0">
                <a:solidFill>
                  <a:srgbClr val="808080"/>
                </a:solidFill>
                <a:latin typeface="Dax Offc" pitchFamily="34" charset="0"/>
              </a:rPr>
              <a:t>der ARD</a:t>
            </a:r>
            <a:endParaRPr lang="de-DE" dirty="0">
              <a:solidFill>
                <a:srgbClr val="808080"/>
              </a:solidFill>
              <a:latin typeface="Dax Offc" pitchFamily="34" charset="0"/>
            </a:endParaRPr>
          </a:p>
          <a:p>
            <a:pPr marL="0" indent="0">
              <a:buNone/>
            </a:pPr>
            <a:endParaRPr lang="de-DE" dirty="0"/>
          </a:p>
        </p:txBody>
      </p:sp>
      <p:sp>
        <p:nvSpPr>
          <p:cNvPr id="3" name="Titel 2"/>
          <p:cNvSpPr>
            <a:spLocks noGrp="1"/>
          </p:cNvSpPr>
          <p:nvPr>
            <p:ph type="ctrTitle"/>
          </p:nvPr>
        </p:nvSpPr>
        <p:spPr>
          <a:xfrm>
            <a:off x="251520" y="4617132"/>
            <a:ext cx="8456612" cy="604799"/>
          </a:xfrm>
        </p:spPr>
        <p:txBody>
          <a:bodyPr anchor="t" anchorCtr="0"/>
          <a:lstStyle/>
          <a:p>
            <a:r>
              <a:rPr lang="de-DE" b="1" dirty="0" smtClean="0">
                <a:solidFill>
                  <a:srgbClr val="004599"/>
                </a:solidFill>
                <a:latin typeface="Dax Offc" pitchFamily="34" charset="0"/>
                <a:cs typeface="Arial" charset="0"/>
              </a:rPr>
              <a:t>ThüringenTREND September 2014</a:t>
            </a:r>
            <a:endParaRPr lang="de-DE" dirty="0"/>
          </a:p>
        </p:txBody>
      </p:sp>
      <p:pic>
        <p:nvPicPr>
          <p:cNvPr id="7" name="Picture 2" descr="_ARD"/>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33612" y="6216880"/>
            <a:ext cx="1206500" cy="346075"/>
          </a:xfrm>
          <a:prstGeom prst="rect">
            <a:avLst/>
          </a:prstGeom>
          <a:noFill/>
          <a:extLst>
            <a:ext uri="{909E8E84-426E-40DD-AFC4-6F175D3DCCD1}">
              <a14:hiddenFill xmlns:a14="http://schemas.microsoft.com/office/drawing/2010/main" xmlns="">
                <a:solidFill>
                  <a:srgbClr val="FFFFFF"/>
                </a:solidFill>
              </a14:hiddenFill>
            </a:ext>
          </a:extLst>
        </p:spPr>
      </p:pic>
    </p:spTree>
    <p:custDataLst>
      <p:tags r:id="rId1"/>
    </p:custDataLst>
    <p:extLst>
      <p:ext uri="{BB962C8B-B14F-4D97-AF65-F5344CB8AC3E}">
        <p14:creationId xmlns:p14="http://schemas.microsoft.com/office/powerpoint/2010/main" xmlns="" val="525650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4"/>
          <p:cNvSpPr txBox="1">
            <a:spLocks noChangeArrowheads="1"/>
          </p:cNvSpPr>
          <p:nvPr>
            <p:custDataLst>
              <p:tags r:id="rId2"/>
            </p:custDataLst>
          </p:nvPr>
        </p:nvSpPr>
        <p:spPr bwMode="gray">
          <a:xfrm>
            <a:off x="192088" y="584200"/>
            <a:ext cx="7648575" cy="730250"/>
          </a:xfrm>
          <a:prstGeom prst="rect">
            <a:avLst/>
          </a:prstGeom>
          <a:noFill/>
          <a:ln>
            <a:noFill/>
          </a:ln>
          <a:effectLst/>
          <a:extLst>
            <a:ext uri="{909E8E84-426E-40DD-AFC4-6F175D3DCCD1}">
              <a14:hiddenFill xmlns:a14="http://schemas.microsoft.com/office/drawing/2010/main" xmlns="">
                <a:solidFill>
                  <a:srgbClr val="DFDFDF"/>
                </a:solidFill>
              </a14:hiddenFill>
            </a:ext>
            <a:ext uri="{91240B29-F687-4F45-9708-019B960494DF}">
              <a14:hiddenLine xmlns:a14="http://schemas.microsoft.com/office/drawing/2010/main" xmlns="" w="9525" algn="ctr">
                <a:solidFill>
                  <a:srgbClr val="DFDFDF"/>
                </a:solidFill>
                <a:prstDash val="solid"/>
                <a:miter lim="800000"/>
                <a:headEnd/>
                <a:tailEnd/>
              </a14:hiddenLine>
            </a:ext>
            <a:ext uri="{AF507438-7753-43E0-B8FC-AC1667EBCBE1}">
              <a14:hiddenEffects xmlns:a14="http://schemas.microsoft.com/office/drawing/2010/main" xmlns="">
                <a:effectLst>
                  <a:outerShdw dist="35921" dir="2700001" algn="ctr" rotWithShape="0">
                    <a:srgbClr val="999999"/>
                  </a:outerShdw>
                </a:effectLst>
              </a14:hiddenEffects>
            </a:ext>
          </a:extLst>
        </p:spPr>
        <p:txBody>
          <a:bodyPr vert="horz" wrap="square" lIns="0" tIns="0" rIns="0" bIns="0" anchor="t" anchorCtr="0">
            <a:noAutofit/>
          </a:bodyPr>
          <a:lstStyle>
            <a:defPPr>
              <a:defRPr lang="de-DE"/>
            </a:defPPr>
            <a:lvl1pPr defTabSz="960438">
              <a:spcBef>
                <a:spcPct val="0"/>
              </a:spcBef>
              <a:spcAft>
                <a:spcPct val="0"/>
              </a:spcAft>
              <a:buClr>
                <a:srgbClr val="3399CC"/>
              </a:buClr>
              <a:buSzPct val="100000"/>
              <a:defRPr sz="2000">
                <a:solidFill>
                  <a:srgbClr val="257095"/>
                </a:solidFill>
                <a:latin typeface="Verdana"/>
              </a:defRPr>
            </a:lvl1pPr>
          </a:lstStyle>
          <a:p>
            <a:pPr>
              <a:spcBef>
                <a:spcPts val="0"/>
              </a:spcBef>
              <a:spcAft>
                <a:spcPts val="0"/>
              </a:spcAft>
              <a:buClr>
                <a:srgbClr val="000000"/>
              </a:buClr>
            </a:pPr>
            <a:r>
              <a:rPr lang="de-DE" dirty="0" smtClean="0">
                <a:solidFill>
                  <a:srgbClr val="004599"/>
                </a:solidFill>
                <a:latin typeface="Dax Offc"/>
              </a:rPr>
              <a:t>Wechselstimmung: Welche Partei soll die nächste Landesregierung führen?</a:t>
            </a:r>
            <a:endParaRPr lang="de-DE" dirty="0">
              <a:solidFill>
                <a:srgbClr val="004599"/>
              </a:solidFill>
              <a:latin typeface="Dax Offc"/>
            </a:endParaRPr>
          </a:p>
        </p:txBody>
      </p:sp>
      <p:sp>
        <p:nvSpPr>
          <p:cNvPr id="3077" name="Rectangle 56"/>
          <p:cNvSpPr>
            <a:spLocks noChangeArrowheads="1"/>
          </p:cNvSpPr>
          <p:nvPr>
            <p:custDataLst>
              <p:tags r:id="rId3"/>
            </p:custDataLst>
          </p:nvPr>
        </p:nvSpPr>
        <p:spPr bwMode="gray">
          <a:xfrm>
            <a:off x="179388" y="6342063"/>
            <a:ext cx="6954838" cy="4492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0" tIns="0" rIns="0" bIns="0" anchor="t" anchorCtr="0"/>
          <a:lstStyle/>
          <a:p>
            <a:pPr>
              <a:lnSpc>
                <a:spcPct val="90000"/>
              </a:lnSpc>
              <a:spcBef>
                <a:spcPct val="0"/>
              </a:spcBef>
              <a:spcAft>
                <a:spcPct val="0"/>
              </a:spcAft>
              <a:buClr>
                <a:srgbClr val="000000"/>
              </a:buClr>
              <a:buSzPct val="80000"/>
            </a:pPr>
            <a:r>
              <a:rPr lang="de-DE" sz="1000" dirty="0">
                <a:solidFill>
                  <a:srgbClr val="000000"/>
                </a:solidFill>
              </a:rPr>
              <a:t>Grundgesamtheit: Wahlberechtigte Bevölkerung </a:t>
            </a:r>
            <a:r>
              <a:rPr lang="de-DE" sz="1000" dirty="0" smtClean="0">
                <a:solidFill>
                  <a:srgbClr val="000000"/>
                </a:solidFill>
              </a:rPr>
              <a:t>in Thüringen / </a:t>
            </a:r>
            <a:r>
              <a:rPr lang="de-DE" sz="1000" dirty="0">
                <a:solidFill>
                  <a:srgbClr val="000000"/>
                </a:solidFill>
              </a:rPr>
              <a:t>Angaben in Prozent</a:t>
            </a:r>
          </a:p>
          <a:p>
            <a:pPr>
              <a:lnSpc>
                <a:spcPct val="90000"/>
              </a:lnSpc>
              <a:spcBef>
                <a:spcPct val="0"/>
              </a:spcBef>
              <a:spcAft>
                <a:spcPct val="0"/>
              </a:spcAft>
              <a:buClr>
                <a:srgbClr val="000000"/>
              </a:buClr>
              <a:buSzPct val="80000"/>
            </a:pPr>
            <a:r>
              <a:rPr lang="de-DE" sz="1000" dirty="0" smtClean="0">
                <a:solidFill>
                  <a:srgbClr val="000000"/>
                </a:solidFill>
              </a:rPr>
              <a:t>Angaben in Klammern: </a:t>
            </a:r>
            <a:r>
              <a:rPr lang="de-DE" sz="1000" dirty="0">
                <a:solidFill>
                  <a:srgbClr val="000000"/>
                </a:solidFill>
              </a:rPr>
              <a:t>Vergleich zu </a:t>
            </a:r>
            <a:r>
              <a:rPr lang="de-DE" sz="1000" dirty="0" smtClean="0">
                <a:solidFill>
                  <a:srgbClr val="000000"/>
                </a:solidFill>
              </a:rPr>
              <a:t>Juli 2014</a:t>
            </a:r>
          </a:p>
          <a:p>
            <a:pPr>
              <a:lnSpc>
                <a:spcPct val="90000"/>
              </a:lnSpc>
              <a:spcBef>
                <a:spcPct val="0"/>
              </a:spcBef>
              <a:spcAft>
                <a:spcPct val="0"/>
              </a:spcAft>
              <a:buClr>
                <a:srgbClr val="000000"/>
              </a:buClr>
              <a:buSzPct val="80000"/>
            </a:pPr>
            <a:r>
              <a:rPr lang="de-DE" sz="1000" dirty="0" smtClean="0">
                <a:solidFill>
                  <a:srgbClr val="000000"/>
                </a:solidFill>
              </a:rPr>
              <a:t>Fehlende </a:t>
            </a:r>
            <a:r>
              <a:rPr lang="de-DE" sz="1000" dirty="0">
                <a:solidFill>
                  <a:srgbClr val="000000"/>
                </a:solidFill>
              </a:rPr>
              <a:t>Werte zu 100%: Weiß nicht / keine Angabe</a:t>
            </a:r>
            <a:endParaRPr lang="de-DE" sz="1000" dirty="0">
              <a:solidFill>
                <a:srgbClr val="000000"/>
              </a:solidFill>
              <a:cs typeface="Arial" charset="0"/>
            </a:endParaRPr>
          </a:p>
          <a:p>
            <a:pPr eaLnBrk="1" hangingPunct="1">
              <a:lnSpc>
                <a:spcPct val="90000"/>
              </a:lnSpc>
              <a:buClr>
                <a:srgbClr val="000000"/>
              </a:buClr>
              <a:buSzPct val="80000"/>
              <a:buFont typeface="Wingdings" pitchFamily="2" charset="2"/>
              <a:buNone/>
            </a:pPr>
            <a:endParaRPr lang="de-DE" sz="1000" dirty="0">
              <a:solidFill>
                <a:srgbClr val="000000"/>
              </a:solidFill>
              <a:latin typeface="Arial"/>
              <a:cs typeface="Arial" charset="0"/>
            </a:endParaRPr>
          </a:p>
        </p:txBody>
      </p:sp>
      <p:sp>
        <p:nvSpPr>
          <p:cNvPr id="3078" name="Text Box 5"/>
          <p:cNvSpPr txBox="1">
            <a:spLocks noChangeArrowheads="1"/>
          </p:cNvSpPr>
          <p:nvPr>
            <p:custDataLst>
              <p:tags r:id="rId4"/>
            </p:custDataLst>
          </p:nvPr>
        </p:nvSpPr>
        <p:spPr bwMode="gray">
          <a:xfrm>
            <a:off x="184150" y="5586413"/>
            <a:ext cx="8802688" cy="5572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143000">
              <a:defRPr>
                <a:solidFill>
                  <a:schemeClr val="tx1"/>
                </a:solidFill>
                <a:latin typeface="Arial" charset="0"/>
              </a:defRPr>
            </a:lvl4pPr>
            <a:lvl5pPr marL="1143000">
              <a:defRPr>
                <a:solidFill>
                  <a:schemeClr val="tx1"/>
                </a:solidFill>
                <a:latin typeface="Arial" charset="0"/>
              </a:defRPr>
            </a:lvl5pPr>
            <a:lvl6pPr marL="1600200" eaLnBrk="0" fontAlgn="base" hangingPunct="0">
              <a:spcBef>
                <a:spcPct val="0"/>
              </a:spcBef>
              <a:spcAft>
                <a:spcPct val="0"/>
              </a:spcAft>
              <a:defRPr>
                <a:solidFill>
                  <a:schemeClr val="tx1"/>
                </a:solidFill>
                <a:latin typeface="Arial" charset="0"/>
              </a:defRPr>
            </a:lvl6pPr>
            <a:lvl7pPr marL="2057400" eaLnBrk="0" fontAlgn="base" hangingPunct="0">
              <a:spcBef>
                <a:spcPct val="0"/>
              </a:spcBef>
              <a:spcAft>
                <a:spcPct val="0"/>
              </a:spcAft>
              <a:defRPr>
                <a:solidFill>
                  <a:schemeClr val="tx1"/>
                </a:solidFill>
                <a:latin typeface="Arial" charset="0"/>
              </a:defRPr>
            </a:lvl7pPr>
            <a:lvl8pPr marL="2514600" eaLnBrk="0" fontAlgn="base" hangingPunct="0">
              <a:spcBef>
                <a:spcPct val="0"/>
              </a:spcBef>
              <a:spcAft>
                <a:spcPct val="0"/>
              </a:spcAft>
              <a:defRPr>
                <a:solidFill>
                  <a:schemeClr val="tx1"/>
                </a:solidFill>
                <a:latin typeface="Arial" charset="0"/>
              </a:defRPr>
            </a:lvl8pPr>
            <a:lvl9pPr marL="2971800" eaLnBrk="0" fontAlgn="base" hangingPunct="0">
              <a:spcBef>
                <a:spcPct val="0"/>
              </a:spcBef>
              <a:spcAft>
                <a:spcPct val="0"/>
              </a:spcAft>
              <a:defRPr>
                <a:solidFill>
                  <a:schemeClr val="tx1"/>
                </a:solidFill>
                <a:latin typeface="Arial" charset="0"/>
              </a:defRPr>
            </a:lvl9pPr>
          </a:lstStyle>
          <a:p>
            <a:r>
              <a:rPr lang="de-DE" sz="1200" dirty="0" smtClean="0">
                <a:solidFill>
                  <a:srgbClr val="000000"/>
                </a:solidFill>
                <a:cs typeface="Arial" charset="0"/>
              </a:rPr>
              <a:t>Frage: </a:t>
            </a:r>
            <a:r>
              <a:rPr lang="de-DE" sz="1200" dirty="0" smtClean="0"/>
              <a:t>Denken Sie einmal an die Zeit nach der Landtagswahl im September: Wenn </a:t>
            </a:r>
            <a:r>
              <a:rPr lang="de-DE" sz="1200" dirty="0"/>
              <a:t>es nach Ihnen ginge, sollte die nächste Landesregierung wieder von der CDU geführt sein, sollte sie von der </a:t>
            </a:r>
            <a:r>
              <a:rPr lang="de-DE" sz="1200" dirty="0" smtClean="0"/>
              <a:t>Linkspartei geführt </a:t>
            </a:r>
            <a:r>
              <a:rPr lang="de-DE" sz="1200" dirty="0"/>
              <a:t>sein oder sollte sie von der </a:t>
            </a:r>
            <a:r>
              <a:rPr lang="de-DE" sz="1200" dirty="0" smtClean="0"/>
              <a:t>SPD geführt </a:t>
            </a:r>
            <a:r>
              <a:rPr lang="de-DE" sz="1200" dirty="0"/>
              <a:t>sein?</a:t>
            </a:r>
          </a:p>
        </p:txBody>
      </p:sp>
      <p:graphicFrame>
        <p:nvGraphicFramePr>
          <p:cNvPr id="12" name="Object 2"/>
          <p:cNvGraphicFramePr>
            <a:graphicFrameLocks/>
          </p:cNvGraphicFramePr>
          <p:nvPr>
            <p:extLst>
              <p:ext uri="{D42A27DB-BD31-4B8C-83A1-F6EECF244321}">
                <p14:modId xmlns:p14="http://schemas.microsoft.com/office/powerpoint/2010/main" xmlns="" val="2359297538"/>
              </p:ext>
            </p:extLst>
          </p:nvPr>
        </p:nvGraphicFramePr>
        <p:xfrm>
          <a:off x="467544" y="1350203"/>
          <a:ext cx="7992888" cy="3431912"/>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3" name="Group 6"/>
          <p:cNvGraphicFramePr>
            <a:graphicFrameLocks noGrp="1"/>
          </p:cNvGraphicFramePr>
          <p:nvPr>
            <p:extLst>
              <p:ext uri="{D42A27DB-BD31-4B8C-83A1-F6EECF244321}">
                <p14:modId xmlns:p14="http://schemas.microsoft.com/office/powerpoint/2010/main" xmlns="" val="1086740393"/>
              </p:ext>
            </p:extLst>
          </p:nvPr>
        </p:nvGraphicFramePr>
        <p:xfrm>
          <a:off x="683568" y="4757821"/>
          <a:ext cx="7668852" cy="466725"/>
        </p:xfrm>
        <a:graphic>
          <a:graphicData uri="http://schemas.openxmlformats.org/drawingml/2006/table">
            <a:tbl>
              <a:tblPr/>
              <a:tblGrid>
                <a:gridCol w="2556284"/>
                <a:gridCol w="2556284"/>
                <a:gridCol w="2556284"/>
              </a:tblGrid>
              <a:tr h="466725">
                <a:tc>
                  <a:txBody>
                    <a:bodyPr/>
                    <a:lstStyle/>
                    <a:p>
                      <a:pPr marL="0" marR="0" lvl="0" indent="0" algn="ctr" defTabSz="914400" rtl="0" eaLnBrk="1" fontAlgn="ctr" latinLnBrk="0" hangingPunct="1">
                        <a:lnSpc>
                          <a:spcPct val="90000"/>
                        </a:lnSpc>
                        <a:spcBef>
                          <a:spcPct val="0"/>
                        </a:spcBef>
                        <a:spcAft>
                          <a:spcPct val="0"/>
                        </a:spcAft>
                        <a:buClr>
                          <a:schemeClr val="bg1"/>
                        </a:buClr>
                        <a:buSzTx/>
                        <a:buFontTx/>
                        <a:buNone/>
                        <a:tabLst/>
                      </a:pPr>
                      <a:r>
                        <a:rPr kumimoji="0" lang="de-DE" sz="1400" b="0" i="0" u="none" strike="noStrike" cap="none" normalizeH="0" baseline="0" dirty="0" smtClean="0">
                          <a:ln>
                            <a:noFill/>
                          </a:ln>
                          <a:solidFill>
                            <a:schemeClr val="tx1"/>
                          </a:solidFill>
                          <a:effectLst/>
                          <a:latin typeface="Arial" charset="0"/>
                          <a:cs typeface="Arial" charset="0"/>
                        </a:rPr>
                        <a:t>CDU</a:t>
                      </a:r>
                    </a:p>
                  </a:txBody>
                  <a:tcPr marL="36000" marR="36000" marT="36000" marB="36000"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0"/>
                        </a:spcAft>
                        <a:buClr>
                          <a:srgbClr val="257095"/>
                        </a:buClr>
                        <a:buSzTx/>
                        <a:buFont typeface="Wingdings" pitchFamily="2" charset="2"/>
                        <a:buNone/>
                        <a:tabLst/>
                      </a:pPr>
                      <a:r>
                        <a:rPr kumimoji="0" lang="de-DE" sz="1400" b="0" i="0" u="none" strike="noStrike" cap="none" normalizeH="0" baseline="0" dirty="0" smtClean="0">
                          <a:ln>
                            <a:noFill/>
                          </a:ln>
                          <a:solidFill>
                            <a:schemeClr val="tx1"/>
                          </a:solidFill>
                          <a:effectLst/>
                          <a:latin typeface="Arial" charset="0"/>
                          <a:cs typeface="Arial" charset="0"/>
                        </a:rPr>
                        <a:t>SPD</a:t>
                      </a:r>
                    </a:p>
                  </a:txBody>
                  <a:tcPr marL="36000" marR="36000" marT="36000" marB="36000"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0"/>
                        </a:spcAft>
                        <a:buClr>
                          <a:srgbClr val="257095"/>
                        </a:buClr>
                        <a:buSzTx/>
                        <a:buFont typeface="Wingdings" pitchFamily="2" charset="2"/>
                        <a:buNone/>
                        <a:tabLst/>
                      </a:pPr>
                      <a:r>
                        <a:rPr kumimoji="0" lang="de-DE" sz="1400" b="0" i="0" u="none" strike="noStrike" cap="none" normalizeH="0" baseline="0" dirty="0" smtClean="0">
                          <a:ln>
                            <a:noFill/>
                          </a:ln>
                          <a:solidFill>
                            <a:schemeClr val="tx1"/>
                          </a:solidFill>
                          <a:effectLst/>
                          <a:latin typeface="Arial" charset="0"/>
                          <a:cs typeface="Arial" charset="0"/>
                        </a:rPr>
                        <a:t>Linke</a:t>
                      </a:r>
                    </a:p>
                  </a:txBody>
                  <a:tcPr marL="36000" marR="36000" marT="36000" marB="36000" horzOverflow="overflow">
                    <a:lnL>
                      <a:noFill/>
                    </a:lnL>
                    <a:lnR>
                      <a:noFill/>
                    </a:lnR>
                    <a:lnT cap="flat">
                      <a:noFill/>
                    </a:lnT>
                    <a:lnB>
                      <a:noFill/>
                    </a:lnB>
                    <a:lnTlToBr>
                      <a:noFill/>
                    </a:lnTlToBr>
                    <a:lnBlToTr>
                      <a:noFill/>
                    </a:lnBlToTr>
                    <a:noFill/>
                  </a:tcPr>
                </a:tc>
              </a:tr>
            </a:tbl>
          </a:graphicData>
        </a:graphic>
      </p:graphicFrame>
      <p:sp>
        <p:nvSpPr>
          <p:cNvPr id="8" name="Textfeld 2"/>
          <p:cNvSpPr txBox="1">
            <a:spLocks noChangeArrowheads="1"/>
          </p:cNvSpPr>
          <p:nvPr/>
        </p:nvSpPr>
        <p:spPr bwMode="auto">
          <a:xfrm>
            <a:off x="6732240" y="3212976"/>
            <a:ext cx="659978"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b="1" u="sng">
                <a:solidFill>
                  <a:schemeClr val="tx1"/>
                </a:solidFill>
                <a:latin typeface="Arial" charset="0"/>
                <a:cs typeface="Arial" charset="0"/>
              </a:defRPr>
            </a:lvl1pPr>
            <a:lvl2pPr marL="742950" indent="-285750" eaLnBrk="0" hangingPunct="0">
              <a:defRPr b="1" u="sng">
                <a:solidFill>
                  <a:schemeClr val="tx1"/>
                </a:solidFill>
                <a:latin typeface="Arial" charset="0"/>
                <a:cs typeface="Arial" charset="0"/>
              </a:defRPr>
            </a:lvl2pPr>
            <a:lvl3pPr marL="1143000" indent="-228600" eaLnBrk="0" hangingPunct="0">
              <a:defRPr b="1" u="sng">
                <a:solidFill>
                  <a:schemeClr val="tx1"/>
                </a:solidFill>
                <a:latin typeface="Arial" charset="0"/>
                <a:cs typeface="Arial" charset="0"/>
              </a:defRPr>
            </a:lvl3pPr>
            <a:lvl4pPr marL="1600200" indent="-228600" eaLnBrk="0" hangingPunct="0">
              <a:defRPr b="1" u="sng">
                <a:solidFill>
                  <a:schemeClr val="tx1"/>
                </a:solidFill>
                <a:latin typeface="Arial" charset="0"/>
                <a:cs typeface="Arial" charset="0"/>
              </a:defRPr>
            </a:lvl4pPr>
            <a:lvl5pPr marL="2057400" indent="-228600" eaLnBrk="0" hangingPunct="0">
              <a:defRPr b="1" u="sng">
                <a:solidFill>
                  <a:schemeClr val="tx1"/>
                </a:solidFill>
                <a:latin typeface="Arial" charset="0"/>
                <a:cs typeface="Arial" charset="0"/>
              </a:defRPr>
            </a:lvl5pPr>
            <a:lvl6pPr marL="2514600" indent="-228600" algn="ctr" eaLnBrk="0" fontAlgn="base" hangingPunct="0">
              <a:spcBef>
                <a:spcPct val="0"/>
              </a:spcBef>
              <a:spcAft>
                <a:spcPct val="0"/>
              </a:spcAft>
              <a:defRPr b="1" u="sng">
                <a:solidFill>
                  <a:schemeClr val="tx1"/>
                </a:solidFill>
                <a:latin typeface="Arial" charset="0"/>
                <a:cs typeface="Arial" charset="0"/>
              </a:defRPr>
            </a:lvl6pPr>
            <a:lvl7pPr marL="2971800" indent="-228600" algn="ctr" eaLnBrk="0" fontAlgn="base" hangingPunct="0">
              <a:spcBef>
                <a:spcPct val="0"/>
              </a:spcBef>
              <a:spcAft>
                <a:spcPct val="0"/>
              </a:spcAft>
              <a:defRPr b="1" u="sng">
                <a:solidFill>
                  <a:schemeClr val="tx1"/>
                </a:solidFill>
                <a:latin typeface="Arial" charset="0"/>
                <a:cs typeface="Arial" charset="0"/>
              </a:defRPr>
            </a:lvl7pPr>
            <a:lvl8pPr marL="3429000" indent="-228600" algn="ctr" eaLnBrk="0" fontAlgn="base" hangingPunct="0">
              <a:spcBef>
                <a:spcPct val="0"/>
              </a:spcBef>
              <a:spcAft>
                <a:spcPct val="0"/>
              </a:spcAft>
              <a:defRPr b="1" u="sng">
                <a:solidFill>
                  <a:schemeClr val="tx1"/>
                </a:solidFill>
                <a:latin typeface="Arial" charset="0"/>
                <a:cs typeface="Arial" charset="0"/>
              </a:defRPr>
            </a:lvl8pPr>
            <a:lvl9pPr marL="3886200" indent="-228600" algn="ctr" eaLnBrk="0" fontAlgn="base" hangingPunct="0">
              <a:spcBef>
                <a:spcPct val="0"/>
              </a:spcBef>
              <a:spcAft>
                <a:spcPct val="0"/>
              </a:spcAft>
              <a:defRPr b="1" u="sng">
                <a:solidFill>
                  <a:schemeClr val="tx1"/>
                </a:solidFill>
                <a:latin typeface="Arial" charset="0"/>
                <a:cs typeface="Arial" charset="0"/>
              </a:defRPr>
            </a:lvl9pPr>
          </a:lstStyle>
          <a:p>
            <a:pPr algn="ctr" eaLnBrk="1" hangingPunct="1"/>
            <a:r>
              <a:rPr lang="de-DE" sz="1200" b="0" u="none" dirty="0" smtClean="0"/>
              <a:t>(+/-0)</a:t>
            </a:r>
            <a:endParaRPr lang="de-DE" sz="1200" b="0" u="none" dirty="0"/>
          </a:p>
        </p:txBody>
      </p:sp>
      <p:sp>
        <p:nvSpPr>
          <p:cNvPr id="9" name="Textfeld 2"/>
          <p:cNvSpPr txBox="1">
            <a:spLocks noChangeArrowheads="1"/>
          </p:cNvSpPr>
          <p:nvPr/>
        </p:nvSpPr>
        <p:spPr bwMode="auto">
          <a:xfrm>
            <a:off x="1563572" y="2451775"/>
            <a:ext cx="756084"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b="1" u="sng">
                <a:solidFill>
                  <a:schemeClr val="tx1"/>
                </a:solidFill>
                <a:latin typeface="Arial" charset="0"/>
                <a:cs typeface="Arial" charset="0"/>
              </a:defRPr>
            </a:lvl1pPr>
            <a:lvl2pPr marL="742950" indent="-285750" eaLnBrk="0" hangingPunct="0">
              <a:defRPr b="1" u="sng">
                <a:solidFill>
                  <a:schemeClr val="tx1"/>
                </a:solidFill>
                <a:latin typeface="Arial" charset="0"/>
                <a:cs typeface="Arial" charset="0"/>
              </a:defRPr>
            </a:lvl2pPr>
            <a:lvl3pPr marL="1143000" indent="-228600" eaLnBrk="0" hangingPunct="0">
              <a:defRPr b="1" u="sng">
                <a:solidFill>
                  <a:schemeClr val="tx1"/>
                </a:solidFill>
                <a:latin typeface="Arial" charset="0"/>
                <a:cs typeface="Arial" charset="0"/>
              </a:defRPr>
            </a:lvl3pPr>
            <a:lvl4pPr marL="1600200" indent="-228600" eaLnBrk="0" hangingPunct="0">
              <a:defRPr b="1" u="sng">
                <a:solidFill>
                  <a:schemeClr val="tx1"/>
                </a:solidFill>
                <a:latin typeface="Arial" charset="0"/>
                <a:cs typeface="Arial" charset="0"/>
              </a:defRPr>
            </a:lvl4pPr>
            <a:lvl5pPr marL="2057400" indent="-228600" eaLnBrk="0" hangingPunct="0">
              <a:defRPr b="1" u="sng">
                <a:solidFill>
                  <a:schemeClr val="tx1"/>
                </a:solidFill>
                <a:latin typeface="Arial" charset="0"/>
                <a:cs typeface="Arial" charset="0"/>
              </a:defRPr>
            </a:lvl5pPr>
            <a:lvl6pPr marL="2514600" indent="-228600" algn="ctr" eaLnBrk="0" fontAlgn="base" hangingPunct="0">
              <a:spcBef>
                <a:spcPct val="0"/>
              </a:spcBef>
              <a:spcAft>
                <a:spcPct val="0"/>
              </a:spcAft>
              <a:defRPr b="1" u="sng">
                <a:solidFill>
                  <a:schemeClr val="tx1"/>
                </a:solidFill>
                <a:latin typeface="Arial" charset="0"/>
                <a:cs typeface="Arial" charset="0"/>
              </a:defRPr>
            </a:lvl6pPr>
            <a:lvl7pPr marL="2971800" indent="-228600" algn="ctr" eaLnBrk="0" fontAlgn="base" hangingPunct="0">
              <a:spcBef>
                <a:spcPct val="0"/>
              </a:spcBef>
              <a:spcAft>
                <a:spcPct val="0"/>
              </a:spcAft>
              <a:defRPr b="1" u="sng">
                <a:solidFill>
                  <a:schemeClr val="tx1"/>
                </a:solidFill>
                <a:latin typeface="Arial" charset="0"/>
                <a:cs typeface="Arial" charset="0"/>
              </a:defRPr>
            </a:lvl7pPr>
            <a:lvl8pPr marL="3429000" indent="-228600" algn="ctr" eaLnBrk="0" fontAlgn="base" hangingPunct="0">
              <a:spcBef>
                <a:spcPct val="0"/>
              </a:spcBef>
              <a:spcAft>
                <a:spcPct val="0"/>
              </a:spcAft>
              <a:defRPr b="1" u="sng">
                <a:solidFill>
                  <a:schemeClr val="tx1"/>
                </a:solidFill>
                <a:latin typeface="Arial" charset="0"/>
                <a:cs typeface="Arial" charset="0"/>
              </a:defRPr>
            </a:lvl8pPr>
            <a:lvl9pPr marL="3886200" indent="-228600" algn="ctr" eaLnBrk="0" fontAlgn="base" hangingPunct="0">
              <a:spcBef>
                <a:spcPct val="0"/>
              </a:spcBef>
              <a:spcAft>
                <a:spcPct val="0"/>
              </a:spcAft>
              <a:defRPr b="1" u="sng">
                <a:solidFill>
                  <a:schemeClr val="tx1"/>
                </a:solidFill>
                <a:latin typeface="Arial" charset="0"/>
                <a:cs typeface="Arial" charset="0"/>
              </a:defRPr>
            </a:lvl9pPr>
          </a:lstStyle>
          <a:p>
            <a:pPr algn="ctr" eaLnBrk="1" hangingPunct="1"/>
            <a:r>
              <a:rPr lang="de-DE" sz="1200" b="0" u="none" dirty="0" smtClean="0"/>
              <a:t>(+/-0)</a:t>
            </a:r>
            <a:endParaRPr lang="de-DE" sz="1200" b="0" u="none" dirty="0"/>
          </a:p>
        </p:txBody>
      </p:sp>
      <p:sp>
        <p:nvSpPr>
          <p:cNvPr id="10" name="Textfeld 2"/>
          <p:cNvSpPr txBox="1">
            <a:spLocks noChangeArrowheads="1"/>
          </p:cNvSpPr>
          <p:nvPr/>
        </p:nvSpPr>
        <p:spPr bwMode="auto">
          <a:xfrm>
            <a:off x="4139952" y="2960080"/>
            <a:ext cx="612067"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b="1" u="sng">
                <a:solidFill>
                  <a:schemeClr val="tx1"/>
                </a:solidFill>
                <a:latin typeface="Arial" charset="0"/>
                <a:cs typeface="Arial" charset="0"/>
              </a:defRPr>
            </a:lvl1pPr>
            <a:lvl2pPr marL="742950" indent="-285750" eaLnBrk="0" hangingPunct="0">
              <a:defRPr b="1" u="sng">
                <a:solidFill>
                  <a:schemeClr val="tx1"/>
                </a:solidFill>
                <a:latin typeface="Arial" charset="0"/>
                <a:cs typeface="Arial" charset="0"/>
              </a:defRPr>
            </a:lvl2pPr>
            <a:lvl3pPr marL="1143000" indent="-228600" eaLnBrk="0" hangingPunct="0">
              <a:defRPr b="1" u="sng">
                <a:solidFill>
                  <a:schemeClr val="tx1"/>
                </a:solidFill>
                <a:latin typeface="Arial" charset="0"/>
                <a:cs typeface="Arial" charset="0"/>
              </a:defRPr>
            </a:lvl3pPr>
            <a:lvl4pPr marL="1600200" indent="-228600" eaLnBrk="0" hangingPunct="0">
              <a:defRPr b="1" u="sng">
                <a:solidFill>
                  <a:schemeClr val="tx1"/>
                </a:solidFill>
                <a:latin typeface="Arial" charset="0"/>
                <a:cs typeface="Arial" charset="0"/>
              </a:defRPr>
            </a:lvl4pPr>
            <a:lvl5pPr marL="2057400" indent="-228600" eaLnBrk="0" hangingPunct="0">
              <a:defRPr b="1" u="sng">
                <a:solidFill>
                  <a:schemeClr val="tx1"/>
                </a:solidFill>
                <a:latin typeface="Arial" charset="0"/>
                <a:cs typeface="Arial" charset="0"/>
              </a:defRPr>
            </a:lvl5pPr>
            <a:lvl6pPr marL="2514600" indent="-228600" algn="ctr" eaLnBrk="0" fontAlgn="base" hangingPunct="0">
              <a:spcBef>
                <a:spcPct val="0"/>
              </a:spcBef>
              <a:spcAft>
                <a:spcPct val="0"/>
              </a:spcAft>
              <a:defRPr b="1" u="sng">
                <a:solidFill>
                  <a:schemeClr val="tx1"/>
                </a:solidFill>
                <a:latin typeface="Arial" charset="0"/>
                <a:cs typeface="Arial" charset="0"/>
              </a:defRPr>
            </a:lvl6pPr>
            <a:lvl7pPr marL="2971800" indent="-228600" algn="ctr" eaLnBrk="0" fontAlgn="base" hangingPunct="0">
              <a:spcBef>
                <a:spcPct val="0"/>
              </a:spcBef>
              <a:spcAft>
                <a:spcPct val="0"/>
              </a:spcAft>
              <a:defRPr b="1" u="sng">
                <a:solidFill>
                  <a:schemeClr val="tx1"/>
                </a:solidFill>
                <a:latin typeface="Arial" charset="0"/>
                <a:cs typeface="Arial" charset="0"/>
              </a:defRPr>
            </a:lvl7pPr>
            <a:lvl8pPr marL="3429000" indent="-228600" algn="ctr" eaLnBrk="0" fontAlgn="base" hangingPunct="0">
              <a:spcBef>
                <a:spcPct val="0"/>
              </a:spcBef>
              <a:spcAft>
                <a:spcPct val="0"/>
              </a:spcAft>
              <a:defRPr b="1" u="sng">
                <a:solidFill>
                  <a:schemeClr val="tx1"/>
                </a:solidFill>
                <a:latin typeface="Arial" charset="0"/>
                <a:cs typeface="Arial" charset="0"/>
              </a:defRPr>
            </a:lvl8pPr>
            <a:lvl9pPr marL="3886200" indent="-228600" algn="ctr" eaLnBrk="0" fontAlgn="base" hangingPunct="0">
              <a:spcBef>
                <a:spcPct val="0"/>
              </a:spcBef>
              <a:spcAft>
                <a:spcPct val="0"/>
              </a:spcAft>
              <a:defRPr b="1" u="sng">
                <a:solidFill>
                  <a:schemeClr val="tx1"/>
                </a:solidFill>
                <a:latin typeface="Arial" charset="0"/>
                <a:cs typeface="Arial" charset="0"/>
              </a:defRPr>
            </a:lvl9pPr>
          </a:lstStyle>
          <a:p>
            <a:pPr algn="ctr" eaLnBrk="1" hangingPunct="1"/>
            <a:r>
              <a:rPr lang="de-DE" sz="1200" b="0" u="none" dirty="0" smtClean="0"/>
              <a:t>(-6)</a:t>
            </a:r>
            <a:endParaRPr lang="de-DE" sz="1200" b="0" u="none" dirty="0"/>
          </a:p>
        </p:txBody>
      </p:sp>
    </p:spTree>
    <p:custDataLst>
      <p:tags r:id="rId1"/>
    </p:custDataLst>
    <p:extLst>
      <p:ext uri="{BB962C8B-B14F-4D97-AF65-F5344CB8AC3E}">
        <p14:creationId xmlns:p14="http://schemas.microsoft.com/office/powerpoint/2010/main" xmlns="" val="93974031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xmlns="" val="2894753833"/>
              </p:ext>
            </p:extLst>
          </p:nvPr>
        </p:nvGraphicFramePr>
        <p:xfrm>
          <a:off x="75222" y="1332000"/>
          <a:ext cx="8216431" cy="4425697"/>
        </p:xfrm>
        <a:graphic>
          <a:graphicData uri="http://schemas.openxmlformats.org/drawingml/2006/chart">
            <c:chart xmlns:c="http://schemas.openxmlformats.org/drawingml/2006/chart" xmlns:r="http://schemas.openxmlformats.org/officeDocument/2006/relationships" r:id="rId5"/>
          </a:graphicData>
        </a:graphic>
      </p:graphicFrame>
      <p:sp>
        <p:nvSpPr>
          <p:cNvPr id="5" name="Rectangle 56"/>
          <p:cNvSpPr>
            <a:spLocks noChangeArrowheads="1"/>
          </p:cNvSpPr>
          <p:nvPr>
            <p:custDataLst>
              <p:tags r:id="rId1"/>
            </p:custDataLst>
          </p:nvPr>
        </p:nvSpPr>
        <p:spPr bwMode="gray">
          <a:xfrm>
            <a:off x="179388" y="6342063"/>
            <a:ext cx="6954838" cy="4492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0" tIns="0" rIns="0" bIns="0" anchor="t" anchorCtr="0"/>
          <a:lstStyle/>
          <a:p>
            <a:pPr>
              <a:lnSpc>
                <a:spcPct val="90000"/>
              </a:lnSpc>
              <a:spcBef>
                <a:spcPct val="0"/>
              </a:spcBef>
              <a:spcAft>
                <a:spcPct val="0"/>
              </a:spcAft>
              <a:buClr>
                <a:srgbClr val="000000"/>
              </a:buClr>
              <a:buSzPct val="80000"/>
            </a:pPr>
            <a:r>
              <a:rPr lang="de-DE" sz="1000" dirty="0">
                <a:solidFill>
                  <a:srgbClr val="000000"/>
                </a:solidFill>
              </a:rPr>
              <a:t>Grundgesamtheit: Wahlberechtigte Bevölkerung </a:t>
            </a:r>
            <a:r>
              <a:rPr lang="de-DE" sz="1000" dirty="0" smtClean="0">
                <a:solidFill>
                  <a:srgbClr val="000000"/>
                </a:solidFill>
              </a:rPr>
              <a:t>in Thüringen / </a:t>
            </a:r>
            <a:r>
              <a:rPr lang="de-DE" sz="1000" dirty="0">
                <a:solidFill>
                  <a:srgbClr val="000000"/>
                </a:solidFill>
              </a:rPr>
              <a:t>Angaben in Prozent</a:t>
            </a:r>
          </a:p>
          <a:p>
            <a:pPr>
              <a:lnSpc>
                <a:spcPct val="90000"/>
              </a:lnSpc>
              <a:spcBef>
                <a:spcPct val="0"/>
              </a:spcBef>
              <a:spcAft>
                <a:spcPct val="0"/>
              </a:spcAft>
              <a:buClr>
                <a:srgbClr val="000000"/>
              </a:buClr>
              <a:buSzPct val="80000"/>
            </a:pPr>
            <a:r>
              <a:rPr lang="de-DE" sz="1000" dirty="0" smtClean="0">
                <a:solidFill>
                  <a:srgbClr val="000000"/>
                </a:solidFill>
              </a:rPr>
              <a:t>Fehlende </a:t>
            </a:r>
            <a:r>
              <a:rPr lang="de-DE" sz="1000" dirty="0">
                <a:solidFill>
                  <a:srgbClr val="000000"/>
                </a:solidFill>
              </a:rPr>
              <a:t>Werte zu 100%: Weiß nicht / keine Angabe</a:t>
            </a:r>
            <a:endParaRPr lang="de-DE" sz="1000" dirty="0">
              <a:solidFill>
                <a:srgbClr val="000000"/>
              </a:solidFill>
              <a:cs typeface="Arial" charset="0"/>
            </a:endParaRPr>
          </a:p>
          <a:p>
            <a:pPr eaLnBrk="1" hangingPunct="1">
              <a:lnSpc>
                <a:spcPct val="90000"/>
              </a:lnSpc>
              <a:buClr>
                <a:srgbClr val="000000"/>
              </a:buClr>
              <a:buSzPct val="80000"/>
              <a:buFont typeface="Wingdings" pitchFamily="2" charset="2"/>
              <a:buNone/>
            </a:pPr>
            <a:endParaRPr lang="de-DE" sz="1000" dirty="0">
              <a:solidFill>
                <a:srgbClr val="000000"/>
              </a:solidFill>
              <a:latin typeface="Arial"/>
              <a:cs typeface="Arial" charset="0"/>
            </a:endParaRPr>
          </a:p>
        </p:txBody>
      </p:sp>
      <p:sp>
        <p:nvSpPr>
          <p:cNvPr id="6" name="Text Box 5"/>
          <p:cNvSpPr txBox="1">
            <a:spLocks noChangeArrowheads="1"/>
          </p:cNvSpPr>
          <p:nvPr>
            <p:custDataLst>
              <p:tags r:id="rId2"/>
            </p:custDataLst>
          </p:nvPr>
        </p:nvSpPr>
        <p:spPr bwMode="gray">
          <a:xfrm>
            <a:off x="184150" y="5586413"/>
            <a:ext cx="8802688" cy="5572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143000">
              <a:defRPr>
                <a:solidFill>
                  <a:schemeClr val="tx1"/>
                </a:solidFill>
                <a:latin typeface="Arial" charset="0"/>
              </a:defRPr>
            </a:lvl4pPr>
            <a:lvl5pPr marL="1143000">
              <a:defRPr>
                <a:solidFill>
                  <a:schemeClr val="tx1"/>
                </a:solidFill>
                <a:latin typeface="Arial" charset="0"/>
              </a:defRPr>
            </a:lvl5pPr>
            <a:lvl6pPr marL="1600200" eaLnBrk="0" fontAlgn="base" hangingPunct="0">
              <a:spcBef>
                <a:spcPct val="0"/>
              </a:spcBef>
              <a:spcAft>
                <a:spcPct val="0"/>
              </a:spcAft>
              <a:defRPr>
                <a:solidFill>
                  <a:schemeClr val="tx1"/>
                </a:solidFill>
                <a:latin typeface="Arial" charset="0"/>
              </a:defRPr>
            </a:lvl6pPr>
            <a:lvl7pPr marL="2057400" eaLnBrk="0" fontAlgn="base" hangingPunct="0">
              <a:spcBef>
                <a:spcPct val="0"/>
              </a:spcBef>
              <a:spcAft>
                <a:spcPct val="0"/>
              </a:spcAft>
              <a:defRPr>
                <a:solidFill>
                  <a:schemeClr val="tx1"/>
                </a:solidFill>
                <a:latin typeface="Arial" charset="0"/>
              </a:defRPr>
            </a:lvl7pPr>
            <a:lvl8pPr marL="2514600" eaLnBrk="0" fontAlgn="base" hangingPunct="0">
              <a:spcBef>
                <a:spcPct val="0"/>
              </a:spcBef>
              <a:spcAft>
                <a:spcPct val="0"/>
              </a:spcAft>
              <a:defRPr>
                <a:solidFill>
                  <a:schemeClr val="tx1"/>
                </a:solidFill>
                <a:latin typeface="Arial" charset="0"/>
              </a:defRPr>
            </a:lvl8pPr>
            <a:lvl9pPr marL="2971800" eaLnBrk="0" fontAlgn="base" hangingPunct="0">
              <a:spcBef>
                <a:spcPct val="0"/>
              </a:spcBef>
              <a:spcAft>
                <a:spcPct val="0"/>
              </a:spcAft>
              <a:defRPr>
                <a:solidFill>
                  <a:schemeClr val="tx1"/>
                </a:solidFill>
                <a:latin typeface="Arial" charset="0"/>
              </a:defRPr>
            </a:lvl9pPr>
          </a:lstStyle>
          <a:p>
            <a:r>
              <a:rPr lang="de-DE" sz="1200" dirty="0" smtClean="0">
                <a:solidFill>
                  <a:srgbClr val="000000"/>
                </a:solidFill>
                <a:cs typeface="Arial" charset="0"/>
              </a:rPr>
              <a:t>Frage: </a:t>
            </a:r>
            <a:r>
              <a:rPr lang="de-DE" sz="1200" dirty="0" smtClean="0"/>
              <a:t>Denken </a:t>
            </a:r>
            <a:r>
              <a:rPr lang="de-DE" sz="1200" dirty="0"/>
              <a:t>Sie einmal an die Zeit nach der Landtagswahl im September: </a:t>
            </a:r>
            <a:r>
              <a:rPr lang="de-DE" sz="1200" dirty="0" smtClean="0"/>
              <a:t>Wenn </a:t>
            </a:r>
            <a:r>
              <a:rPr lang="de-DE" sz="1200" dirty="0"/>
              <a:t>es nach Ihnen ginge, sollte die nächste Landesregierung wieder von der CDU geführt sein, sollte sie von der </a:t>
            </a:r>
            <a:r>
              <a:rPr lang="de-DE" sz="1200" dirty="0" smtClean="0"/>
              <a:t>Linkspartei geführt </a:t>
            </a:r>
            <a:r>
              <a:rPr lang="de-DE" sz="1200" dirty="0"/>
              <a:t>sein oder sollte sie von der </a:t>
            </a:r>
            <a:r>
              <a:rPr lang="de-DE" sz="1200" dirty="0" smtClean="0"/>
              <a:t>SPD geführt </a:t>
            </a:r>
            <a:r>
              <a:rPr lang="de-DE" sz="1200" dirty="0"/>
              <a:t>sein?</a:t>
            </a:r>
          </a:p>
        </p:txBody>
      </p:sp>
      <p:sp>
        <p:nvSpPr>
          <p:cNvPr id="7" name="Text Box 4"/>
          <p:cNvSpPr txBox="1">
            <a:spLocks noChangeArrowheads="1"/>
          </p:cNvSpPr>
          <p:nvPr/>
        </p:nvSpPr>
        <p:spPr bwMode="auto">
          <a:xfrm>
            <a:off x="8291654" y="2344400"/>
            <a:ext cx="638908"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de-DE" altLang="de-DE" sz="1400" b="1" dirty="0">
                <a:latin typeface="Arial" panose="020B0604020202020204" pitchFamily="34" charset="0"/>
                <a:cs typeface="Arial" panose="020B0604020202020204" pitchFamily="34" charset="0"/>
              </a:rPr>
              <a:t>CDU</a:t>
            </a:r>
          </a:p>
        </p:txBody>
      </p:sp>
      <p:sp>
        <p:nvSpPr>
          <p:cNvPr id="8" name="Text Box 5"/>
          <p:cNvSpPr txBox="1">
            <a:spLocks noChangeArrowheads="1"/>
          </p:cNvSpPr>
          <p:nvPr/>
        </p:nvSpPr>
        <p:spPr bwMode="auto">
          <a:xfrm>
            <a:off x="8291654" y="2962264"/>
            <a:ext cx="638908"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de-DE" altLang="de-DE" sz="1400" b="1" dirty="0">
                <a:solidFill>
                  <a:srgbClr val="FF0000"/>
                </a:solidFill>
                <a:latin typeface="Arial" panose="020B0604020202020204" pitchFamily="34" charset="0"/>
                <a:cs typeface="Arial" panose="020B0604020202020204" pitchFamily="34" charset="0"/>
              </a:rPr>
              <a:t>SPD</a:t>
            </a:r>
          </a:p>
        </p:txBody>
      </p:sp>
      <p:sp>
        <p:nvSpPr>
          <p:cNvPr id="9" name="Text Box 8"/>
          <p:cNvSpPr txBox="1">
            <a:spLocks noChangeArrowheads="1"/>
          </p:cNvSpPr>
          <p:nvPr/>
        </p:nvSpPr>
        <p:spPr bwMode="auto">
          <a:xfrm>
            <a:off x="8291654" y="3347941"/>
            <a:ext cx="852854" cy="2543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nSpc>
                <a:spcPct val="75000"/>
              </a:lnSpc>
            </a:pPr>
            <a:r>
              <a:rPr lang="de-DE" altLang="de-DE" sz="1400" b="1" dirty="0" smtClean="0">
                <a:solidFill>
                  <a:srgbClr val="AA0065"/>
                </a:solidFill>
                <a:latin typeface="Arial" panose="020B0604020202020204" pitchFamily="34" charset="0"/>
                <a:cs typeface="Arial" panose="020B0604020202020204" pitchFamily="34" charset="0"/>
              </a:rPr>
              <a:t>Linke</a:t>
            </a:r>
            <a:endParaRPr lang="de-DE" altLang="de-DE" sz="1400" b="1" dirty="0">
              <a:solidFill>
                <a:srgbClr val="AA0065"/>
              </a:solidFill>
              <a:latin typeface="Arial" panose="020B0604020202020204" pitchFamily="34" charset="0"/>
              <a:cs typeface="Arial" panose="020B0604020202020204" pitchFamily="34" charset="0"/>
            </a:endParaRPr>
          </a:p>
        </p:txBody>
      </p:sp>
      <p:sp>
        <p:nvSpPr>
          <p:cNvPr id="10" name="Text Box 4"/>
          <p:cNvSpPr txBox="1">
            <a:spLocks noChangeArrowheads="1"/>
          </p:cNvSpPr>
          <p:nvPr>
            <p:custDataLst>
              <p:tags r:id="rId3"/>
            </p:custDataLst>
          </p:nvPr>
        </p:nvSpPr>
        <p:spPr bwMode="gray">
          <a:xfrm>
            <a:off x="192088" y="584200"/>
            <a:ext cx="7648575" cy="730250"/>
          </a:xfrm>
          <a:prstGeom prst="rect">
            <a:avLst/>
          </a:prstGeom>
          <a:noFill/>
          <a:ln>
            <a:noFill/>
          </a:ln>
          <a:effectLst/>
          <a:extLst>
            <a:ext uri="{909E8E84-426E-40DD-AFC4-6F175D3DCCD1}">
              <a14:hiddenFill xmlns:a14="http://schemas.microsoft.com/office/drawing/2010/main" xmlns="">
                <a:solidFill>
                  <a:srgbClr val="DFDFDF"/>
                </a:solidFill>
              </a14:hiddenFill>
            </a:ext>
            <a:ext uri="{91240B29-F687-4F45-9708-019B960494DF}">
              <a14:hiddenLine xmlns:a14="http://schemas.microsoft.com/office/drawing/2010/main" xmlns="" w="9525" algn="ctr">
                <a:solidFill>
                  <a:srgbClr val="DFDFDF"/>
                </a:solidFill>
                <a:prstDash val="solid"/>
                <a:miter lim="800000"/>
                <a:headEnd/>
                <a:tailEnd/>
              </a14:hiddenLine>
            </a:ext>
            <a:ext uri="{AF507438-7753-43E0-B8FC-AC1667EBCBE1}">
              <a14:hiddenEffects xmlns:a14="http://schemas.microsoft.com/office/drawing/2010/main" xmlns="">
                <a:effectLst>
                  <a:outerShdw dist="35921" dir="2700001" algn="ctr" rotWithShape="0">
                    <a:srgbClr val="999999"/>
                  </a:outerShdw>
                </a:effectLst>
              </a14:hiddenEffects>
            </a:ext>
          </a:extLst>
        </p:spPr>
        <p:txBody>
          <a:bodyPr vert="horz" wrap="square" lIns="0" tIns="0" rIns="0" bIns="0" anchor="t" anchorCtr="0">
            <a:noAutofit/>
          </a:bodyPr>
          <a:lstStyle>
            <a:defPPr>
              <a:defRPr lang="de-DE"/>
            </a:defPPr>
            <a:lvl1pPr defTabSz="960438">
              <a:spcBef>
                <a:spcPct val="0"/>
              </a:spcBef>
              <a:spcAft>
                <a:spcPct val="0"/>
              </a:spcAft>
              <a:buClr>
                <a:srgbClr val="3399CC"/>
              </a:buClr>
              <a:buSzPct val="100000"/>
              <a:defRPr sz="2000">
                <a:solidFill>
                  <a:srgbClr val="257095"/>
                </a:solidFill>
                <a:latin typeface="Verdana"/>
              </a:defRPr>
            </a:lvl1pPr>
          </a:lstStyle>
          <a:p>
            <a:pPr>
              <a:spcBef>
                <a:spcPts val="0"/>
              </a:spcBef>
              <a:spcAft>
                <a:spcPts val="0"/>
              </a:spcAft>
              <a:buClr>
                <a:srgbClr val="000000"/>
              </a:buClr>
            </a:pPr>
            <a:r>
              <a:rPr lang="de-DE" dirty="0" smtClean="0">
                <a:solidFill>
                  <a:srgbClr val="004599"/>
                </a:solidFill>
                <a:latin typeface="Dax Offc"/>
              </a:rPr>
              <a:t>Wechselstimmung: Welche Partei soll die nächste Landesregierung führen?</a:t>
            </a:r>
            <a:endParaRPr lang="de-DE" dirty="0">
              <a:solidFill>
                <a:srgbClr val="004599"/>
              </a:solidFill>
              <a:latin typeface="Dax Offc"/>
            </a:endParaRPr>
          </a:p>
        </p:txBody>
      </p:sp>
    </p:spTree>
    <p:extLst>
      <p:ext uri="{BB962C8B-B14F-4D97-AF65-F5344CB8AC3E}">
        <p14:creationId xmlns:p14="http://schemas.microsoft.com/office/powerpoint/2010/main" xmlns="" val="28126806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81" name="Group 9"/>
          <p:cNvGraphicFramePr>
            <a:graphicFrameLocks noGrp="1"/>
          </p:cNvGraphicFramePr>
          <p:nvPr>
            <p:extLst>
              <p:ext uri="{D42A27DB-BD31-4B8C-83A1-F6EECF244321}">
                <p14:modId xmlns:p14="http://schemas.microsoft.com/office/powerpoint/2010/main" xmlns="" val="4186753970"/>
              </p:ext>
            </p:extLst>
          </p:nvPr>
        </p:nvGraphicFramePr>
        <p:xfrm>
          <a:off x="179388" y="1540099"/>
          <a:ext cx="8784000" cy="3600000"/>
        </p:xfrm>
        <a:graphic>
          <a:graphicData uri="http://schemas.openxmlformats.org/drawingml/2006/table">
            <a:tbl>
              <a:tblPr/>
              <a:tblGrid>
                <a:gridCol w="2652652"/>
                <a:gridCol w="6131348"/>
              </a:tblGrid>
              <a:tr h="720000">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r>
                        <a:rPr kumimoji="0" lang="de-DE" sz="1400" b="0" i="0" u="none" strike="noStrike" cap="none" normalizeH="0" baseline="0" dirty="0" smtClean="0">
                          <a:ln>
                            <a:noFill/>
                          </a:ln>
                          <a:solidFill>
                            <a:schemeClr val="tx1"/>
                          </a:solidFill>
                          <a:effectLst/>
                          <a:latin typeface="Arial" charset="0"/>
                          <a:cs typeface="Arial" charset="0"/>
                        </a:rPr>
                        <a:t>Koalition aus CDU und SPD</a:t>
                      </a:r>
                    </a:p>
                  </a:txBody>
                  <a:tcPr marL="90000" marR="90000" marT="0" marB="0" anchor="ctr" horzOverflow="overflow">
                    <a:lnL w="12700" cap="flat" cmpd="sng" algn="ctr">
                      <a:solidFill>
                        <a:schemeClr val="bg2">
                          <a:lumMod val="60000"/>
                          <a:lumOff val="40000"/>
                        </a:schemeClr>
                      </a:solidFill>
                      <a:prstDash val="solid"/>
                      <a:round/>
                      <a:headEnd type="none" w="med" len="med"/>
                      <a:tailEnd type="none" w="med" len="med"/>
                    </a:lnL>
                    <a:lnR>
                      <a:noFill/>
                    </a:lnR>
                    <a:lnT w="12700" cap="flat" cmpd="sng" algn="ctr">
                      <a:solidFill>
                        <a:schemeClr val="bg2">
                          <a:lumMod val="60000"/>
                          <a:lumOff val="40000"/>
                        </a:schemeClr>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endParaRPr kumimoji="0" lang="de-DE" sz="1200" b="0" i="0" u="none" strike="noStrike" cap="none" normalizeH="0" baseline="0" dirty="0" smtClean="0">
                        <a:ln>
                          <a:noFill/>
                        </a:ln>
                        <a:solidFill>
                          <a:schemeClr val="bg1"/>
                        </a:solidFill>
                        <a:effectLst/>
                        <a:latin typeface="Arial" charset="0"/>
                        <a:cs typeface="Arial" charset="0"/>
                      </a:endParaRPr>
                    </a:p>
                  </a:txBody>
                  <a:tcPr marL="72000" marR="90000" marT="46800" marB="46800" anchor="ctr" horzOverflow="overflow">
                    <a:lnL>
                      <a:noFill/>
                    </a:lnL>
                    <a:lnR w="12700" cap="flat" cmpd="sng" algn="ctr">
                      <a:solidFill>
                        <a:schemeClr val="bg2">
                          <a:lumMod val="60000"/>
                          <a:lumOff val="40000"/>
                        </a:schemeClr>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lumMod val="85000"/>
                      </a:schemeClr>
                    </a:solidFill>
                  </a:tcPr>
                </a:tc>
              </a:tr>
              <a:tr h="720000">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r>
                        <a:rPr kumimoji="0" lang="de-DE" sz="1400" b="0" i="0" u="none" strike="noStrike" cap="none" normalizeH="0" baseline="0" dirty="0" smtClean="0">
                          <a:ln>
                            <a:noFill/>
                          </a:ln>
                          <a:solidFill>
                            <a:schemeClr val="tx1"/>
                          </a:solidFill>
                          <a:effectLst/>
                          <a:latin typeface="Arial" charset="0"/>
                          <a:cs typeface="Arial" charset="0"/>
                        </a:rPr>
                        <a:t>Koalition aus Linkspartei und SPD / SPD und Linkspartei</a:t>
                      </a:r>
                    </a:p>
                  </a:txBody>
                  <a:tcPr marL="90000" marR="90000" marT="0" marB="0" anchor="ctr" horzOverflow="overflow">
                    <a:lnL w="12700" cap="flat" cmpd="sng" algn="ctr">
                      <a:solidFill>
                        <a:schemeClr val="bg2">
                          <a:lumMod val="60000"/>
                          <a:lumOff val="40000"/>
                        </a:schemeClr>
                      </a:solidFill>
                      <a:prstDash val="solid"/>
                      <a:round/>
                      <a:headEnd type="none" w="med" len="med"/>
                      <a:tailEnd type="none" w="med" len="med"/>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endParaRPr kumimoji="0" lang="de-DE" sz="1200" b="0" i="0" u="none" strike="noStrike" cap="none" normalizeH="0" baseline="0" dirty="0" smtClean="0">
                        <a:ln>
                          <a:noFill/>
                        </a:ln>
                        <a:solidFill>
                          <a:schemeClr val="bg1"/>
                        </a:solidFill>
                        <a:effectLst/>
                        <a:latin typeface="Arial" charset="0"/>
                        <a:cs typeface="Arial" charset="0"/>
                      </a:endParaRPr>
                    </a:p>
                  </a:txBody>
                  <a:tcPr marL="72000" marR="90000" marT="46800" marB="46800" anchor="ctr" horzOverflow="overflow">
                    <a:lnL>
                      <a:noFill/>
                    </a:lnL>
                    <a:lnR w="12700" cap="flat" cmpd="sng" algn="ctr">
                      <a:solidFill>
                        <a:schemeClr val="bg2">
                          <a:lumMod val="60000"/>
                          <a:lumOff val="40000"/>
                        </a:schemeClr>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r>
              <a:tr h="720000">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r>
                        <a:rPr kumimoji="0" lang="de-DE" sz="1400" b="0" i="0" u="none" strike="noStrike" cap="none" normalizeH="0" baseline="0" dirty="0" smtClean="0">
                          <a:ln>
                            <a:noFill/>
                          </a:ln>
                          <a:solidFill>
                            <a:schemeClr val="tx1"/>
                          </a:solidFill>
                          <a:effectLst/>
                          <a:latin typeface="Arial" charset="0"/>
                          <a:cs typeface="Arial" charset="0"/>
                        </a:rPr>
                        <a:t>Koalition aus Linkspartei, SPD und Grünen</a:t>
                      </a:r>
                    </a:p>
                  </a:txBody>
                  <a:tcPr marL="90000" marR="90000" marT="0" marB="0" anchor="ctr" horzOverflow="overflow">
                    <a:lnL w="12700" cap="flat" cmpd="sng" algn="ctr">
                      <a:solidFill>
                        <a:schemeClr val="bg2">
                          <a:lumMod val="60000"/>
                          <a:lumOff val="40000"/>
                        </a:schemeClr>
                      </a:solidFill>
                      <a:prstDash val="solid"/>
                      <a:round/>
                      <a:headEnd type="none" w="med" len="med"/>
                      <a:tailEnd type="none" w="med" len="med"/>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endParaRPr kumimoji="0" lang="de-DE" sz="1200" b="0" i="0" u="none" strike="noStrike" cap="none" normalizeH="0" baseline="0" dirty="0" smtClean="0">
                        <a:ln>
                          <a:noFill/>
                        </a:ln>
                        <a:solidFill>
                          <a:schemeClr val="bg1"/>
                        </a:solidFill>
                        <a:effectLst/>
                        <a:latin typeface="Arial" charset="0"/>
                        <a:cs typeface="Arial" charset="0"/>
                      </a:endParaRPr>
                    </a:p>
                  </a:txBody>
                  <a:tcPr marL="72000" marR="90000" marT="46800" marB="46800" anchor="ctr" horzOverflow="overflow">
                    <a:lnL>
                      <a:noFill/>
                    </a:lnL>
                    <a:lnR w="12700" cap="flat" cmpd="sng" algn="ctr">
                      <a:solidFill>
                        <a:schemeClr val="bg2">
                          <a:lumMod val="60000"/>
                          <a:lumOff val="40000"/>
                        </a:schemeClr>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lumMod val="85000"/>
                      </a:schemeClr>
                    </a:solidFill>
                  </a:tcPr>
                </a:tc>
              </a:tr>
              <a:tr h="720000">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r>
                        <a:rPr kumimoji="0" lang="de-DE" sz="1400" b="0" i="0" u="none" strike="noStrike" cap="none" normalizeH="0" baseline="0" dirty="0" smtClean="0">
                          <a:ln>
                            <a:noFill/>
                          </a:ln>
                          <a:solidFill>
                            <a:schemeClr val="tx1"/>
                          </a:solidFill>
                          <a:effectLst/>
                          <a:latin typeface="Arial" charset="0"/>
                          <a:cs typeface="Arial" charset="0"/>
                        </a:rPr>
                        <a:t>Koalition aus CDU und Grünen</a:t>
                      </a:r>
                    </a:p>
                  </a:txBody>
                  <a:tcPr marL="90000" marR="90000" marT="0" marB="0" anchor="ctr" horzOverflow="overflow">
                    <a:lnL w="12700" cap="flat" cmpd="sng" algn="ctr">
                      <a:solidFill>
                        <a:schemeClr val="bg2">
                          <a:lumMod val="60000"/>
                          <a:lumOff val="40000"/>
                        </a:schemeClr>
                      </a:solidFill>
                      <a:prstDash val="solid"/>
                      <a:round/>
                      <a:headEnd type="none" w="med" len="med"/>
                      <a:tailEnd type="none" w="med" len="med"/>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endParaRPr kumimoji="0" lang="de-DE" sz="1200" b="0" i="0" u="none" strike="noStrike" cap="none" normalizeH="0" baseline="0" dirty="0" smtClean="0">
                        <a:ln>
                          <a:noFill/>
                        </a:ln>
                        <a:solidFill>
                          <a:schemeClr val="tx1"/>
                        </a:solidFill>
                        <a:effectLst/>
                        <a:latin typeface="Arial" charset="0"/>
                        <a:cs typeface="Arial" charset="0"/>
                      </a:endParaRPr>
                    </a:p>
                  </a:txBody>
                  <a:tcPr marL="72000" marR="90000" marT="46800" marB="46800" anchor="ctr" horzOverflow="overflow">
                    <a:lnL>
                      <a:noFill/>
                    </a:lnL>
                    <a:lnR w="12700" cap="flat" cmpd="sng" algn="ctr">
                      <a:solidFill>
                        <a:schemeClr val="bg2">
                          <a:lumMod val="60000"/>
                          <a:lumOff val="40000"/>
                        </a:schemeClr>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720000">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r>
                        <a:rPr kumimoji="0" lang="de-DE" sz="1400" b="0" i="0" u="none" strike="noStrike" cap="none" normalizeH="0" baseline="0" dirty="0" smtClean="0">
                          <a:ln>
                            <a:noFill/>
                          </a:ln>
                          <a:solidFill>
                            <a:schemeClr val="tx1"/>
                          </a:solidFill>
                          <a:effectLst/>
                          <a:latin typeface="Arial" charset="0"/>
                          <a:cs typeface="Arial" charset="0"/>
                        </a:rPr>
                        <a:t>Koalition aus CDU und AfD</a:t>
                      </a:r>
                    </a:p>
                  </a:txBody>
                  <a:tcPr marL="90000" marR="90000" marT="0" marB="0" anchor="ctr" horzOverflow="overflow">
                    <a:lnL w="12700" cap="flat" cmpd="sng" algn="ctr">
                      <a:solidFill>
                        <a:schemeClr val="bg2">
                          <a:lumMod val="60000"/>
                          <a:lumOff val="40000"/>
                        </a:schemeClr>
                      </a:solidFill>
                      <a:prstDash val="solid"/>
                      <a:round/>
                      <a:headEnd type="none" w="med" len="med"/>
                      <a:tailEnd type="none" w="med" len="med"/>
                    </a:lnL>
                    <a:lnR>
                      <a:noFill/>
                    </a:lnR>
                    <a:lnT w="12700" cap="flat" cmpd="sng" algn="ctr">
                      <a:solidFill>
                        <a:srgbClr val="C0C0C0"/>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endParaRPr kumimoji="0" lang="de-DE" sz="1200" b="0" i="0" u="none" strike="noStrike" kern="1200" cap="none" normalizeH="0" baseline="0" dirty="0" smtClean="0">
                        <a:ln>
                          <a:noFill/>
                        </a:ln>
                        <a:solidFill>
                          <a:schemeClr val="tx1"/>
                        </a:solidFill>
                        <a:effectLst/>
                        <a:latin typeface="Arial" charset="0"/>
                        <a:ea typeface="+mn-ea"/>
                        <a:cs typeface="Arial" charset="0"/>
                      </a:endParaRPr>
                    </a:p>
                  </a:txBody>
                  <a:tcPr marL="72000" marR="90000" marT="46800" marB="46800" anchor="ctr" horzOverflow="overflow">
                    <a:lnL>
                      <a:noFill/>
                    </a:lnL>
                    <a:lnR w="12700" cap="flat" cmpd="sng" algn="ctr">
                      <a:solidFill>
                        <a:schemeClr val="bg2">
                          <a:lumMod val="60000"/>
                          <a:lumOff val="40000"/>
                        </a:schemeClr>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lnTlToBr>
                      <a:noFill/>
                    </a:lnTlToBr>
                    <a:lnBlToTr>
                      <a:noFill/>
                    </a:lnBlToTr>
                    <a:solidFill>
                      <a:schemeClr val="bg1">
                        <a:lumMod val="85000"/>
                      </a:schemeClr>
                    </a:solidFill>
                  </a:tcPr>
                </a:tc>
              </a:tr>
            </a:tbl>
          </a:graphicData>
        </a:graphic>
      </p:graphicFrame>
      <p:graphicFrame>
        <p:nvGraphicFramePr>
          <p:cNvPr id="15" name="Object 21"/>
          <p:cNvGraphicFramePr>
            <a:graphicFrameLocks/>
          </p:cNvGraphicFramePr>
          <p:nvPr>
            <p:extLst>
              <p:ext uri="{D42A27DB-BD31-4B8C-83A1-F6EECF244321}">
                <p14:modId xmlns:p14="http://schemas.microsoft.com/office/powerpoint/2010/main" xmlns="" val="453273273"/>
              </p:ext>
            </p:extLst>
          </p:nvPr>
        </p:nvGraphicFramePr>
        <p:xfrm>
          <a:off x="2844000" y="1044000"/>
          <a:ext cx="5974765" cy="4320000"/>
        </p:xfrm>
        <a:graphic>
          <a:graphicData uri="http://schemas.openxmlformats.org/drawingml/2006/chart">
            <c:chart xmlns:c="http://schemas.openxmlformats.org/drawingml/2006/chart" xmlns:r="http://schemas.openxmlformats.org/officeDocument/2006/relationships" r:id="rId7"/>
          </a:graphicData>
        </a:graphic>
      </p:graphicFrame>
      <p:sp>
        <p:nvSpPr>
          <p:cNvPr id="3078" name="Text Box 5"/>
          <p:cNvSpPr txBox="1">
            <a:spLocks noChangeArrowheads="1"/>
          </p:cNvSpPr>
          <p:nvPr>
            <p:custDataLst>
              <p:tags r:id="rId2"/>
            </p:custDataLst>
          </p:nvPr>
        </p:nvSpPr>
        <p:spPr bwMode="gray">
          <a:xfrm>
            <a:off x="184150" y="5586412"/>
            <a:ext cx="8802688" cy="5572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0" tIns="0" rIns="0" bIns="0" anchor="b" anchorCtr="0"/>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143000">
              <a:defRPr>
                <a:solidFill>
                  <a:schemeClr val="tx1"/>
                </a:solidFill>
                <a:latin typeface="Arial" charset="0"/>
              </a:defRPr>
            </a:lvl4pPr>
            <a:lvl5pPr marL="1143000">
              <a:defRPr>
                <a:solidFill>
                  <a:schemeClr val="tx1"/>
                </a:solidFill>
                <a:latin typeface="Arial" charset="0"/>
              </a:defRPr>
            </a:lvl5pPr>
            <a:lvl6pPr marL="1600200" eaLnBrk="0" fontAlgn="base" hangingPunct="0">
              <a:spcBef>
                <a:spcPct val="0"/>
              </a:spcBef>
              <a:spcAft>
                <a:spcPct val="0"/>
              </a:spcAft>
              <a:defRPr>
                <a:solidFill>
                  <a:schemeClr val="tx1"/>
                </a:solidFill>
                <a:latin typeface="Arial" charset="0"/>
              </a:defRPr>
            </a:lvl6pPr>
            <a:lvl7pPr marL="2057400" eaLnBrk="0" fontAlgn="base" hangingPunct="0">
              <a:spcBef>
                <a:spcPct val="0"/>
              </a:spcBef>
              <a:spcAft>
                <a:spcPct val="0"/>
              </a:spcAft>
              <a:defRPr>
                <a:solidFill>
                  <a:schemeClr val="tx1"/>
                </a:solidFill>
                <a:latin typeface="Arial" charset="0"/>
              </a:defRPr>
            </a:lvl7pPr>
            <a:lvl8pPr marL="2514600" eaLnBrk="0" fontAlgn="base" hangingPunct="0">
              <a:spcBef>
                <a:spcPct val="0"/>
              </a:spcBef>
              <a:spcAft>
                <a:spcPct val="0"/>
              </a:spcAft>
              <a:defRPr>
                <a:solidFill>
                  <a:schemeClr val="tx1"/>
                </a:solidFill>
                <a:latin typeface="Arial" charset="0"/>
              </a:defRPr>
            </a:lvl8pPr>
            <a:lvl9pPr marL="2971800" eaLnBrk="0" fontAlgn="base" hangingPunct="0">
              <a:spcBef>
                <a:spcPct val="0"/>
              </a:spcBef>
              <a:spcAft>
                <a:spcPct val="0"/>
              </a:spcAft>
              <a:defRPr>
                <a:solidFill>
                  <a:schemeClr val="tx1"/>
                </a:solidFill>
                <a:latin typeface="Arial" charset="0"/>
              </a:defRPr>
            </a:lvl9pPr>
          </a:lstStyle>
          <a:p>
            <a:pPr>
              <a:spcBef>
                <a:spcPct val="0"/>
              </a:spcBef>
              <a:spcAft>
                <a:spcPct val="0"/>
              </a:spcAft>
              <a:buSzPct val="100000"/>
            </a:pPr>
            <a:r>
              <a:rPr lang="de-DE" sz="1200" dirty="0" smtClean="0">
                <a:solidFill>
                  <a:srgbClr val="000000"/>
                </a:solidFill>
                <a:latin typeface="Arial"/>
              </a:rPr>
              <a:t>Frage: Ich nenne Ihnen nun einige mögliche Zusammensetzungen der künftigen thüringischen Landesregierung. Bitte sagen Sie mir jeweils, ob diese Zusammensetzung für Thüringen Ihrer Meinung nach sehr gut, gut, weniger gut oder schlecht wäre.</a:t>
            </a:r>
            <a:endParaRPr lang="de-DE" sz="1200" dirty="0"/>
          </a:p>
        </p:txBody>
      </p:sp>
      <p:sp>
        <p:nvSpPr>
          <p:cNvPr id="3076" name="Text Box 4"/>
          <p:cNvSpPr txBox="1">
            <a:spLocks noChangeArrowheads="1"/>
          </p:cNvSpPr>
          <p:nvPr>
            <p:custDataLst>
              <p:tags r:id="rId3"/>
            </p:custDataLst>
          </p:nvPr>
        </p:nvSpPr>
        <p:spPr bwMode="gray">
          <a:xfrm>
            <a:off x="237148" y="584200"/>
            <a:ext cx="7648575" cy="730250"/>
          </a:xfrm>
          <a:prstGeom prst="rect">
            <a:avLst/>
          </a:prstGeom>
          <a:noFill/>
          <a:ln>
            <a:noFill/>
          </a:ln>
          <a:effectLst/>
          <a:extLst>
            <a:ext uri="{909E8E84-426E-40DD-AFC4-6F175D3DCCD1}">
              <a14:hiddenFill xmlns:a14="http://schemas.microsoft.com/office/drawing/2010/main" xmlns="">
                <a:solidFill>
                  <a:srgbClr val="DFDFDF"/>
                </a:solidFill>
              </a14:hiddenFill>
            </a:ext>
            <a:ext uri="{91240B29-F687-4F45-9708-019B960494DF}">
              <a14:hiddenLine xmlns:a14="http://schemas.microsoft.com/office/drawing/2010/main" xmlns="" w="9525" algn="ctr">
                <a:solidFill>
                  <a:srgbClr val="DFDFDF"/>
                </a:solidFill>
                <a:prstDash val="solid"/>
                <a:miter lim="800000"/>
                <a:headEnd/>
                <a:tailEnd/>
              </a14:hiddenLine>
            </a:ext>
            <a:ext uri="{AF507438-7753-43E0-B8FC-AC1667EBCBE1}">
              <a14:hiddenEffects xmlns:a14="http://schemas.microsoft.com/office/drawing/2010/main" xmlns="">
                <a:effectLst>
                  <a:outerShdw dist="35921" dir="2700000" algn="ctr" rotWithShape="0">
                    <a:srgbClr val="999999"/>
                  </a:outerShdw>
                </a:effectLst>
              </a14:hiddenEffects>
            </a:ext>
          </a:extLst>
        </p:spPr>
        <p:txBody>
          <a:bodyPr vert="horz" wrap="square" lIns="0" tIns="0" rIns="0" bIns="0" anchor="t" anchorCtr="0">
            <a:noAutofit/>
          </a:bodyPr>
          <a:lstStyle>
            <a:defPPr>
              <a:defRPr lang="de-DE"/>
            </a:defPPr>
            <a:lvl1pPr>
              <a:buClr>
                <a:srgbClr val="000000"/>
              </a:buClr>
              <a:buSzPct val="100000"/>
              <a:defRPr sz="2000">
                <a:solidFill>
                  <a:srgbClr val="004599"/>
                </a:solidFill>
                <a:latin typeface="Dax Offc"/>
                <a:cs typeface="Arial" charset="0"/>
              </a:defRPr>
            </a:lvl1pPr>
            <a:lvl2pPr>
              <a:defRPr>
                <a:latin typeface="Arial" charset="0"/>
              </a:defRPr>
            </a:lvl2pPr>
            <a:lvl3pPr>
              <a:defRPr>
                <a:latin typeface="Arial" charset="0"/>
              </a:defRPr>
            </a:lvl3pPr>
            <a:lvl4pPr>
              <a:defRPr>
                <a:latin typeface="Arial" charset="0"/>
              </a:defRPr>
            </a:lvl4pPr>
            <a:lvl5pPr>
              <a:defRPr>
                <a:latin typeface="Arial" charset="0"/>
              </a:defRPr>
            </a:lvl5pPr>
            <a:lvl6pPr marL="457200" eaLnBrk="0" fontAlgn="base" hangingPunct="0">
              <a:spcBef>
                <a:spcPct val="0"/>
              </a:spcBef>
              <a:spcAft>
                <a:spcPct val="0"/>
              </a:spcAft>
              <a:defRPr>
                <a:latin typeface="Arial" charset="0"/>
              </a:defRPr>
            </a:lvl6pPr>
            <a:lvl7pPr marL="914400" eaLnBrk="0" fontAlgn="base" hangingPunct="0">
              <a:spcBef>
                <a:spcPct val="0"/>
              </a:spcBef>
              <a:spcAft>
                <a:spcPct val="0"/>
              </a:spcAft>
              <a:defRPr>
                <a:latin typeface="Arial" charset="0"/>
              </a:defRPr>
            </a:lvl7pPr>
            <a:lvl8pPr marL="1371600" eaLnBrk="0" fontAlgn="base" hangingPunct="0">
              <a:spcBef>
                <a:spcPct val="0"/>
              </a:spcBef>
              <a:spcAft>
                <a:spcPct val="0"/>
              </a:spcAft>
              <a:defRPr>
                <a:latin typeface="Arial" charset="0"/>
              </a:defRPr>
            </a:lvl8pPr>
            <a:lvl9pPr marL="1828800" eaLnBrk="0" fontAlgn="base" hangingPunct="0">
              <a:spcBef>
                <a:spcPct val="0"/>
              </a:spcBef>
              <a:spcAft>
                <a:spcPct val="0"/>
              </a:spcAft>
              <a:defRPr>
                <a:latin typeface="Arial" charset="0"/>
              </a:defRPr>
            </a:lvl9pPr>
          </a:lstStyle>
          <a:p>
            <a:r>
              <a:rPr lang="de-DE" dirty="0" smtClean="0"/>
              <a:t>Gute Regierung für Thüringen</a:t>
            </a:r>
            <a:endParaRPr lang="de-DE" dirty="0"/>
          </a:p>
        </p:txBody>
      </p:sp>
      <p:sp>
        <p:nvSpPr>
          <p:cNvPr id="3074" name="Rectangle 2"/>
          <p:cNvSpPr>
            <a:spLocks noChangeArrowheads="1"/>
          </p:cNvSpPr>
          <p:nvPr/>
        </p:nvSpPr>
        <p:spPr bwMode="gray">
          <a:xfrm>
            <a:off x="4568656" y="1152000"/>
            <a:ext cx="1195747" cy="36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ctr"/>
          <a:lstStyle/>
          <a:p>
            <a:pPr defTabSz="912813" eaLnBrk="1" hangingPunct="1"/>
            <a:r>
              <a:rPr lang="de-DE" sz="1400" dirty="0" smtClean="0">
                <a:solidFill>
                  <a:srgbClr val="000000"/>
                </a:solidFill>
                <a:latin typeface="Arial" pitchFamily="34" charset="0"/>
                <a:cs typeface="Arial" pitchFamily="34" charset="0"/>
              </a:rPr>
              <a:t>Sehr gut / gut</a:t>
            </a:r>
            <a:endParaRPr lang="de-DE" sz="1400" b="1" dirty="0">
              <a:latin typeface="Arial" pitchFamily="34" charset="0"/>
              <a:cs typeface="Arial" pitchFamily="34" charset="0"/>
            </a:endParaRPr>
          </a:p>
        </p:txBody>
      </p:sp>
      <p:sp>
        <p:nvSpPr>
          <p:cNvPr id="3075" name="Rectangle 3"/>
          <p:cNvSpPr>
            <a:spLocks noChangeArrowheads="1"/>
          </p:cNvSpPr>
          <p:nvPr/>
        </p:nvSpPr>
        <p:spPr bwMode="gray">
          <a:xfrm>
            <a:off x="6025286" y="1152000"/>
            <a:ext cx="1895086" cy="36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ctr"/>
          <a:lstStyle/>
          <a:p>
            <a:pPr defTabSz="912813" eaLnBrk="1" hangingPunct="1"/>
            <a:r>
              <a:rPr lang="de-DE" sz="1400" dirty="0" smtClean="0">
                <a:latin typeface="Arial" pitchFamily="34" charset="0"/>
                <a:cs typeface="Arial" pitchFamily="34" charset="0"/>
              </a:rPr>
              <a:t>Weniger gut / schlecht</a:t>
            </a:r>
            <a:endParaRPr lang="de-DE" sz="1400" dirty="0">
              <a:latin typeface="Arial" pitchFamily="34" charset="0"/>
              <a:cs typeface="Arial" pitchFamily="34" charset="0"/>
            </a:endParaRPr>
          </a:p>
        </p:txBody>
      </p:sp>
      <p:sp>
        <p:nvSpPr>
          <p:cNvPr id="3077" name="Rectangle 56"/>
          <p:cNvSpPr>
            <a:spLocks noChangeArrowheads="1"/>
          </p:cNvSpPr>
          <p:nvPr>
            <p:custDataLst>
              <p:tags r:id="rId4"/>
            </p:custDataLst>
          </p:nvPr>
        </p:nvSpPr>
        <p:spPr bwMode="gray">
          <a:xfrm>
            <a:off x="179388" y="6342063"/>
            <a:ext cx="6804880" cy="4492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p>
            <a:pPr>
              <a:lnSpc>
                <a:spcPct val="90000"/>
              </a:lnSpc>
              <a:spcBef>
                <a:spcPct val="0"/>
              </a:spcBef>
              <a:spcAft>
                <a:spcPct val="0"/>
              </a:spcAft>
              <a:buClr>
                <a:srgbClr val="000000"/>
              </a:buClr>
              <a:buSzPct val="80000"/>
            </a:pPr>
            <a:r>
              <a:rPr lang="de-DE" sz="1000" dirty="0">
                <a:solidFill>
                  <a:srgbClr val="000000"/>
                </a:solidFill>
              </a:rPr>
              <a:t>Grundgesamtheit: Wahlberechtigte Bevölkerung in Thüringen </a:t>
            </a:r>
            <a:r>
              <a:rPr lang="de-DE" sz="1000" dirty="0" smtClean="0">
                <a:solidFill>
                  <a:srgbClr val="000000"/>
                </a:solidFill>
              </a:rPr>
              <a:t>/ </a:t>
            </a:r>
            <a:r>
              <a:rPr lang="de-DE" sz="1000" dirty="0">
                <a:solidFill>
                  <a:srgbClr val="000000"/>
                </a:solidFill>
              </a:rPr>
              <a:t>Angaben in Prozent</a:t>
            </a:r>
          </a:p>
          <a:p>
            <a:pPr>
              <a:lnSpc>
                <a:spcPct val="90000"/>
              </a:lnSpc>
              <a:spcBef>
                <a:spcPct val="0"/>
              </a:spcBef>
              <a:spcAft>
                <a:spcPct val="0"/>
              </a:spcAft>
              <a:buClr>
                <a:srgbClr val="000000"/>
              </a:buClr>
              <a:buSzPct val="80000"/>
            </a:pPr>
            <a:r>
              <a:rPr lang="de-DE" sz="1000" dirty="0" smtClean="0">
                <a:solidFill>
                  <a:srgbClr val="000000"/>
                </a:solidFill>
              </a:rPr>
              <a:t>Werte in Klammern: Vergleich zu Juli 2014</a:t>
            </a:r>
          </a:p>
          <a:p>
            <a:pPr>
              <a:lnSpc>
                <a:spcPct val="90000"/>
              </a:lnSpc>
              <a:spcBef>
                <a:spcPct val="0"/>
              </a:spcBef>
              <a:spcAft>
                <a:spcPct val="0"/>
              </a:spcAft>
              <a:buClr>
                <a:srgbClr val="000000"/>
              </a:buClr>
              <a:buSzPct val="80000"/>
            </a:pPr>
            <a:r>
              <a:rPr lang="de-DE" sz="1000" dirty="0" smtClean="0">
                <a:solidFill>
                  <a:srgbClr val="000000"/>
                </a:solidFill>
              </a:rPr>
              <a:t>Fehlende Werte zu 100%: Weiß nicht / keine Angabe</a:t>
            </a:r>
          </a:p>
        </p:txBody>
      </p:sp>
      <p:sp>
        <p:nvSpPr>
          <p:cNvPr id="12" name="Textfeld 2"/>
          <p:cNvSpPr txBox="1">
            <a:spLocks noChangeArrowheads="1"/>
          </p:cNvSpPr>
          <p:nvPr/>
        </p:nvSpPr>
        <p:spPr bwMode="auto">
          <a:xfrm>
            <a:off x="3419872" y="1747845"/>
            <a:ext cx="67917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b="1" u="sng">
                <a:solidFill>
                  <a:schemeClr val="tx1"/>
                </a:solidFill>
                <a:latin typeface="Arial" charset="0"/>
                <a:cs typeface="Arial" charset="0"/>
              </a:defRPr>
            </a:lvl1pPr>
            <a:lvl2pPr marL="742950" indent="-285750" eaLnBrk="0" hangingPunct="0">
              <a:defRPr b="1" u="sng">
                <a:solidFill>
                  <a:schemeClr val="tx1"/>
                </a:solidFill>
                <a:latin typeface="Arial" charset="0"/>
                <a:cs typeface="Arial" charset="0"/>
              </a:defRPr>
            </a:lvl2pPr>
            <a:lvl3pPr marL="1143000" indent="-228600" eaLnBrk="0" hangingPunct="0">
              <a:defRPr b="1" u="sng">
                <a:solidFill>
                  <a:schemeClr val="tx1"/>
                </a:solidFill>
                <a:latin typeface="Arial" charset="0"/>
                <a:cs typeface="Arial" charset="0"/>
              </a:defRPr>
            </a:lvl3pPr>
            <a:lvl4pPr marL="1600200" indent="-228600" eaLnBrk="0" hangingPunct="0">
              <a:defRPr b="1" u="sng">
                <a:solidFill>
                  <a:schemeClr val="tx1"/>
                </a:solidFill>
                <a:latin typeface="Arial" charset="0"/>
                <a:cs typeface="Arial" charset="0"/>
              </a:defRPr>
            </a:lvl4pPr>
            <a:lvl5pPr marL="2057400" indent="-228600" eaLnBrk="0" hangingPunct="0">
              <a:defRPr b="1" u="sng">
                <a:solidFill>
                  <a:schemeClr val="tx1"/>
                </a:solidFill>
                <a:latin typeface="Arial" charset="0"/>
                <a:cs typeface="Arial" charset="0"/>
              </a:defRPr>
            </a:lvl5pPr>
            <a:lvl6pPr marL="2514600" indent="-228600" algn="ctr" eaLnBrk="0" fontAlgn="base" hangingPunct="0">
              <a:spcBef>
                <a:spcPct val="0"/>
              </a:spcBef>
              <a:spcAft>
                <a:spcPct val="0"/>
              </a:spcAft>
              <a:defRPr b="1" u="sng">
                <a:solidFill>
                  <a:schemeClr val="tx1"/>
                </a:solidFill>
                <a:latin typeface="Arial" charset="0"/>
                <a:cs typeface="Arial" charset="0"/>
              </a:defRPr>
            </a:lvl6pPr>
            <a:lvl7pPr marL="2971800" indent="-228600" algn="ctr" eaLnBrk="0" fontAlgn="base" hangingPunct="0">
              <a:spcBef>
                <a:spcPct val="0"/>
              </a:spcBef>
              <a:spcAft>
                <a:spcPct val="0"/>
              </a:spcAft>
              <a:defRPr b="1" u="sng">
                <a:solidFill>
                  <a:schemeClr val="tx1"/>
                </a:solidFill>
                <a:latin typeface="Arial" charset="0"/>
                <a:cs typeface="Arial" charset="0"/>
              </a:defRPr>
            </a:lvl7pPr>
            <a:lvl8pPr marL="3429000" indent="-228600" algn="ctr" eaLnBrk="0" fontAlgn="base" hangingPunct="0">
              <a:spcBef>
                <a:spcPct val="0"/>
              </a:spcBef>
              <a:spcAft>
                <a:spcPct val="0"/>
              </a:spcAft>
              <a:defRPr b="1" u="sng">
                <a:solidFill>
                  <a:schemeClr val="tx1"/>
                </a:solidFill>
                <a:latin typeface="Arial" charset="0"/>
                <a:cs typeface="Arial" charset="0"/>
              </a:defRPr>
            </a:lvl8pPr>
            <a:lvl9pPr marL="3886200" indent="-228600" algn="ctr" eaLnBrk="0" fontAlgn="base" hangingPunct="0">
              <a:spcBef>
                <a:spcPct val="0"/>
              </a:spcBef>
              <a:spcAft>
                <a:spcPct val="0"/>
              </a:spcAft>
              <a:defRPr b="1" u="sng">
                <a:solidFill>
                  <a:schemeClr val="tx1"/>
                </a:solidFill>
                <a:latin typeface="Arial" charset="0"/>
                <a:cs typeface="Arial" charset="0"/>
              </a:defRPr>
            </a:lvl9pPr>
          </a:lstStyle>
          <a:p>
            <a:pPr algn="ctr" eaLnBrk="1" hangingPunct="1"/>
            <a:r>
              <a:rPr lang="de-DE" sz="1200" b="0" u="none" dirty="0" smtClean="0"/>
              <a:t>(-3)</a:t>
            </a:r>
            <a:endParaRPr lang="de-DE" sz="1200" b="0" u="none" dirty="0"/>
          </a:p>
        </p:txBody>
      </p:sp>
      <p:sp>
        <p:nvSpPr>
          <p:cNvPr id="13" name="Textfeld 2"/>
          <p:cNvSpPr txBox="1">
            <a:spLocks noChangeArrowheads="1"/>
          </p:cNvSpPr>
          <p:nvPr/>
        </p:nvSpPr>
        <p:spPr bwMode="auto">
          <a:xfrm>
            <a:off x="3434453" y="2467925"/>
            <a:ext cx="66949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b="1" u="sng">
                <a:solidFill>
                  <a:schemeClr val="tx1"/>
                </a:solidFill>
                <a:latin typeface="Arial" charset="0"/>
                <a:cs typeface="Arial" charset="0"/>
              </a:defRPr>
            </a:lvl1pPr>
            <a:lvl2pPr marL="742950" indent="-285750" eaLnBrk="0" hangingPunct="0">
              <a:defRPr b="1" u="sng">
                <a:solidFill>
                  <a:schemeClr val="tx1"/>
                </a:solidFill>
                <a:latin typeface="Arial" charset="0"/>
                <a:cs typeface="Arial" charset="0"/>
              </a:defRPr>
            </a:lvl2pPr>
            <a:lvl3pPr marL="1143000" indent="-228600" eaLnBrk="0" hangingPunct="0">
              <a:defRPr b="1" u="sng">
                <a:solidFill>
                  <a:schemeClr val="tx1"/>
                </a:solidFill>
                <a:latin typeface="Arial" charset="0"/>
                <a:cs typeface="Arial" charset="0"/>
              </a:defRPr>
            </a:lvl3pPr>
            <a:lvl4pPr marL="1600200" indent="-228600" eaLnBrk="0" hangingPunct="0">
              <a:defRPr b="1" u="sng">
                <a:solidFill>
                  <a:schemeClr val="tx1"/>
                </a:solidFill>
                <a:latin typeface="Arial" charset="0"/>
                <a:cs typeface="Arial" charset="0"/>
              </a:defRPr>
            </a:lvl4pPr>
            <a:lvl5pPr marL="2057400" indent="-228600" eaLnBrk="0" hangingPunct="0">
              <a:defRPr b="1" u="sng">
                <a:solidFill>
                  <a:schemeClr val="tx1"/>
                </a:solidFill>
                <a:latin typeface="Arial" charset="0"/>
                <a:cs typeface="Arial" charset="0"/>
              </a:defRPr>
            </a:lvl5pPr>
            <a:lvl6pPr marL="2514600" indent="-228600" algn="ctr" eaLnBrk="0" fontAlgn="base" hangingPunct="0">
              <a:spcBef>
                <a:spcPct val="0"/>
              </a:spcBef>
              <a:spcAft>
                <a:spcPct val="0"/>
              </a:spcAft>
              <a:defRPr b="1" u="sng">
                <a:solidFill>
                  <a:schemeClr val="tx1"/>
                </a:solidFill>
                <a:latin typeface="Arial" charset="0"/>
                <a:cs typeface="Arial" charset="0"/>
              </a:defRPr>
            </a:lvl6pPr>
            <a:lvl7pPr marL="2971800" indent="-228600" algn="ctr" eaLnBrk="0" fontAlgn="base" hangingPunct="0">
              <a:spcBef>
                <a:spcPct val="0"/>
              </a:spcBef>
              <a:spcAft>
                <a:spcPct val="0"/>
              </a:spcAft>
              <a:defRPr b="1" u="sng">
                <a:solidFill>
                  <a:schemeClr val="tx1"/>
                </a:solidFill>
                <a:latin typeface="Arial" charset="0"/>
                <a:cs typeface="Arial" charset="0"/>
              </a:defRPr>
            </a:lvl7pPr>
            <a:lvl8pPr marL="3429000" indent="-228600" algn="ctr" eaLnBrk="0" fontAlgn="base" hangingPunct="0">
              <a:spcBef>
                <a:spcPct val="0"/>
              </a:spcBef>
              <a:spcAft>
                <a:spcPct val="0"/>
              </a:spcAft>
              <a:defRPr b="1" u="sng">
                <a:solidFill>
                  <a:schemeClr val="tx1"/>
                </a:solidFill>
                <a:latin typeface="Arial" charset="0"/>
                <a:cs typeface="Arial" charset="0"/>
              </a:defRPr>
            </a:lvl8pPr>
            <a:lvl9pPr marL="3886200" indent="-228600" algn="ctr" eaLnBrk="0" fontAlgn="base" hangingPunct="0">
              <a:spcBef>
                <a:spcPct val="0"/>
              </a:spcBef>
              <a:spcAft>
                <a:spcPct val="0"/>
              </a:spcAft>
              <a:defRPr b="1" u="sng">
                <a:solidFill>
                  <a:schemeClr val="tx1"/>
                </a:solidFill>
                <a:latin typeface="Arial" charset="0"/>
                <a:cs typeface="Arial" charset="0"/>
              </a:defRPr>
            </a:lvl9pPr>
          </a:lstStyle>
          <a:p>
            <a:pPr algn="ctr" eaLnBrk="1" hangingPunct="1"/>
            <a:r>
              <a:rPr lang="de-DE" sz="1200" b="0" u="none" dirty="0" smtClean="0"/>
              <a:t>(+/-0)</a:t>
            </a:r>
            <a:endParaRPr lang="de-DE" sz="1200" b="0" u="none" dirty="0"/>
          </a:p>
        </p:txBody>
      </p:sp>
      <p:sp>
        <p:nvSpPr>
          <p:cNvPr id="14" name="Textfeld 2"/>
          <p:cNvSpPr txBox="1">
            <a:spLocks noChangeArrowheads="1"/>
          </p:cNvSpPr>
          <p:nvPr/>
        </p:nvSpPr>
        <p:spPr bwMode="auto">
          <a:xfrm>
            <a:off x="3419872" y="3188005"/>
            <a:ext cx="70214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b="1" u="sng">
                <a:solidFill>
                  <a:schemeClr val="tx1"/>
                </a:solidFill>
                <a:latin typeface="Arial" charset="0"/>
                <a:cs typeface="Arial" charset="0"/>
              </a:defRPr>
            </a:lvl1pPr>
            <a:lvl2pPr marL="742950" indent="-285750" eaLnBrk="0" hangingPunct="0">
              <a:defRPr b="1" u="sng">
                <a:solidFill>
                  <a:schemeClr val="tx1"/>
                </a:solidFill>
                <a:latin typeface="Arial" charset="0"/>
                <a:cs typeface="Arial" charset="0"/>
              </a:defRPr>
            </a:lvl2pPr>
            <a:lvl3pPr marL="1143000" indent="-228600" eaLnBrk="0" hangingPunct="0">
              <a:defRPr b="1" u="sng">
                <a:solidFill>
                  <a:schemeClr val="tx1"/>
                </a:solidFill>
                <a:latin typeface="Arial" charset="0"/>
                <a:cs typeface="Arial" charset="0"/>
              </a:defRPr>
            </a:lvl3pPr>
            <a:lvl4pPr marL="1600200" indent="-228600" eaLnBrk="0" hangingPunct="0">
              <a:defRPr b="1" u="sng">
                <a:solidFill>
                  <a:schemeClr val="tx1"/>
                </a:solidFill>
                <a:latin typeface="Arial" charset="0"/>
                <a:cs typeface="Arial" charset="0"/>
              </a:defRPr>
            </a:lvl4pPr>
            <a:lvl5pPr marL="2057400" indent="-228600" eaLnBrk="0" hangingPunct="0">
              <a:defRPr b="1" u="sng">
                <a:solidFill>
                  <a:schemeClr val="tx1"/>
                </a:solidFill>
                <a:latin typeface="Arial" charset="0"/>
                <a:cs typeface="Arial" charset="0"/>
              </a:defRPr>
            </a:lvl5pPr>
            <a:lvl6pPr marL="2514600" indent="-228600" algn="ctr" eaLnBrk="0" fontAlgn="base" hangingPunct="0">
              <a:spcBef>
                <a:spcPct val="0"/>
              </a:spcBef>
              <a:spcAft>
                <a:spcPct val="0"/>
              </a:spcAft>
              <a:defRPr b="1" u="sng">
                <a:solidFill>
                  <a:schemeClr val="tx1"/>
                </a:solidFill>
                <a:latin typeface="Arial" charset="0"/>
                <a:cs typeface="Arial" charset="0"/>
              </a:defRPr>
            </a:lvl6pPr>
            <a:lvl7pPr marL="2971800" indent="-228600" algn="ctr" eaLnBrk="0" fontAlgn="base" hangingPunct="0">
              <a:spcBef>
                <a:spcPct val="0"/>
              </a:spcBef>
              <a:spcAft>
                <a:spcPct val="0"/>
              </a:spcAft>
              <a:defRPr b="1" u="sng">
                <a:solidFill>
                  <a:schemeClr val="tx1"/>
                </a:solidFill>
                <a:latin typeface="Arial" charset="0"/>
                <a:cs typeface="Arial" charset="0"/>
              </a:defRPr>
            </a:lvl7pPr>
            <a:lvl8pPr marL="3429000" indent="-228600" algn="ctr" eaLnBrk="0" fontAlgn="base" hangingPunct="0">
              <a:spcBef>
                <a:spcPct val="0"/>
              </a:spcBef>
              <a:spcAft>
                <a:spcPct val="0"/>
              </a:spcAft>
              <a:defRPr b="1" u="sng">
                <a:solidFill>
                  <a:schemeClr val="tx1"/>
                </a:solidFill>
                <a:latin typeface="Arial" charset="0"/>
                <a:cs typeface="Arial" charset="0"/>
              </a:defRPr>
            </a:lvl8pPr>
            <a:lvl9pPr marL="3886200" indent="-228600" algn="ctr" eaLnBrk="0" fontAlgn="base" hangingPunct="0">
              <a:spcBef>
                <a:spcPct val="0"/>
              </a:spcBef>
              <a:spcAft>
                <a:spcPct val="0"/>
              </a:spcAft>
              <a:defRPr b="1" u="sng">
                <a:solidFill>
                  <a:schemeClr val="tx1"/>
                </a:solidFill>
                <a:latin typeface="Arial" charset="0"/>
                <a:cs typeface="Arial" charset="0"/>
              </a:defRPr>
            </a:lvl9pPr>
          </a:lstStyle>
          <a:p>
            <a:pPr algn="ctr" eaLnBrk="1" hangingPunct="1"/>
            <a:r>
              <a:rPr lang="de-DE" sz="1200" b="0" u="none" dirty="0" smtClean="0"/>
              <a:t>(-3)</a:t>
            </a:r>
            <a:endParaRPr lang="de-DE" sz="1200" b="0" u="none" dirty="0"/>
          </a:p>
        </p:txBody>
      </p:sp>
      <p:sp>
        <p:nvSpPr>
          <p:cNvPr id="18" name="Textfeld 2"/>
          <p:cNvSpPr txBox="1">
            <a:spLocks noChangeArrowheads="1"/>
          </p:cNvSpPr>
          <p:nvPr/>
        </p:nvSpPr>
        <p:spPr bwMode="auto">
          <a:xfrm>
            <a:off x="3419872" y="3908085"/>
            <a:ext cx="70214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b="1" u="sng">
                <a:solidFill>
                  <a:schemeClr val="tx1"/>
                </a:solidFill>
                <a:latin typeface="Arial" charset="0"/>
                <a:cs typeface="Arial" charset="0"/>
              </a:defRPr>
            </a:lvl1pPr>
            <a:lvl2pPr marL="742950" indent="-285750" eaLnBrk="0" hangingPunct="0">
              <a:defRPr b="1" u="sng">
                <a:solidFill>
                  <a:schemeClr val="tx1"/>
                </a:solidFill>
                <a:latin typeface="Arial" charset="0"/>
                <a:cs typeface="Arial" charset="0"/>
              </a:defRPr>
            </a:lvl2pPr>
            <a:lvl3pPr marL="1143000" indent="-228600" eaLnBrk="0" hangingPunct="0">
              <a:defRPr b="1" u="sng">
                <a:solidFill>
                  <a:schemeClr val="tx1"/>
                </a:solidFill>
                <a:latin typeface="Arial" charset="0"/>
                <a:cs typeface="Arial" charset="0"/>
              </a:defRPr>
            </a:lvl3pPr>
            <a:lvl4pPr marL="1600200" indent="-228600" eaLnBrk="0" hangingPunct="0">
              <a:defRPr b="1" u="sng">
                <a:solidFill>
                  <a:schemeClr val="tx1"/>
                </a:solidFill>
                <a:latin typeface="Arial" charset="0"/>
                <a:cs typeface="Arial" charset="0"/>
              </a:defRPr>
            </a:lvl4pPr>
            <a:lvl5pPr marL="2057400" indent="-228600" eaLnBrk="0" hangingPunct="0">
              <a:defRPr b="1" u="sng">
                <a:solidFill>
                  <a:schemeClr val="tx1"/>
                </a:solidFill>
                <a:latin typeface="Arial" charset="0"/>
                <a:cs typeface="Arial" charset="0"/>
              </a:defRPr>
            </a:lvl5pPr>
            <a:lvl6pPr marL="2514600" indent="-228600" algn="ctr" eaLnBrk="0" fontAlgn="base" hangingPunct="0">
              <a:spcBef>
                <a:spcPct val="0"/>
              </a:spcBef>
              <a:spcAft>
                <a:spcPct val="0"/>
              </a:spcAft>
              <a:defRPr b="1" u="sng">
                <a:solidFill>
                  <a:schemeClr val="tx1"/>
                </a:solidFill>
                <a:latin typeface="Arial" charset="0"/>
                <a:cs typeface="Arial" charset="0"/>
              </a:defRPr>
            </a:lvl6pPr>
            <a:lvl7pPr marL="2971800" indent="-228600" algn="ctr" eaLnBrk="0" fontAlgn="base" hangingPunct="0">
              <a:spcBef>
                <a:spcPct val="0"/>
              </a:spcBef>
              <a:spcAft>
                <a:spcPct val="0"/>
              </a:spcAft>
              <a:defRPr b="1" u="sng">
                <a:solidFill>
                  <a:schemeClr val="tx1"/>
                </a:solidFill>
                <a:latin typeface="Arial" charset="0"/>
                <a:cs typeface="Arial" charset="0"/>
              </a:defRPr>
            </a:lvl7pPr>
            <a:lvl8pPr marL="3429000" indent="-228600" algn="ctr" eaLnBrk="0" fontAlgn="base" hangingPunct="0">
              <a:spcBef>
                <a:spcPct val="0"/>
              </a:spcBef>
              <a:spcAft>
                <a:spcPct val="0"/>
              </a:spcAft>
              <a:defRPr b="1" u="sng">
                <a:solidFill>
                  <a:schemeClr val="tx1"/>
                </a:solidFill>
                <a:latin typeface="Arial" charset="0"/>
                <a:cs typeface="Arial" charset="0"/>
              </a:defRPr>
            </a:lvl8pPr>
            <a:lvl9pPr marL="3886200" indent="-228600" algn="ctr" eaLnBrk="0" fontAlgn="base" hangingPunct="0">
              <a:spcBef>
                <a:spcPct val="0"/>
              </a:spcBef>
              <a:spcAft>
                <a:spcPct val="0"/>
              </a:spcAft>
              <a:defRPr b="1" u="sng">
                <a:solidFill>
                  <a:schemeClr val="tx1"/>
                </a:solidFill>
                <a:latin typeface="Arial" charset="0"/>
                <a:cs typeface="Arial" charset="0"/>
              </a:defRPr>
            </a:lvl9pPr>
          </a:lstStyle>
          <a:p>
            <a:pPr algn="ctr" eaLnBrk="1" hangingPunct="1"/>
            <a:r>
              <a:rPr lang="de-DE" sz="1200" b="0" u="none" dirty="0" smtClean="0"/>
              <a:t>(-2)</a:t>
            </a:r>
            <a:endParaRPr lang="de-DE" sz="1200" b="0" u="none" dirty="0"/>
          </a:p>
        </p:txBody>
      </p:sp>
      <p:sp>
        <p:nvSpPr>
          <p:cNvPr id="19" name="Textfeld 2"/>
          <p:cNvSpPr txBox="1">
            <a:spLocks noChangeArrowheads="1"/>
          </p:cNvSpPr>
          <p:nvPr/>
        </p:nvSpPr>
        <p:spPr bwMode="auto">
          <a:xfrm>
            <a:off x="3455876" y="4653136"/>
            <a:ext cx="70214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b="1" u="sng">
                <a:solidFill>
                  <a:schemeClr val="tx1"/>
                </a:solidFill>
                <a:latin typeface="Arial" charset="0"/>
                <a:cs typeface="Arial" charset="0"/>
              </a:defRPr>
            </a:lvl1pPr>
            <a:lvl2pPr marL="742950" indent="-285750" eaLnBrk="0" hangingPunct="0">
              <a:defRPr b="1" u="sng">
                <a:solidFill>
                  <a:schemeClr val="tx1"/>
                </a:solidFill>
                <a:latin typeface="Arial" charset="0"/>
                <a:cs typeface="Arial" charset="0"/>
              </a:defRPr>
            </a:lvl2pPr>
            <a:lvl3pPr marL="1143000" indent="-228600" eaLnBrk="0" hangingPunct="0">
              <a:defRPr b="1" u="sng">
                <a:solidFill>
                  <a:schemeClr val="tx1"/>
                </a:solidFill>
                <a:latin typeface="Arial" charset="0"/>
                <a:cs typeface="Arial" charset="0"/>
              </a:defRPr>
            </a:lvl3pPr>
            <a:lvl4pPr marL="1600200" indent="-228600" eaLnBrk="0" hangingPunct="0">
              <a:defRPr b="1" u="sng">
                <a:solidFill>
                  <a:schemeClr val="tx1"/>
                </a:solidFill>
                <a:latin typeface="Arial" charset="0"/>
                <a:cs typeface="Arial" charset="0"/>
              </a:defRPr>
            </a:lvl4pPr>
            <a:lvl5pPr marL="2057400" indent="-228600" eaLnBrk="0" hangingPunct="0">
              <a:defRPr b="1" u="sng">
                <a:solidFill>
                  <a:schemeClr val="tx1"/>
                </a:solidFill>
                <a:latin typeface="Arial" charset="0"/>
                <a:cs typeface="Arial" charset="0"/>
              </a:defRPr>
            </a:lvl5pPr>
            <a:lvl6pPr marL="2514600" indent="-228600" algn="ctr" eaLnBrk="0" fontAlgn="base" hangingPunct="0">
              <a:spcBef>
                <a:spcPct val="0"/>
              </a:spcBef>
              <a:spcAft>
                <a:spcPct val="0"/>
              </a:spcAft>
              <a:defRPr b="1" u="sng">
                <a:solidFill>
                  <a:schemeClr val="tx1"/>
                </a:solidFill>
                <a:latin typeface="Arial" charset="0"/>
                <a:cs typeface="Arial" charset="0"/>
              </a:defRPr>
            </a:lvl6pPr>
            <a:lvl7pPr marL="2971800" indent="-228600" algn="ctr" eaLnBrk="0" fontAlgn="base" hangingPunct="0">
              <a:spcBef>
                <a:spcPct val="0"/>
              </a:spcBef>
              <a:spcAft>
                <a:spcPct val="0"/>
              </a:spcAft>
              <a:defRPr b="1" u="sng">
                <a:solidFill>
                  <a:schemeClr val="tx1"/>
                </a:solidFill>
                <a:latin typeface="Arial" charset="0"/>
                <a:cs typeface="Arial" charset="0"/>
              </a:defRPr>
            </a:lvl7pPr>
            <a:lvl8pPr marL="3429000" indent="-228600" algn="ctr" eaLnBrk="0" fontAlgn="base" hangingPunct="0">
              <a:spcBef>
                <a:spcPct val="0"/>
              </a:spcBef>
              <a:spcAft>
                <a:spcPct val="0"/>
              </a:spcAft>
              <a:defRPr b="1" u="sng">
                <a:solidFill>
                  <a:schemeClr val="tx1"/>
                </a:solidFill>
                <a:latin typeface="Arial" charset="0"/>
                <a:cs typeface="Arial" charset="0"/>
              </a:defRPr>
            </a:lvl8pPr>
            <a:lvl9pPr marL="3886200" indent="-228600" algn="ctr" eaLnBrk="0" fontAlgn="base" hangingPunct="0">
              <a:spcBef>
                <a:spcPct val="0"/>
              </a:spcBef>
              <a:spcAft>
                <a:spcPct val="0"/>
              </a:spcAft>
              <a:defRPr b="1" u="sng">
                <a:solidFill>
                  <a:schemeClr val="tx1"/>
                </a:solidFill>
                <a:latin typeface="Arial" charset="0"/>
                <a:cs typeface="Arial" charset="0"/>
              </a:defRPr>
            </a:lvl9pPr>
          </a:lstStyle>
          <a:p>
            <a:pPr algn="ctr" eaLnBrk="1" hangingPunct="1"/>
            <a:r>
              <a:rPr lang="de-DE" sz="1200" b="0" u="none" dirty="0" smtClean="0"/>
              <a:t>(+/-0)</a:t>
            </a:r>
            <a:endParaRPr lang="de-DE" sz="1200" b="0" u="none" dirty="0"/>
          </a:p>
        </p:txBody>
      </p:sp>
    </p:spTree>
    <p:custDataLst>
      <p:tags r:id="rId1"/>
    </p:custDataLst>
    <p:extLst>
      <p:ext uri="{BB962C8B-B14F-4D97-AF65-F5344CB8AC3E}">
        <p14:creationId xmlns:p14="http://schemas.microsoft.com/office/powerpoint/2010/main" xmlns="" val="160878068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81" name="Group 9"/>
          <p:cNvGraphicFramePr>
            <a:graphicFrameLocks noGrp="1"/>
          </p:cNvGraphicFramePr>
          <p:nvPr>
            <p:extLst>
              <p:ext uri="{D42A27DB-BD31-4B8C-83A1-F6EECF244321}">
                <p14:modId xmlns:p14="http://schemas.microsoft.com/office/powerpoint/2010/main" xmlns="" val="3661914261"/>
              </p:ext>
            </p:extLst>
          </p:nvPr>
        </p:nvGraphicFramePr>
        <p:xfrm>
          <a:off x="179388" y="1540099"/>
          <a:ext cx="8784000" cy="3600000"/>
        </p:xfrm>
        <a:graphic>
          <a:graphicData uri="http://schemas.openxmlformats.org/drawingml/2006/table">
            <a:tbl>
              <a:tblPr/>
              <a:tblGrid>
                <a:gridCol w="2652652"/>
                <a:gridCol w="6131348"/>
              </a:tblGrid>
              <a:tr h="720000">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r>
                        <a:rPr kumimoji="0" lang="de-DE" sz="1400" b="0" i="0" u="none" strike="noStrike" cap="none" normalizeH="0" baseline="0" dirty="0" smtClean="0">
                          <a:ln>
                            <a:noFill/>
                          </a:ln>
                          <a:solidFill>
                            <a:schemeClr val="tx1"/>
                          </a:solidFill>
                          <a:effectLst/>
                          <a:latin typeface="Arial" charset="0"/>
                          <a:cs typeface="Arial" charset="0"/>
                        </a:rPr>
                        <a:t>Koalition aus Linkspartei und SPD / SPD und Linkspartei</a:t>
                      </a:r>
                    </a:p>
                  </a:txBody>
                  <a:tcPr marL="90000" marR="90000" marT="0" marB="0" anchor="ctr" horzOverflow="overflow">
                    <a:lnL w="12700" cap="flat" cmpd="sng" algn="ctr">
                      <a:solidFill>
                        <a:schemeClr val="bg2">
                          <a:lumMod val="60000"/>
                          <a:lumOff val="40000"/>
                        </a:schemeClr>
                      </a:solidFill>
                      <a:prstDash val="solid"/>
                      <a:round/>
                      <a:headEnd type="none" w="med" len="med"/>
                      <a:tailEnd type="none" w="med" len="med"/>
                    </a:lnL>
                    <a:lnR>
                      <a:noFill/>
                    </a:lnR>
                    <a:lnT w="12700" cap="flat" cmpd="sng" algn="ctr">
                      <a:solidFill>
                        <a:schemeClr val="bg2">
                          <a:lumMod val="60000"/>
                          <a:lumOff val="40000"/>
                        </a:schemeClr>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endParaRPr kumimoji="0" lang="de-DE" sz="1200" b="0" i="0" u="none" strike="noStrike" cap="none" normalizeH="0" baseline="0" dirty="0" smtClean="0">
                        <a:ln>
                          <a:noFill/>
                        </a:ln>
                        <a:solidFill>
                          <a:schemeClr val="bg1"/>
                        </a:solidFill>
                        <a:effectLst/>
                        <a:latin typeface="Arial" charset="0"/>
                        <a:cs typeface="Arial" charset="0"/>
                      </a:endParaRPr>
                    </a:p>
                  </a:txBody>
                  <a:tcPr marL="72000" marR="90000" marT="46800" marB="46800" anchor="ctr" horzOverflow="overflow">
                    <a:lnL>
                      <a:noFill/>
                    </a:lnL>
                    <a:lnR w="12700" cap="flat" cmpd="sng" algn="ctr">
                      <a:solidFill>
                        <a:schemeClr val="bg2">
                          <a:lumMod val="60000"/>
                          <a:lumOff val="40000"/>
                        </a:schemeClr>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lumMod val="85000"/>
                      </a:schemeClr>
                    </a:solidFill>
                  </a:tcPr>
                </a:tc>
              </a:tr>
              <a:tr h="720000">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r>
                        <a:rPr kumimoji="0" lang="de-DE" sz="1400" b="0" i="0" u="none" strike="noStrike" cap="none" normalizeH="0" baseline="0" dirty="0" smtClean="0">
                          <a:ln>
                            <a:noFill/>
                          </a:ln>
                          <a:solidFill>
                            <a:schemeClr val="tx1"/>
                          </a:solidFill>
                          <a:effectLst/>
                          <a:latin typeface="Arial" charset="0"/>
                          <a:cs typeface="Arial" charset="0"/>
                        </a:rPr>
                        <a:t>Koalition aus CDU und SPD</a:t>
                      </a:r>
                    </a:p>
                  </a:txBody>
                  <a:tcPr marL="90000" marR="90000" marT="0" marB="0" anchor="ctr" horzOverflow="overflow">
                    <a:lnL w="12700" cap="flat" cmpd="sng" algn="ctr">
                      <a:solidFill>
                        <a:schemeClr val="bg2">
                          <a:lumMod val="60000"/>
                          <a:lumOff val="40000"/>
                        </a:schemeClr>
                      </a:solidFill>
                      <a:prstDash val="solid"/>
                      <a:round/>
                      <a:headEnd type="none" w="med" len="med"/>
                      <a:tailEnd type="none" w="med" len="med"/>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endParaRPr kumimoji="0" lang="de-DE" sz="1200" b="0" i="0" u="none" strike="noStrike" cap="none" normalizeH="0" baseline="0" dirty="0" smtClean="0">
                        <a:ln>
                          <a:noFill/>
                        </a:ln>
                        <a:solidFill>
                          <a:schemeClr val="bg1"/>
                        </a:solidFill>
                        <a:effectLst/>
                        <a:latin typeface="Arial" charset="0"/>
                        <a:cs typeface="Arial" charset="0"/>
                      </a:endParaRPr>
                    </a:p>
                  </a:txBody>
                  <a:tcPr marL="72000" marR="90000" marT="46800" marB="46800" anchor="ctr" horzOverflow="overflow">
                    <a:lnL>
                      <a:noFill/>
                    </a:lnL>
                    <a:lnR w="12700" cap="flat" cmpd="sng" algn="ctr">
                      <a:solidFill>
                        <a:schemeClr val="bg2">
                          <a:lumMod val="60000"/>
                          <a:lumOff val="40000"/>
                        </a:schemeClr>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r>
              <a:tr h="720000">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r>
                        <a:rPr kumimoji="0" lang="de-DE" sz="1400" b="0" i="0" u="none" strike="noStrike" cap="none" normalizeH="0" baseline="0" dirty="0" smtClean="0">
                          <a:ln>
                            <a:noFill/>
                          </a:ln>
                          <a:solidFill>
                            <a:schemeClr val="tx1"/>
                          </a:solidFill>
                          <a:effectLst/>
                          <a:latin typeface="Arial" charset="0"/>
                          <a:cs typeface="Arial" charset="0"/>
                        </a:rPr>
                        <a:t>Koalition aus Linkspartei, SPD und Grünen</a:t>
                      </a:r>
                    </a:p>
                  </a:txBody>
                  <a:tcPr marL="90000" marR="90000" marT="0" marB="0" anchor="ctr" horzOverflow="overflow">
                    <a:lnL w="12700" cap="flat" cmpd="sng" algn="ctr">
                      <a:solidFill>
                        <a:schemeClr val="bg2">
                          <a:lumMod val="60000"/>
                          <a:lumOff val="40000"/>
                        </a:schemeClr>
                      </a:solidFill>
                      <a:prstDash val="solid"/>
                      <a:round/>
                      <a:headEnd type="none" w="med" len="med"/>
                      <a:tailEnd type="none" w="med" len="med"/>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endParaRPr kumimoji="0" lang="de-DE" sz="1200" b="0" i="0" u="none" strike="noStrike" cap="none" normalizeH="0" baseline="0" dirty="0" smtClean="0">
                        <a:ln>
                          <a:noFill/>
                        </a:ln>
                        <a:solidFill>
                          <a:schemeClr val="bg1"/>
                        </a:solidFill>
                        <a:effectLst/>
                        <a:latin typeface="Arial" charset="0"/>
                        <a:cs typeface="Arial" charset="0"/>
                      </a:endParaRPr>
                    </a:p>
                  </a:txBody>
                  <a:tcPr marL="72000" marR="90000" marT="46800" marB="46800" anchor="ctr" horzOverflow="overflow">
                    <a:lnL>
                      <a:noFill/>
                    </a:lnL>
                    <a:lnR w="12700" cap="flat" cmpd="sng" algn="ctr">
                      <a:solidFill>
                        <a:schemeClr val="bg2">
                          <a:lumMod val="60000"/>
                          <a:lumOff val="40000"/>
                        </a:schemeClr>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lumMod val="85000"/>
                      </a:schemeClr>
                    </a:solidFill>
                  </a:tcPr>
                </a:tc>
              </a:tr>
              <a:tr h="720000">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r>
                        <a:rPr kumimoji="0" lang="de-DE" sz="1400" b="0" i="0" u="none" strike="noStrike" cap="none" normalizeH="0" baseline="0" dirty="0" smtClean="0">
                          <a:ln>
                            <a:noFill/>
                          </a:ln>
                          <a:solidFill>
                            <a:schemeClr val="tx1"/>
                          </a:solidFill>
                          <a:effectLst/>
                          <a:latin typeface="Arial" charset="0"/>
                          <a:cs typeface="Arial" charset="0"/>
                        </a:rPr>
                        <a:t>Koalition aus CDU und Grünen</a:t>
                      </a:r>
                    </a:p>
                  </a:txBody>
                  <a:tcPr marL="90000" marR="90000" marT="0" marB="0" anchor="ctr" horzOverflow="overflow">
                    <a:lnL w="12700" cap="flat" cmpd="sng" algn="ctr">
                      <a:solidFill>
                        <a:schemeClr val="bg2">
                          <a:lumMod val="60000"/>
                          <a:lumOff val="40000"/>
                        </a:schemeClr>
                      </a:solidFill>
                      <a:prstDash val="solid"/>
                      <a:round/>
                      <a:headEnd type="none" w="med" len="med"/>
                      <a:tailEnd type="none" w="med" len="med"/>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endParaRPr kumimoji="0" lang="de-DE" sz="1200" b="0" i="0" u="none" strike="noStrike" cap="none" normalizeH="0" baseline="0" dirty="0" smtClean="0">
                        <a:ln>
                          <a:noFill/>
                        </a:ln>
                        <a:solidFill>
                          <a:schemeClr val="tx1"/>
                        </a:solidFill>
                        <a:effectLst/>
                        <a:latin typeface="Arial" charset="0"/>
                        <a:cs typeface="Arial" charset="0"/>
                      </a:endParaRPr>
                    </a:p>
                  </a:txBody>
                  <a:tcPr marL="72000" marR="90000" marT="46800" marB="46800" anchor="ctr" horzOverflow="overflow">
                    <a:lnL>
                      <a:noFill/>
                    </a:lnL>
                    <a:lnR w="12700" cap="flat" cmpd="sng" algn="ctr">
                      <a:solidFill>
                        <a:schemeClr val="bg2">
                          <a:lumMod val="60000"/>
                          <a:lumOff val="40000"/>
                        </a:schemeClr>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720000">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r>
                        <a:rPr kumimoji="0" lang="de-DE" sz="1400" b="0" i="0" u="none" strike="noStrike" cap="none" normalizeH="0" baseline="0" dirty="0" smtClean="0">
                          <a:ln>
                            <a:noFill/>
                          </a:ln>
                          <a:solidFill>
                            <a:schemeClr val="tx1"/>
                          </a:solidFill>
                          <a:effectLst/>
                          <a:latin typeface="Arial" charset="0"/>
                          <a:cs typeface="Arial" charset="0"/>
                        </a:rPr>
                        <a:t>Koalition aus CDU und AfD</a:t>
                      </a:r>
                    </a:p>
                  </a:txBody>
                  <a:tcPr marL="90000" marR="90000" marT="0" marB="0" anchor="ctr" horzOverflow="overflow">
                    <a:lnL w="12700" cap="flat" cmpd="sng" algn="ctr">
                      <a:solidFill>
                        <a:schemeClr val="bg2">
                          <a:lumMod val="60000"/>
                          <a:lumOff val="40000"/>
                        </a:schemeClr>
                      </a:solidFill>
                      <a:prstDash val="solid"/>
                      <a:round/>
                      <a:headEnd type="none" w="med" len="med"/>
                      <a:tailEnd type="none" w="med" len="med"/>
                    </a:lnL>
                    <a:lnR>
                      <a:noFill/>
                    </a:lnR>
                    <a:lnT w="12700" cap="flat" cmpd="sng" algn="ctr">
                      <a:solidFill>
                        <a:srgbClr val="C0C0C0"/>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endParaRPr kumimoji="0" lang="de-DE" sz="1200" b="0" i="0" u="none" strike="noStrike" kern="1200" cap="none" normalizeH="0" baseline="0" dirty="0" smtClean="0">
                        <a:ln>
                          <a:noFill/>
                        </a:ln>
                        <a:solidFill>
                          <a:schemeClr val="tx1"/>
                        </a:solidFill>
                        <a:effectLst/>
                        <a:latin typeface="Arial" charset="0"/>
                        <a:ea typeface="+mn-ea"/>
                        <a:cs typeface="Arial" charset="0"/>
                      </a:endParaRPr>
                    </a:p>
                  </a:txBody>
                  <a:tcPr marL="72000" marR="90000" marT="46800" marB="46800" anchor="ctr" horzOverflow="overflow">
                    <a:lnL>
                      <a:noFill/>
                    </a:lnL>
                    <a:lnR w="12700" cap="flat" cmpd="sng" algn="ctr">
                      <a:solidFill>
                        <a:schemeClr val="bg2">
                          <a:lumMod val="60000"/>
                          <a:lumOff val="40000"/>
                        </a:schemeClr>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lnTlToBr>
                      <a:noFill/>
                    </a:lnTlToBr>
                    <a:lnBlToTr>
                      <a:noFill/>
                    </a:lnBlToTr>
                    <a:solidFill>
                      <a:schemeClr val="bg1">
                        <a:lumMod val="85000"/>
                      </a:schemeClr>
                    </a:solidFill>
                  </a:tcPr>
                </a:tc>
              </a:tr>
            </a:tbl>
          </a:graphicData>
        </a:graphic>
      </p:graphicFrame>
      <p:graphicFrame>
        <p:nvGraphicFramePr>
          <p:cNvPr id="15" name="Object 21"/>
          <p:cNvGraphicFramePr>
            <a:graphicFrameLocks/>
          </p:cNvGraphicFramePr>
          <p:nvPr>
            <p:extLst>
              <p:ext uri="{D42A27DB-BD31-4B8C-83A1-F6EECF244321}">
                <p14:modId xmlns:p14="http://schemas.microsoft.com/office/powerpoint/2010/main" xmlns="" val="4087884770"/>
              </p:ext>
            </p:extLst>
          </p:nvPr>
        </p:nvGraphicFramePr>
        <p:xfrm>
          <a:off x="2844000" y="1044000"/>
          <a:ext cx="5974765" cy="4320000"/>
        </p:xfrm>
        <a:graphic>
          <a:graphicData uri="http://schemas.openxmlformats.org/drawingml/2006/chart">
            <c:chart xmlns:c="http://schemas.openxmlformats.org/drawingml/2006/chart" xmlns:r="http://schemas.openxmlformats.org/officeDocument/2006/relationships" r:id="rId7"/>
          </a:graphicData>
        </a:graphic>
      </p:graphicFrame>
      <p:sp>
        <p:nvSpPr>
          <p:cNvPr id="3078" name="Text Box 5"/>
          <p:cNvSpPr txBox="1">
            <a:spLocks noChangeArrowheads="1"/>
          </p:cNvSpPr>
          <p:nvPr>
            <p:custDataLst>
              <p:tags r:id="rId2"/>
            </p:custDataLst>
          </p:nvPr>
        </p:nvSpPr>
        <p:spPr bwMode="gray">
          <a:xfrm>
            <a:off x="184150" y="5586412"/>
            <a:ext cx="8802688" cy="5572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0" tIns="0" rIns="0" bIns="0" anchor="b" anchorCtr="0"/>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143000">
              <a:defRPr>
                <a:solidFill>
                  <a:schemeClr val="tx1"/>
                </a:solidFill>
                <a:latin typeface="Arial" charset="0"/>
              </a:defRPr>
            </a:lvl4pPr>
            <a:lvl5pPr marL="1143000">
              <a:defRPr>
                <a:solidFill>
                  <a:schemeClr val="tx1"/>
                </a:solidFill>
                <a:latin typeface="Arial" charset="0"/>
              </a:defRPr>
            </a:lvl5pPr>
            <a:lvl6pPr marL="1600200" eaLnBrk="0" fontAlgn="base" hangingPunct="0">
              <a:spcBef>
                <a:spcPct val="0"/>
              </a:spcBef>
              <a:spcAft>
                <a:spcPct val="0"/>
              </a:spcAft>
              <a:defRPr>
                <a:solidFill>
                  <a:schemeClr val="tx1"/>
                </a:solidFill>
                <a:latin typeface="Arial" charset="0"/>
              </a:defRPr>
            </a:lvl6pPr>
            <a:lvl7pPr marL="2057400" eaLnBrk="0" fontAlgn="base" hangingPunct="0">
              <a:spcBef>
                <a:spcPct val="0"/>
              </a:spcBef>
              <a:spcAft>
                <a:spcPct val="0"/>
              </a:spcAft>
              <a:defRPr>
                <a:solidFill>
                  <a:schemeClr val="tx1"/>
                </a:solidFill>
                <a:latin typeface="Arial" charset="0"/>
              </a:defRPr>
            </a:lvl7pPr>
            <a:lvl8pPr marL="2514600" eaLnBrk="0" fontAlgn="base" hangingPunct="0">
              <a:spcBef>
                <a:spcPct val="0"/>
              </a:spcBef>
              <a:spcAft>
                <a:spcPct val="0"/>
              </a:spcAft>
              <a:defRPr>
                <a:solidFill>
                  <a:schemeClr val="tx1"/>
                </a:solidFill>
                <a:latin typeface="Arial" charset="0"/>
              </a:defRPr>
            </a:lvl8pPr>
            <a:lvl9pPr marL="2971800" eaLnBrk="0" fontAlgn="base" hangingPunct="0">
              <a:spcBef>
                <a:spcPct val="0"/>
              </a:spcBef>
              <a:spcAft>
                <a:spcPct val="0"/>
              </a:spcAft>
              <a:defRPr>
                <a:solidFill>
                  <a:schemeClr val="tx1"/>
                </a:solidFill>
                <a:latin typeface="Arial" charset="0"/>
              </a:defRPr>
            </a:lvl9pPr>
          </a:lstStyle>
          <a:p>
            <a:pPr>
              <a:spcBef>
                <a:spcPct val="0"/>
              </a:spcBef>
              <a:spcAft>
                <a:spcPct val="0"/>
              </a:spcAft>
              <a:buSzPct val="100000"/>
            </a:pPr>
            <a:r>
              <a:rPr lang="de-DE" sz="1200" dirty="0" smtClean="0">
                <a:solidFill>
                  <a:srgbClr val="000000"/>
                </a:solidFill>
                <a:latin typeface="Arial"/>
              </a:rPr>
              <a:t>Frage: Ich nenne Ihnen nun einige mögliche Zusammensetzungen der künftigen thüringischen Landesregierung. Bitte sagen Sie mir jeweils, ob diese Zusammensetzung für Thüringen Ihrer Meinung nach sehr gut, gut , weniger gut oder schlecht wäre.</a:t>
            </a:r>
            <a:endParaRPr lang="de-DE" sz="1200" dirty="0"/>
          </a:p>
        </p:txBody>
      </p:sp>
      <p:sp>
        <p:nvSpPr>
          <p:cNvPr id="3076" name="Text Box 4"/>
          <p:cNvSpPr txBox="1">
            <a:spLocks noChangeArrowheads="1"/>
          </p:cNvSpPr>
          <p:nvPr>
            <p:custDataLst>
              <p:tags r:id="rId3"/>
            </p:custDataLst>
          </p:nvPr>
        </p:nvSpPr>
        <p:spPr bwMode="gray">
          <a:xfrm>
            <a:off x="237148" y="584200"/>
            <a:ext cx="7648575" cy="730250"/>
          </a:xfrm>
          <a:prstGeom prst="rect">
            <a:avLst/>
          </a:prstGeom>
          <a:noFill/>
          <a:ln>
            <a:noFill/>
          </a:ln>
          <a:effectLst/>
          <a:extLst>
            <a:ext uri="{909E8E84-426E-40DD-AFC4-6F175D3DCCD1}">
              <a14:hiddenFill xmlns:a14="http://schemas.microsoft.com/office/drawing/2010/main" xmlns="">
                <a:solidFill>
                  <a:srgbClr val="DFDFDF"/>
                </a:solidFill>
              </a14:hiddenFill>
            </a:ext>
            <a:ext uri="{91240B29-F687-4F45-9708-019B960494DF}">
              <a14:hiddenLine xmlns:a14="http://schemas.microsoft.com/office/drawing/2010/main" xmlns="" w="9525" algn="ctr">
                <a:solidFill>
                  <a:srgbClr val="DFDFDF"/>
                </a:solidFill>
                <a:prstDash val="solid"/>
                <a:miter lim="800000"/>
                <a:headEnd/>
                <a:tailEnd/>
              </a14:hiddenLine>
            </a:ext>
            <a:ext uri="{AF507438-7753-43E0-B8FC-AC1667EBCBE1}">
              <a14:hiddenEffects xmlns:a14="http://schemas.microsoft.com/office/drawing/2010/main" xmlns="">
                <a:effectLst>
                  <a:outerShdw dist="35921" dir="2700000" algn="ctr" rotWithShape="0">
                    <a:srgbClr val="999999"/>
                  </a:outerShdw>
                </a:effectLst>
              </a14:hiddenEffects>
            </a:ext>
          </a:extLst>
        </p:spPr>
        <p:txBody>
          <a:bodyPr vert="horz" wrap="square" lIns="0" tIns="0" rIns="0" bIns="0" anchor="t" anchorCtr="0">
            <a:noAutofit/>
          </a:bodyPr>
          <a:lstStyle>
            <a:defPPr>
              <a:defRPr lang="de-DE"/>
            </a:defPPr>
            <a:lvl1pPr>
              <a:buClr>
                <a:srgbClr val="000000"/>
              </a:buClr>
              <a:buSzPct val="100000"/>
              <a:defRPr sz="2000">
                <a:solidFill>
                  <a:srgbClr val="004599"/>
                </a:solidFill>
                <a:latin typeface="Dax Offc"/>
                <a:cs typeface="Arial" charset="0"/>
              </a:defRPr>
            </a:lvl1pPr>
            <a:lvl2pPr>
              <a:defRPr>
                <a:latin typeface="Arial" charset="0"/>
              </a:defRPr>
            </a:lvl2pPr>
            <a:lvl3pPr>
              <a:defRPr>
                <a:latin typeface="Arial" charset="0"/>
              </a:defRPr>
            </a:lvl3pPr>
            <a:lvl4pPr>
              <a:defRPr>
                <a:latin typeface="Arial" charset="0"/>
              </a:defRPr>
            </a:lvl4pPr>
            <a:lvl5pPr>
              <a:defRPr>
                <a:latin typeface="Arial" charset="0"/>
              </a:defRPr>
            </a:lvl5pPr>
            <a:lvl6pPr marL="457200" eaLnBrk="0" fontAlgn="base" hangingPunct="0">
              <a:spcBef>
                <a:spcPct val="0"/>
              </a:spcBef>
              <a:spcAft>
                <a:spcPct val="0"/>
              </a:spcAft>
              <a:defRPr>
                <a:latin typeface="Arial" charset="0"/>
              </a:defRPr>
            </a:lvl6pPr>
            <a:lvl7pPr marL="914400" eaLnBrk="0" fontAlgn="base" hangingPunct="0">
              <a:spcBef>
                <a:spcPct val="0"/>
              </a:spcBef>
              <a:spcAft>
                <a:spcPct val="0"/>
              </a:spcAft>
              <a:defRPr>
                <a:latin typeface="Arial" charset="0"/>
              </a:defRPr>
            </a:lvl7pPr>
            <a:lvl8pPr marL="1371600" eaLnBrk="0" fontAlgn="base" hangingPunct="0">
              <a:spcBef>
                <a:spcPct val="0"/>
              </a:spcBef>
              <a:spcAft>
                <a:spcPct val="0"/>
              </a:spcAft>
              <a:defRPr>
                <a:latin typeface="Arial" charset="0"/>
              </a:defRPr>
            </a:lvl8pPr>
            <a:lvl9pPr marL="1828800" eaLnBrk="0" fontAlgn="base" hangingPunct="0">
              <a:spcBef>
                <a:spcPct val="0"/>
              </a:spcBef>
              <a:spcAft>
                <a:spcPct val="0"/>
              </a:spcAft>
              <a:defRPr>
                <a:latin typeface="Arial" charset="0"/>
              </a:defRPr>
            </a:lvl9pPr>
          </a:lstStyle>
          <a:p>
            <a:r>
              <a:rPr lang="de-DE" dirty="0" smtClean="0"/>
              <a:t>Gute Regierung für Thüringen</a:t>
            </a:r>
          </a:p>
          <a:p>
            <a:r>
              <a:rPr lang="de-DE" dirty="0" smtClean="0"/>
              <a:t>SPD-Anhänger</a:t>
            </a:r>
            <a:endParaRPr lang="de-DE" dirty="0"/>
          </a:p>
        </p:txBody>
      </p:sp>
      <p:sp>
        <p:nvSpPr>
          <p:cNvPr id="3074" name="Rectangle 2"/>
          <p:cNvSpPr>
            <a:spLocks noChangeArrowheads="1"/>
          </p:cNvSpPr>
          <p:nvPr/>
        </p:nvSpPr>
        <p:spPr bwMode="gray">
          <a:xfrm>
            <a:off x="4568656" y="1152000"/>
            <a:ext cx="1195747" cy="36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ctr"/>
          <a:lstStyle/>
          <a:p>
            <a:pPr defTabSz="912813" eaLnBrk="1" hangingPunct="1"/>
            <a:r>
              <a:rPr lang="de-DE" sz="1400" dirty="0" smtClean="0">
                <a:solidFill>
                  <a:srgbClr val="000000"/>
                </a:solidFill>
                <a:latin typeface="Arial" pitchFamily="34" charset="0"/>
                <a:cs typeface="Arial" pitchFamily="34" charset="0"/>
              </a:rPr>
              <a:t>Sehr gut / gut</a:t>
            </a:r>
            <a:endParaRPr lang="de-DE" sz="1400" b="1" dirty="0">
              <a:latin typeface="Arial" pitchFamily="34" charset="0"/>
              <a:cs typeface="Arial" pitchFamily="34" charset="0"/>
            </a:endParaRPr>
          </a:p>
        </p:txBody>
      </p:sp>
      <p:sp>
        <p:nvSpPr>
          <p:cNvPr id="3075" name="Rectangle 3"/>
          <p:cNvSpPr>
            <a:spLocks noChangeArrowheads="1"/>
          </p:cNvSpPr>
          <p:nvPr/>
        </p:nvSpPr>
        <p:spPr bwMode="gray">
          <a:xfrm>
            <a:off x="6025286" y="1152000"/>
            <a:ext cx="1895086" cy="36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ctr"/>
          <a:lstStyle/>
          <a:p>
            <a:pPr defTabSz="912813" eaLnBrk="1" hangingPunct="1"/>
            <a:r>
              <a:rPr lang="de-DE" sz="1400" dirty="0" smtClean="0">
                <a:latin typeface="Arial" pitchFamily="34" charset="0"/>
                <a:cs typeface="Arial" pitchFamily="34" charset="0"/>
              </a:rPr>
              <a:t>Weniger gut / schlecht</a:t>
            </a:r>
            <a:endParaRPr lang="de-DE" sz="1400" dirty="0">
              <a:latin typeface="Arial" pitchFamily="34" charset="0"/>
              <a:cs typeface="Arial" pitchFamily="34" charset="0"/>
            </a:endParaRPr>
          </a:p>
        </p:txBody>
      </p:sp>
      <p:sp>
        <p:nvSpPr>
          <p:cNvPr id="3077" name="Rectangle 56"/>
          <p:cNvSpPr>
            <a:spLocks noChangeArrowheads="1"/>
          </p:cNvSpPr>
          <p:nvPr>
            <p:custDataLst>
              <p:tags r:id="rId4"/>
            </p:custDataLst>
          </p:nvPr>
        </p:nvSpPr>
        <p:spPr bwMode="gray">
          <a:xfrm>
            <a:off x="179388" y="6342063"/>
            <a:ext cx="6804880" cy="4492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p>
            <a:pPr>
              <a:lnSpc>
                <a:spcPct val="90000"/>
              </a:lnSpc>
              <a:spcBef>
                <a:spcPct val="0"/>
              </a:spcBef>
              <a:spcAft>
                <a:spcPct val="0"/>
              </a:spcAft>
              <a:buClr>
                <a:srgbClr val="000000"/>
              </a:buClr>
              <a:buSzPct val="80000"/>
            </a:pPr>
            <a:r>
              <a:rPr lang="de-DE" sz="1000" dirty="0">
                <a:solidFill>
                  <a:srgbClr val="000000"/>
                </a:solidFill>
              </a:rPr>
              <a:t>Grundgesamtheit: Wahlberechtigte Bevölkerung in Thüringen </a:t>
            </a:r>
            <a:r>
              <a:rPr lang="de-DE" sz="1000" dirty="0" smtClean="0">
                <a:solidFill>
                  <a:srgbClr val="000000"/>
                </a:solidFill>
              </a:rPr>
              <a:t>/ </a:t>
            </a:r>
            <a:r>
              <a:rPr lang="de-DE" sz="1000" dirty="0">
                <a:solidFill>
                  <a:srgbClr val="000000"/>
                </a:solidFill>
              </a:rPr>
              <a:t>Angaben in Prozent</a:t>
            </a:r>
          </a:p>
          <a:p>
            <a:pPr>
              <a:lnSpc>
                <a:spcPct val="90000"/>
              </a:lnSpc>
              <a:spcBef>
                <a:spcPct val="0"/>
              </a:spcBef>
              <a:spcAft>
                <a:spcPct val="0"/>
              </a:spcAft>
              <a:buClr>
                <a:srgbClr val="000000"/>
              </a:buClr>
              <a:buSzPct val="80000"/>
            </a:pPr>
            <a:r>
              <a:rPr lang="de-DE" sz="1000" dirty="0" smtClean="0">
                <a:solidFill>
                  <a:srgbClr val="000000"/>
                </a:solidFill>
              </a:rPr>
              <a:t>Werte in Klammern: Vergleich zu Juli 2014</a:t>
            </a:r>
          </a:p>
          <a:p>
            <a:pPr>
              <a:lnSpc>
                <a:spcPct val="90000"/>
              </a:lnSpc>
              <a:spcBef>
                <a:spcPct val="0"/>
              </a:spcBef>
              <a:spcAft>
                <a:spcPct val="0"/>
              </a:spcAft>
              <a:buClr>
                <a:srgbClr val="000000"/>
              </a:buClr>
              <a:buSzPct val="80000"/>
            </a:pPr>
            <a:r>
              <a:rPr lang="de-DE" sz="1000" dirty="0" smtClean="0">
                <a:solidFill>
                  <a:srgbClr val="000000"/>
                </a:solidFill>
              </a:rPr>
              <a:t>Fehlende Werte zu 100%: Weiß nicht / keine Angabe</a:t>
            </a:r>
          </a:p>
        </p:txBody>
      </p:sp>
      <p:sp>
        <p:nvSpPr>
          <p:cNvPr id="16" name="Textfeld 2"/>
          <p:cNvSpPr txBox="1">
            <a:spLocks noChangeArrowheads="1"/>
          </p:cNvSpPr>
          <p:nvPr/>
        </p:nvSpPr>
        <p:spPr bwMode="auto">
          <a:xfrm>
            <a:off x="3230758" y="3825043"/>
            <a:ext cx="70214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b="1" u="sng">
                <a:solidFill>
                  <a:schemeClr val="tx1"/>
                </a:solidFill>
                <a:latin typeface="Arial" charset="0"/>
                <a:cs typeface="Arial" charset="0"/>
              </a:defRPr>
            </a:lvl1pPr>
            <a:lvl2pPr marL="742950" indent="-285750" eaLnBrk="0" hangingPunct="0">
              <a:defRPr b="1" u="sng">
                <a:solidFill>
                  <a:schemeClr val="tx1"/>
                </a:solidFill>
                <a:latin typeface="Arial" charset="0"/>
                <a:cs typeface="Arial" charset="0"/>
              </a:defRPr>
            </a:lvl2pPr>
            <a:lvl3pPr marL="1143000" indent="-228600" eaLnBrk="0" hangingPunct="0">
              <a:defRPr b="1" u="sng">
                <a:solidFill>
                  <a:schemeClr val="tx1"/>
                </a:solidFill>
                <a:latin typeface="Arial" charset="0"/>
                <a:cs typeface="Arial" charset="0"/>
              </a:defRPr>
            </a:lvl3pPr>
            <a:lvl4pPr marL="1600200" indent="-228600" eaLnBrk="0" hangingPunct="0">
              <a:defRPr b="1" u="sng">
                <a:solidFill>
                  <a:schemeClr val="tx1"/>
                </a:solidFill>
                <a:latin typeface="Arial" charset="0"/>
                <a:cs typeface="Arial" charset="0"/>
              </a:defRPr>
            </a:lvl4pPr>
            <a:lvl5pPr marL="2057400" indent="-228600" eaLnBrk="0" hangingPunct="0">
              <a:defRPr b="1" u="sng">
                <a:solidFill>
                  <a:schemeClr val="tx1"/>
                </a:solidFill>
                <a:latin typeface="Arial" charset="0"/>
                <a:cs typeface="Arial" charset="0"/>
              </a:defRPr>
            </a:lvl5pPr>
            <a:lvl6pPr marL="2514600" indent="-228600" algn="ctr" eaLnBrk="0" fontAlgn="base" hangingPunct="0">
              <a:spcBef>
                <a:spcPct val="0"/>
              </a:spcBef>
              <a:spcAft>
                <a:spcPct val="0"/>
              </a:spcAft>
              <a:defRPr b="1" u="sng">
                <a:solidFill>
                  <a:schemeClr val="tx1"/>
                </a:solidFill>
                <a:latin typeface="Arial" charset="0"/>
                <a:cs typeface="Arial" charset="0"/>
              </a:defRPr>
            </a:lvl6pPr>
            <a:lvl7pPr marL="2971800" indent="-228600" algn="ctr" eaLnBrk="0" fontAlgn="base" hangingPunct="0">
              <a:spcBef>
                <a:spcPct val="0"/>
              </a:spcBef>
              <a:spcAft>
                <a:spcPct val="0"/>
              </a:spcAft>
              <a:defRPr b="1" u="sng">
                <a:solidFill>
                  <a:schemeClr val="tx1"/>
                </a:solidFill>
                <a:latin typeface="Arial" charset="0"/>
                <a:cs typeface="Arial" charset="0"/>
              </a:defRPr>
            </a:lvl7pPr>
            <a:lvl8pPr marL="3429000" indent="-228600" algn="ctr" eaLnBrk="0" fontAlgn="base" hangingPunct="0">
              <a:spcBef>
                <a:spcPct val="0"/>
              </a:spcBef>
              <a:spcAft>
                <a:spcPct val="0"/>
              </a:spcAft>
              <a:defRPr b="1" u="sng">
                <a:solidFill>
                  <a:schemeClr val="tx1"/>
                </a:solidFill>
                <a:latin typeface="Arial" charset="0"/>
                <a:cs typeface="Arial" charset="0"/>
              </a:defRPr>
            </a:lvl8pPr>
            <a:lvl9pPr marL="3886200" indent="-228600" algn="ctr" eaLnBrk="0" fontAlgn="base" hangingPunct="0">
              <a:spcBef>
                <a:spcPct val="0"/>
              </a:spcBef>
              <a:spcAft>
                <a:spcPct val="0"/>
              </a:spcAft>
              <a:defRPr b="1" u="sng">
                <a:solidFill>
                  <a:schemeClr val="tx1"/>
                </a:solidFill>
                <a:latin typeface="Arial" charset="0"/>
                <a:cs typeface="Arial" charset="0"/>
              </a:defRPr>
            </a:lvl9pPr>
          </a:lstStyle>
          <a:p>
            <a:pPr eaLnBrk="1" hangingPunct="1"/>
            <a:endParaRPr lang="de-DE" sz="1200" b="0" u="none" dirty="0"/>
          </a:p>
        </p:txBody>
      </p:sp>
      <p:sp>
        <p:nvSpPr>
          <p:cNvPr id="17" name="Textfeld 2"/>
          <p:cNvSpPr txBox="1">
            <a:spLocks noChangeArrowheads="1"/>
          </p:cNvSpPr>
          <p:nvPr/>
        </p:nvSpPr>
        <p:spPr bwMode="auto">
          <a:xfrm>
            <a:off x="3230758" y="4581128"/>
            <a:ext cx="70214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b="1" u="sng">
                <a:solidFill>
                  <a:schemeClr val="tx1"/>
                </a:solidFill>
                <a:latin typeface="Arial" charset="0"/>
                <a:cs typeface="Arial" charset="0"/>
              </a:defRPr>
            </a:lvl1pPr>
            <a:lvl2pPr marL="742950" indent="-285750" eaLnBrk="0" hangingPunct="0">
              <a:defRPr b="1" u="sng">
                <a:solidFill>
                  <a:schemeClr val="tx1"/>
                </a:solidFill>
                <a:latin typeface="Arial" charset="0"/>
                <a:cs typeface="Arial" charset="0"/>
              </a:defRPr>
            </a:lvl2pPr>
            <a:lvl3pPr marL="1143000" indent="-228600" eaLnBrk="0" hangingPunct="0">
              <a:defRPr b="1" u="sng">
                <a:solidFill>
                  <a:schemeClr val="tx1"/>
                </a:solidFill>
                <a:latin typeface="Arial" charset="0"/>
                <a:cs typeface="Arial" charset="0"/>
              </a:defRPr>
            </a:lvl3pPr>
            <a:lvl4pPr marL="1600200" indent="-228600" eaLnBrk="0" hangingPunct="0">
              <a:defRPr b="1" u="sng">
                <a:solidFill>
                  <a:schemeClr val="tx1"/>
                </a:solidFill>
                <a:latin typeface="Arial" charset="0"/>
                <a:cs typeface="Arial" charset="0"/>
              </a:defRPr>
            </a:lvl4pPr>
            <a:lvl5pPr marL="2057400" indent="-228600" eaLnBrk="0" hangingPunct="0">
              <a:defRPr b="1" u="sng">
                <a:solidFill>
                  <a:schemeClr val="tx1"/>
                </a:solidFill>
                <a:latin typeface="Arial" charset="0"/>
                <a:cs typeface="Arial" charset="0"/>
              </a:defRPr>
            </a:lvl5pPr>
            <a:lvl6pPr marL="2514600" indent="-228600" algn="ctr" eaLnBrk="0" fontAlgn="base" hangingPunct="0">
              <a:spcBef>
                <a:spcPct val="0"/>
              </a:spcBef>
              <a:spcAft>
                <a:spcPct val="0"/>
              </a:spcAft>
              <a:defRPr b="1" u="sng">
                <a:solidFill>
                  <a:schemeClr val="tx1"/>
                </a:solidFill>
                <a:latin typeface="Arial" charset="0"/>
                <a:cs typeface="Arial" charset="0"/>
              </a:defRPr>
            </a:lvl6pPr>
            <a:lvl7pPr marL="2971800" indent="-228600" algn="ctr" eaLnBrk="0" fontAlgn="base" hangingPunct="0">
              <a:spcBef>
                <a:spcPct val="0"/>
              </a:spcBef>
              <a:spcAft>
                <a:spcPct val="0"/>
              </a:spcAft>
              <a:defRPr b="1" u="sng">
                <a:solidFill>
                  <a:schemeClr val="tx1"/>
                </a:solidFill>
                <a:latin typeface="Arial" charset="0"/>
                <a:cs typeface="Arial" charset="0"/>
              </a:defRPr>
            </a:lvl7pPr>
            <a:lvl8pPr marL="3429000" indent="-228600" algn="ctr" eaLnBrk="0" fontAlgn="base" hangingPunct="0">
              <a:spcBef>
                <a:spcPct val="0"/>
              </a:spcBef>
              <a:spcAft>
                <a:spcPct val="0"/>
              </a:spcAft>
              <a:defRPr b="1" u="sng">
                <a:solidFill>
                  <a:schemeClr val="tx1"/>
                </a:solidFill>
                <a:latin typeface="Arial" charset="0"/>
                <a:cs typeface="Arial" charset="0"/>
              </a:defRPr>
            </a:lvl8pPr>
            <a:lvl9pPr marL="3886200" indent="-228600" algn="ctr" eaLnBrk="0" fontAlgn="base" hangingPunct="0">
              <a:spcBef>
                <a:spcPct val="0"/>
              </a:spcBef>
              <a:spcAft>
                <a:spcPct val="0"/>
              </a:spcAft>
              <a:defRPr b="1" u="sng">
                <a:solidFill>
                  <a:schemeClr val="tx1"/>
                </a:solidFill>
                <a:latin typeface="Arial" charset="0"/>
                <a:cs typeface="Arial" charset="0"/>
              </a:defRPr>
            </a:lvl9pPr>
          </a:lstStyle>
          <a:p>
            <a:pPr eaLnBrk="1" hangingPunct="1"/>
            <a:endParaRPr lang="de-DE" sz="1200" b="0" u="none" dirty="0"/>
          </a:p>
        </p:txBody>
      </p:sp>
    </p:spTree>
    <p:custDataLst>
      <p:tags r:id="rId1"/>
    </p:custDataLst>
    <p:extLst>
      <p:ext uri="{BB962C8B-B14F-4D97-AF65-F5344CB8AC3E}">
        <p14:creationId xmlns:p14="http://schemas.microsoft.com/office/powerpoint/2010/main" xmlns="" val="265351791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826" name="Group 2"/>
          <p:cNvGraphicFramePr>
            <a:graphicFrameLocks noGrp="1"/>
          </p:cNvGraphicFramePr>
          <p:nvPr>
            <p:extLst>
              <p:ext uri="{D42A27DB-BD31-4B8C-83A1-F6EECF244321}">
                <p14:modId xmlns:p14="http://schemas.microsoft.com/office/powerpoint/2010/main" xmlns="" val="425472333"/>
              </p:ext>
            </p:extLst>
          </p:nvPr>
        </p:nvGraphicFramePr>
        <p:xfrm>
          <a:off x="368300" y="1548000"/>
          <a:ext cx="8594725" cy="4056370"/>
        </p:xfrm>
        <a:graphic>
          <a:graphicData uri="http://schemas.openxmlformats.org/drawingml/2006/table">
            <a:tbl>
              <a:tblPr/>
              <a:tblGrid>
                <a:gridCol w="2174875"/>
                <a:gridCol w="6419850"/>
              </a:tblGrid>
              <a:tr h="570880">
                <a:tc>
                  <a:txBody>
                    <a:bodyPr/>
                    <a:lstStyle/>
                    <a:p>
                      <a:pPr marL="0" marR="0" lvl="0" indent="0" algn="l" defTabSz="914400" rtl="0" eaLnBrk="1" fontAlgn="base" latinLnBrk="0" hangingPunct="1">
                        <a:lnSpc>
                          <a:spcPct val="100000"/>
                        </a:lnSpc>
                        <a:spcBef>
                          <a:spcPct val="0"/>
                        </a:spcBef>
                        <a:spcAft>
                          <a:spcPct val="25000"/>
                        </a:spcAft>
                        <a:buClr>
                          <a:schemeClr val="hlink"/>
                        </a:buClr>
                        <a:buSzTx/>
                        <a:buFont typeface="Wingdings" pitchFamily="2" charset="2"/>
                        <a:buNone/>
                        <a:tabLst/>
                      </a:pPr>
                      <a:r>
                        <a:rPr kumimoji="0" lang="de-DE" sz="1400" b="0" i="0" u="none" strike="noStrike" cap="none" normalizeH="0" baseline="0" dirty="0" smtClean="0">
                          <a:ln>
                            <a:noFill/>
                          </a:ln>
                          <a:solidFill>
                            <a:schemeClr val="tx1"/>
                          </a:solidFill>
                          <a:effectLst/>
                          <a:latin typeface="Arial" charset="0"/>
                          <a:cs typeface="Arial" charset="0"/>
                        </a:rPr>
                        <a:t>Grundgesamtheit	</a:t>
                      </a:r>
                    </a:p>
                  </a:txBody>
                  <a:tcPr marL="72000" marR="72000" marT="36005" marB="36005" horzOverflow="overflow">
                    <a:lnL w="12700" cap="flat" cmpd="sng" algn="ctr">
                      <a:solidFill>
                        <a:srgbClr val="CBCBCB"/>
                      </a:solidFill>
                      <a:prstDash val="solid"/>
                      <a:round/>
                      <a:headEnd type="none" w="med" len="med"/>
                      <a:tailEnd type="none" w="med" len="med"/>
                    </a:lnL>
                    <a:lnR>
                      <a:noFill/>
                    </a:lnR>
                    <a:lnT w="12700" cap="flat" cmpd="sng" algn="ctr">
                      <a:solidFill>
                        <a:srgbClr val="CBCBCB"/>
                      </a:solidFill>
                      <a:prstDash val="solid"/>
                      <a:round/>
                      <a:headEnd type="none" w="med" len="med"/>
                      <a:tailEnd type="none" w="med" len="med"/>
                    </a:lnT>
                    <a:lnB w="12700" cap="flat" cmpd="sng" algn="ctr">
                      <a:solidFill>
                        <a:schemeClr val="bg1"/>
                      </a:solidFill>
                      <a:prstDash val="solid"/>
                      <a:round/>
                      <a:headEnd type="none" w="med" len="med"/>
                      <a:tailEnd type="none" w="lg" len="med"/>
                    </a:lnB>
                    <a:lnTlToBr>
                      <a:noFill/>
                    </a:lnTlToBr>
                    <a:lnBlToTr>
                      <a:noFill/>
                    </a:lnBlToTr>
                    <a:solidFill>
                      <a:srgbClr val="DFDFDF"/>
                    </a:solidFill>
                  </a:tcPr>
                </a:tc>
                <a:tc>
                  <a:txBody>
                    <a:bodyPr/>
                    <a:lstStyle/>
                    <a:p>
                      <a:pPr marL="192088" marR="0" lvl="0" indent="-192088" algn="l" defTabSz="914400" rtl="0" eaLnBrk="1" fontAlgn="base" latinLnBrk="0" hangingPunct="1">
                        <a:lnSpc>
                          <a:spcPct val="100000"/>
                        </a:lnSpc>
                        <a:spcBef>
                          <a:spcPct val="0"/>
                        </a:spcBef>
                        <a:spcAft>
                          <a:spcPct val="25000"/>
                        </a:spcAft>
                        <a:buClr>
                          <a:schemeClr val="hlink"/>
                        </a:buClr>
                        <a:buSzTx/>
                        <a:buFont typeface="Wingdings" pitchFamily="2" charset="2"/>
                        <a:buNone/>
                        <a:tabLst/>
                      </a:pPr>
                      <a:r>
                        <a:rPr kumimoji="0" lang="de-DE" sz="1400" b="0" i="0" u="none" strike="noStrike" cap="none" normalizeH="0" baseline="0" dirty="0" smtClean="0">
                          <a:ln>
                            <a:noFill/>
                          </a:ln>
                          <a:solidFill>
                            <a:schemeClr val="tx1"/>
                          </a:solidFill>
                          <a:effectLst/>
                          <a:latin typeface="Arial" charset="0"/>
                          <a:cs typeface="Arial" charset="0"/>
                        </a:rPr>
                        <a:t>Wahlberechtigte Bevölkerung ab 18 Jahren in Thüringen</a:t>
                      </a:r>
                    </a:p>
                  </a:txBody>
                  <a:tcPr marL="72000" marR="72000" marT="36005" marB="36005" horzOverflow="overflow">
                    <a:lnL>
                      <a:noFill/>
                    </a:lnL>
                    <a:lnR w="12700" cap="flat" cmpd="sng" algn="ctr">
                      <a:solidFill>
                        <a:srgbClr val="CBCBCB"/>
                      </a:solidFill>
                      <a:prstDash val="solid"/>
                      <a:round/>
                      <a:headEnd type="none" w="med" len="med"/>
                      <a:tailEnd type="none" w="med" len="med"/>
                    </a:lnR>
                    <a:lnT w="12700" cap="flat" cmpd="sng" algn="ctr">
                      <a:solidFill>
                        <a:srgbClr val="CBCBCB"/>
                      </a:solidFill>
                      <a:prstDash val="solid"/>
                      <a:round/>
                      <a:headEnd type="none" w="med" len="med"/>
                      <a:tailEnd type="none" w="med" len="med"/>
                    </a:lnT>
                    <a:lnB w="12700" cap="flat" cmpd="sng" algn="ctr">
                      <a:solidFill>
                        <a:srgbClr val="CBCBCB"/>
                      </a:solidFill>
                      <a:prstDash val="solid"/>
                      <a:round/>
                      <a:headEnd type="none" w="med" len="med"/>
                      <a:tailEnd type="none" w="lg" len="med"/>
                    </a:lnB>
                    <a:lnTlToBr>
                      <a:noFill/>
                    </a:lnTlToBr>
                    <a:lnBlToTr>
                      <a:noFill/>
                    </a:lnBlToTr>
                    <a:noFill/>
                  </a:tcPr>
                </a:tc>
              </a:tr>
              <a:tr h="569572">
                <a:tc>
                  <a:txBody>
                    <a:bodyPr/>
                    <a:lstStyle/>
                    <a:p>
                      <a:pPr marL="0" marR="0" lvl="0" indent="0" algn="l" defTabSz="914400" rtl="0" eaLnBrk="1" fontAlgn="base" latinLnBrk="0" hangingPunct="1">
                        <a:lnSpc>
                          <a:spcPct val="100000"/>
                        </a:lnSpc>
                        <a:spcBef>
                          <a:spcPct val="0"/>
                        </a:spcBef>
                        <a:spcAft>
                          <a:spcPct val="25000"/>
                        </a:spcAft>
                        <a:buClr>
                          <a:schemeClr val="hlink"/>
                        </a:buClr>
                        <a:buSzTx/>
                        <a:buFont typeface="Wingdings" pitchFamily="2" charset="2"/>
                        <a:buNone/>
                        <a:tabLst/>
                      </a:pPr>
                      <a:r>
                        <a:rPr kumimoji="0" lang="de-DE" sz="1400" b="0" i="0" u="none" strike="noStrike" cap="none" normalizeH="0" baseline="0" dirty="0" smtClean="0">
                          <a:ln>
                            <a:noFill/>
                          </a:ln>
                          <a:solidFill>
                            <a:schemeClr val="tx1"/>
                          </a:solidFill>
                          <a:effectLst/>
                          <a:latin typeface="Arial" charset="0"/>
                          <a:cs typeface="Arial" charset="0"/>
                        </a:rPr>
                        <a:t>Stichprobe</a:t>
                      </a:r>
                    </a:p>
                  </a:txBody>
                  <a:tcPr marL="72000" marR="72000" marT="36005" marB="36005" horzOverflow="overflow">
                    <a:lnL w="12700" cap="flat" cmpd="sng" algn="ctr">
                      <a:solidFill>
                        <a:srgbClr val="CBCBCB"/>
                      </a:solidFill>
                      <a:prstDash val="solid"/>
                      <a:round/>
                      <a:headEnd type="none" w="med" len="med"/>
                      <a:tailEnd type="none" w="med" len="med"/>
                    </a:lnL>
                    <a:lnR>
                      <a:noFill/>
                    </a:lnR>
                    <a:lnT w="12700" cap="flat" cmpd="sng" algn="ctr">
                      <a:solidFill>
                        <a:schemeClr val="bg1"/>
                      </a:solidFill>
                      <a:prstDash val="solid"/>
                      <a:round/>
                      <a:headEnd type="none" w="med" len="med"/>
                      <a:tailEnd type="none" w="lg" len="med"/>
                    </a:lnT>
                    <a:lnB w="12700" cap="flat" cmpd="sng" algn="ctr">
                      <a:solidFill>
                        <a:schemeClr val="bg1"/>
                      </a:solidFill>
                      <a:prstDash val="solid"/>
                      <a:round/>
                      <a:headEnd type="none" w="med" len="med"/>
                      <a:tailEnd type="none" w="lg" len="med"/>
                    </a:lnB>
                    <a:lnTlToBr>
                      <a:noFill/>
                    </a:lnTlToBr>
                    <a:lnBlToTr>
                      <a:noFill/>
                    </a:lnBlToTr>
                    <a:solidFill>
                      <a:srgbClr val="DFDFDF"/>
                    </a:solidFill>
                  </a:tcPr>
                </a:tc>
                <a:tc>
                  <a:txBody>
                    <a:bodyPr/>
                    <a:lstStyle/>
                    <a:p>
                      <a:pPr marL="173038" marR="0" lvl="0" indent="-173038" algn="l" defTabSz="914400" rtl="0" eaLnBrk="1" fontAlgn="base" latinLnBrk="0" hangingPunct="1">
                        <a:lnSpc>
                          <a:spcPct val="100000"/>
                        </a:lnSpc>
                        <a:spcBef>
                          <a:spcPct val="0"/>
                        </a:spcBef>
                        <a:spcAft>
                          <a:spcPct val="25000"/>
                        </a:spcAft>
                        <a:buClr>
                          <a:schemeClr val="hlink"/>
                        </a:buClr>
                        <a:buSzTx/>
                        <a:buFont typeface="Wingdings" pitchFamily="2" charset="2"/>
                        <a:buNone/>
                        <a:tabLst/>
                      </a:pPr>
                      <a:r>
                        <a:rPr kumimoji="0" lang="de-DE" sz="1400" b="0" i="0" u="none" strike="noStrike" cap="none" normalizeH="0" baseline="0" dirty="0" smtClean="0">
                          <a:ln>
                            <a:noFill/>
                          </a:ln>
                          <a:solidFill>
                            <a:schemeClr val="tx1"/>
                          </a:solidFill>
                          <a:effectLst/>
                          <a:latin typeface="Arial" charset="0"/>
                          <a:cs typeface="Arial" charset="0"/>
                        </a:rPr>
                        <a:t>Repräsentative Zufallsauswahl / Randomstichprobe</a:t>
                      </a:r>
                    </a:p>
                  </a:txBody>
                  <a:tcPr marL="72000" marR="72000" marT="36005" marB="36005" horzOverflow="overflow">
                    <a:lnL>
                      <a:noFill/>
                    </a:lnL>
                    <a:lnR w="12700" cap="flat" cmpd="sng" algn="ctr">
                      <a:solidFill>
                        <a:srgbClr val="CBCBCB"/>
                      </a:solidFill>
                      <a:prstDash val="solid"/>
                      <a:round/>
                      <a:headEnd type="none" w="med" len="med"/>
                      <a:tailEnd type="none" w="med" len="med"/>
                    </a:lnR>
                    <a:lnT w="12700" cap="flat" cmpd="sng" algn="ctr">
                      <a:solidFill>
                        <a:srgbClr val="CBCBCB"/>
                      </a:solidFill>
                      <a:prstDash val="solid"/>
                      <a:round/>
                      <a:headEnd type="none" w="med" len="med"/>
                      <a:tailEnd type="none" w="lg" len="med"/>
                    </a:lnT>
                    <a:lnB w="12700" cap="flat" cmpd="sng" algn="ctr">
                      <a:solidFill>
                        <a:srgbClr val="CBCBCB"/>
                      </a:solidFill>
                      <a:prstDash val="solid"/>
                      <a:round/>
                      <a:headEnd type="none" w="med" len="med"/>
                      <a:tailEnd type="none" w="lg" len="med"/>
                    </a:lnB>
                    <a:lnTlToBr>
                      <a:noFill/>
                    </a:lnTlToBr>
                    <a:lnBlToTr>
                      <a:noFill/>
                    </a:lnBlToTr>
                    <a:noFill/>
                  </a:tcPr>
                </a:tc>
              </a:tr>
              <a:tr h="570880">
                <a:tc>
                  <a:txBody>
                    <a:bodyPr/>
                    <a:lstStyle/>
                    <a:p>
                      <a:pPr marL="0" marR="0" lvl="0" indent="0" algn="l" defTabSz="914400" rtl="0" eaLnBrk="1" fontAlgn="base" latinLnBrk="0" hangingPunct="1">
                        <a:lnSpc>
                          <a:spcPct val="100000"/>
                        </a:lnSpc>
                        <a:spcBef>
                          <a:spcPct val="0"/>
                        </a:spcBef>
                        <a:spcAft>
                          <a:spcPct val="25000"/>
                        </a:spcAft>
                        <a:buClr>
                          <a:schemeClr val="hlink"/>
                        </a:buClr>
                        <a:buSzTx/>
                        <a:buFont typeface="Wingdings" pitchFamily="2" charset="2"/>
                        <a:buNone/>
                        <a:tabLst/>
                      </a:pPr>
                      <a:r>
                        <a:rPr kumimoji="0" lang="de-DE" sz="1400" b="0" i="0" u="none" strike="noStrike" cap="none" normalizeH="0" baseline="0" dirty="0" smtClean="0">
                          <a:ln>
                            <a:noFill/>
                          </a:ln>
                          <a:solidFill>
                            <a:schemeClr val="tx1"/>
                          </a:solidFill>
                          <a:effectLst/>
                          <a:latin typeface="Arial" charset="0"/>
                          <a:cs typeface="Arial" charset="0"/>
                        </a:rPr>
                        <a:t>Erhebungsverfahren		</a:t>
                      </a:r>
                    </a:p>
                  </a:txBody>
                  <a:tcPr marL="72000" marR="72000" marT="36005" marB="36005" horzOverflow="overflow">
                    <a:lnL w="12700" cap="flat" cmpd="sng" algn="ctr">
                      <a:solidFill>
                        <a:srgbClr val="CBCBCB"/>
                      </a:solidFill>
                      <a:prstDash val="solid"/>
                      <a:round/>
                      <a:headEnd type="none" w="med" len="med"/>
                      <a:tailEnd type="none" w="med" len="med"/>
                    </a:lnL>
                    <a:lnR>
                      <a:noFill/>
                    </a:lnR>
                    <a:lnT w="12700" cap="flat" cmpd="sng" algn="ctr">
                      <a:solidFill>
                        <a:schemeClr val="bg1"/>
                      </a:solidFill>
                      <a:prstDash val="solid"/>
                      <a:round/>
                      <a:headEnd type="none" w="med" len="med"/>
                      <a:tailEnd type="none" w="lg" len="med"/>
                    </a:lnT>
                    <a:lnB w="12700" cap="flat" cmpd="sng" algn="ctr">
                      <a:solidFill>
                        <a:schemeClr val="bg1"/>
                      </a:solidFill>
                      <a:prstDash val="solid"/>
                      <a:round/>
                      <a:headEnd type="none" w="med" len="med"/>
                      <a:tailEnd type="none" w="lg" len="med"/>
                    </a:lnB>
                    <a:lnTlToBr>
                      <a:noFill/>
                    </a:lnTlToBr>
                    <a:lnBlToTr>
                      <a:noFill/>
                    </a:lnBlToTr>
                    <a:solidFill>
                      <a:srgbClr val="DFDFDF"/>
                    </a:solidFill>
                  </a:tcPr>
                </a:tc>
                <a:tc>
                  <a:txBody>
                    <a:bodyPr/>
                    <a:lstStyle/>
                    <a:p>
                      <a:pPr marL="182563" marR="0" lvl="0" indent="-182563" algn="l" defTabSz="914400" rtl="0" eaLnBrk="1" fontAlgn="base" latinLnBrk="0" hangingPunct="1">
                        <a:lnSpc>
                          <a:spcPct val="100000"/>
                        </a:lnSpc>
                        <a:spcBef>
                          <a:spcPct val="0"/>
                        </a:spcBef>
                        <a:spcAft>
                          <a:spcPct val="25000"/>
                        </a:spcAft>
                        <a:buClr>
                          <a:schemeClr val="hlink"/>
                        </a:buClr>
                        <a:buSzTx/>
                        <a:buFont typeface="Wingdings" pitchFamily="2" charset="2"/>
                        <a:buNone/>
                        <a:tabLst/>
                      </a:pPr>
                      <a:r>
                        <a:rPr kumimoji="0" lang="de-DE" sz="1400" b="0" i="0" u="none" strike="noStrike" cap="none" normalizeH="0" baseline="0" dirty="0" smtClean="0">
                          <a:ln>
                            <a:noFill/>
                          </a:ln>
                          <a:solidFill>
                            <a:schemeClr val="tx1"/>
                          </a:solidFill>
                          <a:effectLst/>
                          <a:latin typeface="Arial" charset="0"/>
                          <a:cs typeface="Arial" charset="0"/>
                        </a:rPr>
                        <a:t>Computergestützte Telefoninterviews (CATI)</a:t>
                      </a:r>
                      <a:br>
                        <a:rPr kumimoji="0" lang="de-DE" sz="1400" b="0" i="0" u="none" strike="noStrike" cap="none" normalizeH="0" baseline="0" dirty="0" smtClean="0">
                          <a:ln>
                            <a:noFill/>
                          </a:ln>
                          <a:solidFill>
                            <a:schemeClr val="tx1"/>
                          </a:solidFill>
                          <a:effectLst/>
                          <a:latin typeface="Arial" charset="0"/>
                          <a:cs typeface="Arial" charset="0"/>
                        </a:rPr>
                      </a:br>
                      <a:endParaRPr kumimoji="0" lang="de-DE" sz="1400" b="0" i="0" u="none" strike="noStrike" cap="none" normalizeH="0" baseline="0" dirty="0" smtClean="0">
                        <a:ln>
                          <a:noFill/>
                        </a:ln>
                        <a:solidFill>
                          <a:schemeClr val="tx1"/>
                        </a:solidFill>
                        <a:effectLst/>
                        <a:latin typeface="Arial" charset="0"/>
                        <a:cs typeface="Arial" charset="0"/>
                      </a:endParaRPr>
                    </a:p>
                  </a:txBody>
                  <a:tcPr marL="72000" marR="72000" marT="36005" marB="36005" horzOverflow="overflow">
                    <a:lnL>
                      <a:noFill/>
                    </a:lnL>
                    <a:lnR w="12700" cap="flat" cmpd="sng" algn="ctr">
                      <a:solidFill>
                        <a:srgbClr val="CBCBCB"/>
                      </a:solidFill>
                      <a:prstDash val="solid"/>
                      <a:round/>
                      <a:headEnd type="none" w="med" len="med"/>
                      <a:tailEnd type="none" w="med" len="med"/>
                    </a:lnR>
                    <a:lnT w="12700" cap="flat" cmpd="sng" algn="ctr">
                      <a:solidFill>
                        <a:srgbClr val="CBCBCB"/>
                      </a:solidFill>
                      <a:prstDash val="solid"/>
                      <a:round/>
                      <a:headEnd type="none" w="med" len="med"/>
                      <a:tailEnd type="none" w="lg" len="med"/>
                    </a:lnT>
                    <a:lnB w="12700" cap="flat" cmpd="sng" algn="ctr">
                      <a:solidFill>
                        <a:srgbClr val="CBCBCB"/>
                      </a:solidFill>
                      <a:prstDash val="solid"/>
                      <a:round/>
                      <a:headEnd type="none" w="med" len="med"/>
                      <a:tailEnd type="none" w="lg" len="med"/>
                    </a:lnB>
                    <a:lnTlToBr>
                      <a:noFill/>
                    </a:lnTlToBr>
                    <a:lnBlToTr>
                      <a:noFill/>
                    </a:lnBlToTr>
                    <a:noFill/>
                  </a:tcPr>
                </a:tc>
              </a:tr>
              <a:tr h="561734">
                <a:tc>
                  <a:txBody>
                    <a:bodyPr/>
                    <a:lstStyle/>
                    <a:p>
                      <a:pPr marL="0" marR="0" lvl="0" indent="0" algn="l" defTabSz="914400" rtl="0" eaLnBrk="1" fontAlgn="base" latinLnBrk="0" hangingPunct="1">
                        <a:lnSpc>
                          <a:spcPct val="100000"/>
                        </a:lnSpc>
                        <a:spcBef>
                          <a:spcPct val="0"/>
                        </a:spcBef>
                        <a:spcAft>
                          <a:spcPct val="25000"/>
                        </a:spcAft>
                        <a:buClr>
                          <a:schemeClr val="hlink"/>
                        </a:buClr>
                        <a:buSzTx/>
                        <a:buFont typeface="Wingdings" pitchFamily="2" charset="2"/>
                        <a:buNone/>
                        <a:tabLst/>
                      </a:pPr>
                      <a:r>
                        <a:rPr kumimoji="0" lang="de-DE" sz="1400" b="0" i="0" u="none" strike="noStrike" cap="none" normalizeH="0" baseline="0" dirty="0" smtClean="0">
                          <a:ln>
                            <a:noFill/>
                          </a:ln>
                          <a:solidFill>
                            <a:schemeClr val="tx1"/>
                          </a:solidFill>
                          <a:effectLst/>
                          <a:latin typeface="Arial" charset="0"/>
                          <a:cs typeface="Arial" charset="0"/>
                        </a:rPr>
                        <a:t>Fallzahl</a:t>
                      </a:r>
                    </a:p>
                  </a:txBody>
                  <a:tcPr marL="72000" marR="72000" marT="36005" marB="36005" horzOverflow="overflow">
                    <a:lnL w="12700" cap="flat" cmpd="sng" algn="ctr">
                      <a:solidFill>
                        <a:srgbClr val="CBCBCB"/>
                      </a:solidFill>
                      <a:prstDash val="solid"/>
                      <a:round/>
                      <a:headEnd type="none" w="med" len="med"/>
                      <a:tailEnd type="none" w="med" len="med"/>
                    </a:lnL>
                    <a:lnR>
                      <a:noFill/>
                    </a:lnR>
                    <a:lnT w="12700" cap="flat" cmpd="sng" algn="ctr">
                      <a:solidFill>
                        <a:schemeClr val="bg1"/>
                      </a:solidFill>
                      <a:prstDash val="solid"/>
                      <a:round/>
                      <a:headEnd type="none" w="med" len="med"/>
                      <a:tailEnd type="none" w="lg" len="med"/>
                    </a:lnT>
                    <a:lnB w="12700" cap="flat" cmpd="sng" algn="ctr">
                      <a:solidFill>
                        <a:schemeClr val="bg1"/>
                      </a:solidFill>
                      <a:prstDash val="solid"/>
                      <a:round/>
                      <a:headEnd type="none" w="med" len="med"/>
                      <a:tailEnd type="none" w="lg" len="med"/>
                    </a:lnB>
                    <a:lnTlToBr>
                      <a:noFill/>
                    </a:lnTlToBr>
                    <a:lnBlToTr>
                      <a:noFill/>
                    </a:lnBlToTr>
                    <a:solidFill>
                      <a:srgbClr val="DFDFDF"/>
                    </a:solidFill>
                  </a:tcPr>
                </a:tc>
                <a:tc>
                  <a:txBody>
                    <a:bodyPr/>
                    <a:lstStyle/>
                    <a:p>
                      <a:pPr marL="192088" marR="0" lvl="0" indent="-192088"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cs typeface="Arial" charset="0"/>
                        </a:rPr>
                        <a:t>1.001 Befragte</a:t>
                      </a:r>
                    </a:p>
                    <a:p>
                      <a:pPr marL="192088" marR="0" lvl="0" indent="-192088" algn="l" defTabSz="914400" rtl="0" eaLnBrk="1" fontAlgn="base" latinLnBrk="0" hangingPunct="1">
                        <a:lnSpc>
                          <a:spcPct val="100000"/>
                        </a:lnSpc>
                        <a:spcBef>
                          <a:spcPct val="0"/>
                        </a:spcBef>
                        <a:spcAft>
                          <a:spcPct val="25000"/>
                        </a:spcAft>
                        <a:buClr>
                          <a:schemeClr val="hlink"/>
                        </a:buClr>
                        <a:buSzTx/>
                        <a:buFont typeface="Wingdings" pitchFamily="2" charset="2"/>
                        <a:buNone/>
                        <a:tabLst/>
                      </a:pPr>
                      <a:endParaRPr kumimoji="0" lang="de-DE" sz="1400" b="0" i="0" u="none" strike="noStrike" cap="none" normalizeH="0" baseline="0" dirty="0" smtClean="0">
                        <a:ln>
                          <a:noFill/>
                        </a:ln>
                        <a:solidFill>
                          <a:schemeClr val="tx1"/>
                        </a:solidFill>
                        <a:effectLst/>
                        <a:latin typeface="Arial" charset="0"/>
                        <a:cs typeface="Arial" charset="0"/>
                      </a:endParaRPr>
                    </a:p>
                  </a:txBody>
                  <a:tcPr marL="72000" marR="72000" marT="36005" marB="36005" horzOverflow="overflow">
                    <a:lnL>
                      <a:noFill/>
                    </a:lnL>
                    <a:lnR w="12700" cap="flat" cmpd="sng" algn="ctr">
                      <a:solidFill>
                        <a:srgbClr val="CBCBCB"/>
                      </a:solidFill>
                      <a:prstDash val="solid"/>
                      <a:round/>
                      <a:headEnd type="none" w="med" len="med"/>
                      <a:tailEnd type="none" w="med" len="med"/>
                    </a:lnR>
                    <a:lnT w="12700" cap="flat" cmpd="sng" algn="ctr">
                      <a:solidFill>
                        <a:srgbClr val="CBCBCB"/>
                      </a:solidFill>
                      <a:prstDash val="solid"/>
                      <a:round/>
                      <a:headEnd type="none" w="med" len="med"/>
                      <a:tailEnd type="none" w="lg" len="med"/>
                    </a:lnT>
                    <a:lnB w="12700" cap="flat" cmpd="sng" algn="ctr">
                      <a:solidFill>
                        <a:srgbClr val="CBCBCB"/>
                      </a:solidFill>
                      <a:prstDash val="solid"/>
                      <a:round/>
                      <a:headEnd type="none" w="med" len="med"/>
                      <a:tailEnd type="none" w="lg" len="med"/>
                    </a:lnB>
                    <a:lnTlToBr>
                      <a:noFill/>
                    </a:lnTlToBr>
                    <a:lnBlToTr>
                      <a:noFill/>
                    </a:lnBlToTr>
                    <a:noFill/>
                  </a:tcPr>
                </a:tc>
              </a:tr>
              <a:tr h="535607">
                <a:tc>
                  <a:txBody>
                    <a:bodyPr/>
                    <a:lstStyle/>
                    <a:p>
                      <a:pPr marL="0" marR="0" lvl="0" indent="0" algn="l" defTabSz="914400" rtl="0" eaLnBrk="1" fontAlgn="base" latinLnBrk="0" hangingPunct="1">
                        <a:lnSpc>
                          <a:spcPct val="100000"/>
                        </a:lnSpc>
                        <a:spcBef>
                          <a:spcPct val="0"/>
                        </a:spcBef>
                        <a:spcAft>
                          <a:spcPct val="25000"/>
                        </a:spcAft>
                        <a:buClr>
                          <a:schemeClr val="hlink"/>
                        </a:buClr>
                        <a:buSzTx/>
                        <a:buFont typeface="Wingdings" pitchFamily="2" charset="2"/>
                        <a:buNone/>
                        <a:tabLst/>
                      </a:pPr>
                      <a:r>
                        <a:rPr kumimoji="0" lang="de-DE" sz="1400" b="0" i="0" u="none" strike="noStrike" cap="none" normalizeH="0" baseline="0" dirty="0" smtClean="0">
                          <a:ln>
                            <a:noFill/>
                          </a:ln>
                          <a:solidFill>
                            <a:schemeClr val="tx1"/>
                          </a:solidFill>
                          <a:effectLst/>
                          <a:latin typeface="Arial" charset="0"/>
                          <a:cs typeface="Arial" charset="0"/>
                        </a:rPr>
                        <a:t>Erhebungszeitraum</a:t>
                      </a:r>
                    </a:p>
                  </a:txBody>
                  <a:tcPr marL="72000" marR="72000" marT="36005" marB="36005" horzOverflow="overflow">
                    <a:lnL w="12700" cap="flat" cmpd="sng" algn="ctr">
                      <a:solidFill>
                        <a:srgbClr val="CBCBCB"/>
                      </a:solidFill>
                      <a:prstDash val="solid"/>
                      <a:round/>
                      <a:headEnd type="none" w="med" len="med"/>
                      <a:tailEnd type="none" w="med" len="med"/>
                    </a:lnL>
                    <a:lnR>
                      <a:noFill/>
                    </a:lnR>
                    <a:lnT w="12700" cap="flat" cmpd="sng" algn="ctr">
                      <a:solidFill>
                        <a:schemeClr val="bg1"/>
                      </a:solidFill>
                      <a:prstDash val="solid"/>
                      <a:round/>
                      <a:headEnd type="none" w="med" len="med"/>
                      <a:tailEnd type="none" w="lg" len="med"/>
                    </a:lnT>
                    <a:lnB w="12700" cap="flat" cmpd="sng" algn="ctr">
                      <a:solidFill>
                        <a:schemeClr val="bg1"/>
                      </a:solidFill>
                      <a:prstDash val="solid"/>
                      <a:round/>
                      <a:headEnd type="none" w="med" len="med"/>
                      <a:tailEnd type="none" w="lg" len="med"/>
                    </a:lnB>
                    <a:lnTlToBr>
                      <a:noFill/>
                    </a:lnTlToBr>
                    <a:lnBlToTr>
                      <a:noFill/>
                    </a:lnBlToTr>
                    <a:solidFill>
                      <a:srgbClr val="DFDFDF"/>
                    </a:solidFill>
                  </a:tcPr>
                </a:tc>
                <a:tc>
                  <a:txBody>
                    <a:bodyPr/>
                    <a:lstStyle/>
                    <a:p>
                      <a:pPr marL="192088" marR="0" lvl="0" indent="-192088" algn="l" defTabSz="914400" rtl="0" eaLnBrk="1" fontAlgn="base" latinLnBrk="0" hangingPunct="1">
                        <a:lnSpc>
                          <a:spcPct val="100000"/>
                        </a:lnSpc>
                        <a:spcBef>
                          <a:spcPct val="0"/>
                        </a:spcBef>
                        <a:spcAft>
                          <a:spcPct val="25000"/>
                        </a:spcAft>
                        <a:buClr>
                          <a:schemeClr val="hlink"/>
                        </a:buClr>
                        <a:buSzTx/>
                        <a:buFont typeface="Wingdings" pitchFamily="2" charset="2"/>
                        <a:buNone/>
                        <a:tabLst/>
                      </a:pPr>
                      <a:r>
                        <a:rPr kumimoji="0" lang="de-DE" sz="1400" b="0" i="0" u="none" strike="noStrike" cap="none" normalizeH="0" baseline="0" dirty="0" smtClean="0">
                          <a:ln>
                            <a:noFill/>
                          </a:ln>
                          <a:solidFill>
                            <a:schemeClr val="tx1"/>
                          </a:solidFill>
                          <a:effectLst/>
                          <a:latin typeface="Arial" charset="0"/>
                          <a:cs typeface="Arial" charset="0"/>
                        </a:rPr>
                        <a:t>02. bis 04. September 2014</a:t>
                      </a:r>
                    </a:p>
                  </a:txBody>
                  <a:tcPr marL="72000" marR="72000" marT="36005" marB="36005" horzOverflow="overflow">
                    <a:lnL>
                      <a:noFill/>
                    </a:lnL>
                    <a:lnR w="12700" cap="flat" cmpd="sng" algn="ctr">
                      <a:solidFill>
                        <a:srgbClr val="CBCBCB"/>
                      </a:solidFill>
                      <a:prstDash val="solid"/>
                      <a:round/>
                      <a:headEnd type="none" w="med" len="med"/>
                      <a:tailEnd type="none" w="med" len="med"/>
                    </a:lnR>
                    <a:lnT w="12700" cap="flat" cmpd="sng" algn="ctr">
                      <a:solidFill>
                        <a:srgbClr val="CBCBCB"/>
                      </a:solidFill>
                      <a:prstDash val="solid"/>
                      <a:round/>
                      <a:headEnd type="none" w="med" len="med"/>
                      <a:tailEnd type="none" w="lg" len="med"/>
                    </a:lnT>
                    <a:lnB w="12700" cap="flat" cmpd="sng" algn="ctr">
                      <a:solidFill>
                        <a:srgbClr val="CBCBCB"/>
                      </a:solidFill>
                      <a:prstDash val="solid"/>
                      <a:round/>
                      <a:headEnd type="none" w="med" len="med"/>
                      <a:tailEnd type="none" w="lg" len="med"/>
                    </a:lnB>
                    <a:lnTlToBr>
                      <a:noFill/>
                    </a:lnTlToBr>
                    <a:lnBlToTr>
                      <a:noFill/>
                    </a:lnBlToTr>
                    <a:noFill/>
                  </a:tcPr>
                </a:tc>
              </a:tr>
              <a:tr h="535607">
                <a:tc>
                  <a:txBody>
                    <a:bodyPr/>
                    <a:lstStyle/>
                    <a:p>
                      <a:pPr marL="0" marR="0" lvl="0" indent="0" algn="l" defTabSz="914400" rtl="0" eaLnBrk="1" fontAlgn="base" latinLnBrk="0" hangingPunct="1">
                        <a:lnSpc>
                          <a:spcPct val="100000"/>
                        </a:lnSpc>
                        <a:spcBef>
                          <a:spcPct val="0"/>
                        </a:spcBef>
                        <a:spcAft>
                          <a:spcPct val="25000"/>
                        </a:spcAft>
                        <a:buClr>
                          <a:schemeClr val="hlink"/>
                        </a:buClr>
                        <a:buSzTx/>
                        <a:buFont typeface="Wingdings" pitchFamily="2" charset="2"/>
                        <a:buNone/>
                        <a:tabLst/>
                      </a:pPr>
                      <a:r>
                        <a:rPr kumimoji="0" lang="de-DE" sz="1400" b="0" i="0" u="none" strike="noStrike" cap="none" normalizeH="0" baseline="0" dirty="0" smtClean="0">
                          <a:ln>
                            <a:noFill/>
                          </a:ln>
                          <a:solidFill>
                            <a:schemeClr val="tx1"/>
                          </a:solidFill>
                          <a:effectLst/>
                          <a:latin typeface="Arial" charset="0"/>
                          <a:cs typeface="Arial" charset="0"/>
                        </a:rPr>
                        <a:t>Fehlertoleranz</a:t>
                      </a:r>
                    </a:p>
                  </a:txBody>
                  <a:tcPr marL="72000" marR="72000" marT="36005" marB="36005" horzOverflow="overflow">
                    <a:lnL w="12700" cap="flat" cmpd="sng" algn="ctr">
                      <a:solidFill>
                        <a:srgbClr val="CBCBCB"/>
                      </a:solidFill>
                      <a:prstDash val="solid"/>
                      <a:round/>
                      <a:headEnd type="none" w="med" len="med"/>
                      <a:tailEnd type="none" w="med" len="med"/>
                    </a:lnL>
                    <a:lnR>
                      <a:noFill/>
                    </a:lnR>
                    <a:lnT w="12700" cap="flat" cmpd="sng" algn="ctr">
                      <a:solidFill>
                        <a:schemeClr val="bg1"/>
                      </a:solidFill>
                      <a:prstDash val="solid"/>
                      <a:round/>
                      <a:headEnd type="none" w="med" len="med"/>
                      <a:tailEnd type="none" w="lg" len="med"/>
                    </a:lnT>
                    <a:lnB w="12700" cap="flat" cmpd="sng" algn="ctr">
                      <a:solidFill>
                        <a:schemeClr val="bg1"/>
                      </a:solidFill>
                      <a:prstDash val="solid"/>
                      <a:round/>
                      <a:headEnd type="none" w="med" len="med"/>
                      <a:tailEnd type="none" w="lg" len="med"/>
                    </a:lnB>
                    <a:lnTlToBr>
                      <a:noFill/>
                    </a:lnTlToBr>
                    <a:lnBlToTr>
                      <a:noFill/>
                    </a:lnBlToTr>
                    <a:solidFill>
                      <a:srgbClr val="DFDFDF"/>
                    </a:solidFill>
                  </a:tcPr>
                </a:tc>
                <a:tc>
                  <a:txBody>
                    <a:bodyPr/>
                    <a:lstStyle/>
                    <a:p>
                      <a:pPr marL="192088" marR="0" lvl="0" indent="-192088" algn="l" defTabSz="914400" rtl="0" eaLnBrk="1" fontAlgn="base" latinLnBrk="0" hangingPunct="1">
                        <a:lnSpc>
                          <a:spcPct val="100000"/>
                        </a:lnSpc>
                        <a:spcBef>
                          <a:spcPct val="0"/>
                        </a:spcBef>
                        <a:spcAft>
                          <a:spcPct val="25000"/>
                        </a:spcAft>
                        <a:buClr>
                          <a:schemeClr val="hlink"/>
                        </a:buClr>
                        <a:buSzTx/>
                        <a:buFont typeface="Wingdings" pitchFamily="2" charset="2"/>
                        <a:buNone/>
                        <a:tabLst/>
                      </a:pPr>
                      <a:r>
                        <a:rPr kumimoji="0" lang="de-DE" sz="1400" b="0" i="0" u="none" strike="noStrike" cap="none" normalizeH="0" baseline="0" dirty="0" smtClean="0">
                          <a:ln>
                            <a:noFill/>
                          </a:ln>
                          <a:solidFill>
                            <a:schemeClr val="tx1"/>
                          </a:solidFill>
                          <a:effectLst/>
                          <a:latin typeface="Arial" charset="0"/>
                          <a:cs typeface="Arial" charset="0"/>
                        </a:rPr>
                        <a:t>1,4* bis 3,1** Prozentpunkte</a:t>
                      </a:r>
                    </a:p>
                    <a:p>
                      <a:pPr marL="192088" marR="0" lvl="0" indent="-192088" algn="l" defTabSz="914400" rtl="0" eaLnBrk="1" fontAlgn="base" latinLnBrk="0" hangingPunct="1">
                        <a:lnSpc>
                          <a:spcPct val="100000"/>
                        </a:lnSpc>
                        <a:spcBef>
                          <a:spcPct val="0"/>
                        </a:spcBef>
                        <a:spcAft>
                          <a:spcPct val="25000"/>
                        </a:spcAft>
                        <a:buClr>
                          <a:schemeClr val="hlink"/>
                        </a:buClr>
                        <a:buSzTx/>
                        <a:buFont typeface="Wingdings" pitchFamily="2" charset="2"/>
                        <a:buNone/>
                        <a:tabLst/>
                      </a:pPr>
                      <a:r>
                        <a:rPr kumimoji="0" lang="de-DE" sz="1200" b="0" i="0" u="none" strike="noStrike" cap="none" normalizeH="0" baseline="0" dirty="0" smtClean="0">
                          <a:ln>
                            <a:noFill/>
                          </a:ln>
                          <a:solidFill>
                            <a:schemeClr val="tx1"/>
                          </a:solidFill>
                          <a:effectLst/>
                          <a:latin typeface="Arial" charset="0"/>
                          <a:cs typeface="Arial" charset="0"/>
                        </a:rPr>
                        <a:t>* bei einem Anteilswert von 5% ** bei einem Anteilswert von 50%</a:t>
                      </a:r>
                    </a:p>
                  </a:txBody>
                  <a:tcPr marL="72000" marR="72000" marT="36005" marB="36005" horzOverflow="overflow">
                    <a:lnL>
                      <a:noFill/>
                    </a:lnL>
                    <a:lnR w="12700" cap="flat" cmpd="sng" algn="ctr">
                      <a:solidFill>
                        <a:srgbClr val="CBCBCB"/>
                      </a:solidFill>
                      <a:prstDash val="solid"/>
                      <a:round/>
                      <a:headEnd type="none" w="med" len="med"/>
                      <a:tailEnd type="none" w="med" len="med"/>
                    </a:lnR>
                    <a:lnT w="12700" cap="flat" cmpd="sng" algn="ctr">
                      <a:solidFill>
                        <a:srgbClr val="CBCBCB"/>
                      </a:solidFill>
                      <a:prstDash val="solid"/>
                      <a:round/>
                      <a:headEnd type="none" w="med" len="med"/>
                      <a:tailEnd type="none" w="lg" len="med"/>
                    </a:lnT>
                    <a:lnB w="12700" cap="flat" cmpd="sng" algn="ctr">
                      <a:solidFill>
                        <a:srgbClr val="CBCBCB"/>
                      </a:solidFill>
                      <a:prstDash val="solid"/>
                      <a:round/>
                      <a:headEnd type="none" w="med" len="med"/>
                      <a:tailEnd type="none" w="lg" len="med"/>
                    </a:lnB>
                    <a:lnTlToBr>
                      <a:noFill/>
                    </a:lnTlToBr>
                    <a:lnBlToTr>
                      <a:noFill/>
                    </a:lnBlToTr>
                    <a:noFill/>
                  </a:tcPr>
                </a:tc>
              </a:tr>
              <a:tr h="585973">
                <a:tc>
                  <a:txBody>
                    <a:bodyPr/>
                    <a:lstStyle/>
                    <a:p>
                      <a:pPr marL="0" marR="0" lvl="0" indent="0" algn="l" defTabSz="914400" rtl="0" eaLnBrk="1" fontAlgn="base" latinLnBrk="0" hangingPunct="1">
                        <a:lnSpc>
                          <a:spcPct val="100000"/>
                        </a:lnSpc>
                        <a:spcBef>
                          <a:spcPct val="0"/>
                        </a:spcBef>
                        <a:spcAft>
                          <a:spcPct val="25000"/>
                        </a:spcAft>
                        <a:buClr>
                          <a:schemeClr val="hlink"/>
                        </a:buClr>
                        <a:buSzTx/>
                        <a:buFont typeface="Wingdings" pitchFamily="2" charset="2"/>
                        <a:buNone/>
                        <a:tabLst/>
                      </a:pPr>
                      <a:r>
                        <a:rPr kumimoji="0" lang="de-DE" sz="1400" b="0" i="0" u="none" strike="noStrike" cap="none" normalizeH="0" baseline="0" dirty="0" smtClean="0">
                          <a:ln>
                            <a:noFill/>
                          </a:ln>
                          <a:solidFill>
                            <a:schemeClr val="tx1"/>
                          </a:solidFill>
                          <a:effectLst/>
                          <a:latin typeface="Arial" charset="0"/>
                          <a:cs typeface="Arial" charset="0"/>
                        </a:rPr>
                        <a:t>Ansprechpartner:</a:t>
                      </a:r>
                    </a:p>
                  </a:txBody>
                  <a:tcPr marL="72000" marR="72000" marT="36005" marB="36005" horzOverflow="overflow">
                    <a:lnL w="12700" cap="flat" cmpd="sng" algn="ctr">
                      <a:solidFill>
                        <a:srgbClr val="CBCBCB"/>
                      </a:solidFill>
                      <a:prstDash val="solid"/>
                      <a:round/>
                      <a:headEnd type="none" w="med" len="med"/>
                      <a:tailEnd type="none" w="med" len="med"/>
                    </a:lnL>
                    <a:lnR>
                      <a:noFill/>
                    </a:lnR>
                    <a:lnT w="12700" cap="flat" cmpd="sng" algn="ctr">
                      <a:solidFill>
                        <a:schemeClr val="bg1"/>
                      </a:solidFill>
                      <a:prstDash val="solid"/>
                      <a:round/>
                      <a:headEnd type="none" w="med" len="med"/>
                      <a:tailEnd type="none" w="lg" len="med"/>
                    </a:lnT>
                    <a:lnB w="12700" cap="flat" cmpd="sng" algn="ctr">
                      <a:solidFill>
                        <a:srgbClr val="CBCBCB"/>
                      </a:solidFill>
                      <a:prstDash val="solid"/>
                      <a:round/>
                      <a:headEnd type="none" w="med" len="med"/>
                      <a:tailEnd type="none" w="med" len="med"/>
                    </a:lnB>
                    <a:lnTlToBr>
                      <a:noFill/>
                    </a:lnTlToBr>
                    <a:lnBlToTr>
                      <a:noFill/>
                    </a:lnBlToTr>
                    <a:solidFill>
                      <a:srgbClr val="DFDFDF"/>
                    </a:solidFill>
                  </a:tcPr>
                </a:tc>
                <a:tc>
                  <a:txBody>
                    <a:bodyPr/>
                    <a:lstStyle/>
                    <a:p>
                      <a:pPr marL="0" marR="0" lvl="0" indent="0" algn="l" defTabSz="914400" rtl="0" eaLnBrk="1" fontAlgn="base" latinLnBrk="0" hangingPunct="1">
                        <a:lnSpc>
                          <a:spcPct val="100000"/>
                        </a:lnSpc>
                        <a:spcBef>
                          <a:spcPct val="0"/>
                        </a:spcBef>
                        <a:spcAft>
                          <a:spcPts val="0"/>
                        </a:spcAft>
                        <a:buClr>
                          <a:schemeClr val="hlink"/>
                        </a:buClr>
                        <a:buSzTx/>
                        <a:buFont typeface="Wingdings" pitchFamily="2" charset="2"/>
                        <a:buNone/>
                        <a:tabLst/>
                        <a:defRPr/>
                      </a:pPr>
                      <a:r>
                        <a:rPr kumimoji="0" lang="de-DE" sz="1400" b="0" i="0" u="none" strike="noStrike" cap="none" normalizeH="0" baseline="0" dirty="0" smtClean="0">
                          <a:ln>
                            <a:noFill/>
                          </a:ln>
                          <a:solidFill>
                            <a:schemeClr val="tx1"/>
                          </a:solidFill>
                          <a:effectLst/>
                          <a:latin typeface="Arial" charset="0"/>
                          <a:cs typeface="Arial" charset="0"/>
                          <a:sym typeface="Wingdings" pitchFamily="2" charset="2"/>
                        </a:rPr>
                        <a:t>Richard Hilmer             </a:t>
                      </a:r>
                    </a:p>
                    <a:p>
                      <a:pPr marL="0" marR="0" lvl="0" indent="0" algn="l" defTabSz="914400" rtl="0" eaLnBrk="1" fontAlgn="base" latinLnBrk="0" hangingPunct="1">
                        <a:lnSpc>
                          <a:spcPct val="100000"/>
                        </a:lnSpc>
                        <a:spcBef>
                          <a:spcPct val="0"/>
                        </a:spcBef>
                        <a:spcAft>
                          <a:spcPts val="0"/>
                        </a:spcAft>
                        <a:buClr>
                          <a:schemeClr val="hlink"/>
                        </a:buClr>
                        <a:buSzTx/>
                        <a:buFont typeface="Wingdings" pitchFamily="2" charset="2"/>
                        <a:buNone/>
                        <a:tabLst/>
                        <a:defRPr/>
                      </a:pPr>
                      <a:r>
                        <a:rPr kumimoji="0" lang="de-DE" sz="1400" b="0" i="0" u="none" strike="noStrike" cap="none" normalizeH="0" baseline="0" dirty="0" smtClean="0">
                          <a:ln>
                            <a:noFill/>
                          </a:ln>
                          <a:solidFill>
                            <a:schemeClr val="tx1"/>
                          </a:solidFill>
                          <a:effectLst/>
                          <a:latin typeface="Arial" charset="0"/>
                          <a:cs typeface="Arial" charset="0"/>
                          <a:sym typeface="Wingdings" pitchFamily="2" charset="2"/>
                        </a:rPr>
                        <a:t>Reinhard Schlinkert</a:t>
                      </a:r>
                      <a:r>
                        <a:rPr kumimoji="0" lang="de-DE" sz="1400" b="0" i="0" u="none" strike="noStrike" cap="none" normalizeH="0" baseline="0" smtClean="0">
                          <a:ln>
                            <a:noFill/>
                          </a:ln>
                          <a:solidFill>
                            <a:schemeClr val="tx1"/>
                          </a:solidFill>
                          <a:effectLst/>
                          <a:latin typeface="Arial" charset="0"/>
                          <a:cs typeface="Arial" charset="0"/>
                          <a:sym typeface="Wingdings" pitchFamily="2" charset="2"/>
                        </a:rPr>
                        <a:t>	 </a:t>
                      </a:r>
                      <a:r>
                        <a:rPr kumimoji="0" lang="de-DE" sz="1400" b="0" i="0" u="none" strike="noStrike" cap="none" normalizeH="0" baseline="0" dirty="0" smtClean="0">
                          <a:ln>
                            <a:noFill/>
                          </a:ln>
                          <a:solidFill>
                            <a:schemeClr val="tx1"/>
                          </a:solidFill>
                          <a:effectLst/>
                          <a:latin typeface="Arial" charset="0"/>
                          <a:cs typeface="Arial" charset="0"/>
                          <a:sym typeface="Wingdings" pitchFamily="2" charset="2"/>
                        </a:rPr>
                        <a:t/>
                      </a:r>
                      <a:br>
                        <a:rPr kumimoji="0" lang="de-DE" sz="1400" b="0" i="0" u="none" strike="noStrike" cap="none" normalizeH="0" baseline="0" dirty="0" smtClean="0">
                          <a:ln>
                            <a:noFill/>
                          </a:ln>
                          <a:solidFill>
                            <a:schemeClr val="tx1"/>
                          </a:solidFill>
                          <a:effectLst/>
                          <a:latin typeface="Arial" charset="0"/>
                          <a:cs typeface="Arial" charset="0"/>
                          <a:sym typeface="Wingdings" pitchFamily="2" charset="2"/>
                        </a:rPr>
                      </a:br>
                      <a:r>
                        <a:rPr kumimoji="0" lang="de-DE" sz="1400" b="0" i="0" u="none" strike="noStrike" cap="none" normalizeH="0" baseline="0" dirty="0" smtClean="0">
                          <a:ln>
                            <a:noFill/>
                          </a:ln>
                          <a:solidFill>
                            <a:schemeClr val="tx1"/>
                          </a:solidFill>
                          <a:effectLst/>
                          <a:latin typeface="Arial" charset="0"/>
                          <a:cs typeface="Arial" charset="0"/>
                          <a:sym typeface="Wingdings" pitchFamily="2" charset="2"/>
                        </a:rPr>
                        <a:t>Heiko </a:t>
                      </a:r>
                      <a:r>
                        <a:rPr kumimoji="0" lang="de-DE" sz="1400" b="0" i="0" u="none" strike="noStrike" cap="none" normalizeH="0" baseline="0" smtClean="0">
                          <a:ln>
                            <a:noFill/>
                          </a:ln>
                          <a:solidFill>
                            <a:schemeClr val="tx1"/>
                          </a:solidFill>
                          <a:effectLst/>
                          <a:latin typeface="Arial" charset="0"/>
                          <a:cs typeface="Arial" charset="0"/>
                          <a:sym typeface="Wingdings" pitchFamily="2" charset="2"/>
                        </a:rPr>
                        <a:t>Gothe                 </a:t>
                      </a:r>
                      <a:endParaRPr kumimoji="0" lang="de-DE" sz="1400" b="0" i="0" u="none" strike="noStrike" cap="none" normalizeH="0" baseline="0" dirty="0" smtClean="0">
                        <a:ln>
                          <a:noFill/>
                        </a:ln>
                        <a:solidFill>
                          <a:schemeClr val="tx1"/>
                        </a:solidFill>
                        <a:effectLst/>
                        <a:latin typeface="Arial" charset="0"/>
                        <a:cs typeface="Arial" charset="0"/>
                        <a:sym typeface="Wingdings" pitchFamily="2" charset="2"/>
                      </a:endParaRPr>
                    </a:p>
                  </a:txBody>
                  <a:tcPr marL="72000" marR="72000" marT="36005" marB="36005" horzOverflow="overflow">
                    <a:lnL>
                      <a:noFill/>
                    </a:lnL>
                    <a:lnR w="12700" cap="flat" cmpd="sng" algn="ctr">
                      <a:solidFill>
                        <a:srgbClr val="CBCBCB"/>
                      </a:solidFill>
                      <a:prstDash val="solid"/>
                      <a:round/>
                      <a:headEnd type="none" w="med" len="med"/>
                      <a:tailEnd type="none" w="med" len="med"/>
                    </a:lnR>
                    <a:lnT w="12700" cap="flat" cmpd="sng" algn="ctr">
                      <a:solidFill>
                        <a:srgbClr val="CBCBCB"/>
                      </a:solidFill>
                      <a:prstDash val="solid"/>
                      <a:round/>
                      <a:headEnd type="none" w="med" len="med"/>
                      <a:tailEnd type="none" w="lg" len="med"/>
                    </a:lnT>
                    <a:lnB w="12700" cap="flat" cmpd="sng" algn="ctr">
                      <a:solidFill>
                        <a:srgbClr val="CBCBCB"/>
                      </a:solidFill>
                      <a:prstDash val="solid"/>
                      <a:round/>
                      <a:headEnd type="none" w="med" len="med"/>
                      <a:tailEnd type="none" w="med" len="med"/>
                    </a:lnB>
                    <a:lnTlToBr>
                      <a:noFill/>
                    </a:lnTlToBr>
                    <a:lnBlToTr>
                      <a:noFill/>
                    </a:lnBlToTr>
                    <a:noFill/>
                  </a:tcPr>
                </a:tc>
              </a:tr>
            </a:tbl>
          </a:graphicData>
        </a:graphic>
      </p:graphicFrame>
      <p:sp>
        <p:nvSpPr>
          <p:cNvPr id="4129" name="Text Box 34"/>
          <p:cNvSpPr txBox="1">
            <a:spLocks noChangeArrowheads="1"/>
          </p:cNvSpPr>
          <p:nvPr>
            <p:custDataLst>
              <p:tags r:id="rId2"/>
            </p:custDataLst>
          </p:nvPr>
        </p:nvSpPr>
        <p:spPr bwMode="gray">
          <a:xfrm>
            <a:off x="193675" y="584200"/>
            <a:ext cx="7648575" cy="730250"/>
          </a:xfrm>
          <a:prstGeom prst="rect">
            <a:avLst/>
          </a:prstGeom>
          <a:noFill/>
          <a:ln>
            <a:noFill/>
          </a:ln>
          <a:effectLst/>
          <a:extLst>
            <a:ext uri="{909E8E84-426E-40DD-AFC4-6F175D3DCCD1}">
              <a14:hiddenFill xmlns:a14="http://schemas.microsoft.com/office/drawing/2010/main" xmlns="">
                <a:solidFill>
                  <a:srgbClr val="DFDFDF"/>
                </a:solidFill>
              </a14:hiddenFill>
            </a:ext>
            <a:ext uri="{91240B29-F687-4F45-9708-019B960494DF}">
              <a14:hiddenLine xmlns:a14="http://schemas.microsoft.com/office/drawing/2010/main" xmlns="" w="9525" algn="ctr">
                <a:solidFill>
                  <a:srgbClr val="DFDFDF"/>
                </a:solidFill>
                <a:miter lim="800000"/>
                <a:headEnd/>
                <a:tailEnd/>
              </a14:hiddenLine>
            </a:ext>
            <a:ext uri="{AF507438-7753-43E0-B8FC-AC1667EBCBE1}">
              <a14:hiddenEffects xmlns:a14="http://schemas.microsoft.com/office/drawing/2010/main" xmlns="">
                <a:effectLst>
                  <a:outerShdw dist="35921" dir="2700000" algn="ctr" rotWithShape="0">
                    <a:srgbClr val="999999"/>
                  </a:outerShdw>
                </a:effectLst>
              </a14:hiddenEffects>
            </a:ext>
          </a:extLst>
        </p:spPr>
        <p:txBody>
          <a:bodyPr lIns="0" tIns="0" rIns="0" bIns="0"/>
          <a:lstStyle>
            <a:defPPr>
              <a:defRPr lang="de-DE"/>
            </a:defPPr>
            <a:lvl1pPr>
              <a:buClr>
                <a:srgbClr val="3399CC"/>
              </a:buClr>
              <a:buSzPct val="100000"/>
              <a:buFont typeface="Verdana" pitchFamily="34" charset="0"/>
              <a:buNone/>
              <a:defRPr sz="2000" b="0" u="none">
                <a:solidFill>
                  <a:srgbClr val="004599"/>
                </a:solidFill>
                <a:latin typeface="Dax Offc" pitchFamily="34" charset="0"/>
                <a:cs typeface="Arial" charset="0"/>
              </a:defRPr>
            </a:lvl1pPr>
            <a:lvl2pPr marL="742950" indent="-285750" eaLnBrk="0" hangingPunct="0">
              <a:defRPr b="1" u="sng">
                <a:latin typeface="Arial" charset="0"/>
                <a:cs typeface="Arial" charset="0"/>
              </a:defRPr>
            </a:lvl2pPr>
            <a:lvl3pPr marL="1143000" indent="-228600" eaLnBrk="0" hangingPunct="0">
              <a:defRPr b="1" u="sng">
                <a:latin typeface="Arial" charset="0"/>
                <a:cs typeface="Arial" charset="0"/>
              </a:defRPr>
            </a:lvl3pPr>
            <a:lvl4pPr marL="1600200" indent="-228600" eaLnBrk="0" hangingPunct="0">
              <a:defRPr b="1" u="sng">
                <a:latin typeface="Arial" charset="0"/>
                <a:cs typeface="Arial" charset="0"/>
              </a:defRPr>
            </a:lvl4pPr>
            <a:lvl5pPr marL="2057400" indent="-228600" eaLnBrk="0" hangingPunct="0">
              <a:defRPr b="1" u="sng">
                <a:latin typeface="Arial" charset="0"/>
                <a:cs typeface="Arial" charset="0"/>
              </a:defRPr>
            </a:lvl5pPr>
            <a:lvl6pPr marL="2514600" indent="-228600" algn="ctr" eaLnBrk="0" fontAlgn="base" hangingPunct="0">
              <a:spcBef>
                <a:spcPct val="0"/>
              </a:spcBef>
              <a:spcAft>
                <a:spcPct val="0"/>
              </a:spcAft>
              <a:defRPr b="1" u="sng">
                <a:latin typeface="Arial" charset="0"/>
                <a:cs typeface="Arial" charset="0"/>
              </a:defRPr>
            </a:lvl6pPr>
            <a:lvl7pPr marL="2971800" indent="-228600" algn="ctr" eaLnBrk="0" fontAlgn="base" hangingPunct="0">
              <a:spcBef>
                <a:spcPct val="0"/>
              </a:spcBef>
              <a:spcAft>
                <a:spcPct val="0"/>
              </a:spcAft>
              <a:defRPr b="1" u="sng">
                <a:latin typeface="Arial" charset="0"/>
                <a:cs typeface="Arial" charset="0"/>
              </a:defRPr>
            </a:lvl7pPr>
            <a:lvl8pPr marL="3429000" indent="-228600" algn="ctr" eaLnBrk="0" fontAlgn="base" hangingPunct="0">
              <a:spcBef>
                <a:spcPct val="0"/>
              </a:spcBef>
              <a:spcAft>
                <a:spcPct val="0"/>
              </a:spcAft>
              <a:defRPr b="1" u="sng">
                <a:latin typeface="Arial" charset="0"/>
                <a:cs typeface="Arial" charset="0"/>
              </a:defRPr>
            </a:lvl8pPr>
            <a:lvl9pPr marL="3886200" indent="-228600" algn="ctr" eaLnBrk="0" fontAlgn="base" hangingPunct="0">
              <a:spcBef>
                <a:spcPct val="0"/>
              </a:spcBef>
              <a:spcAft>
                <a:spcPct val="0"/>
              </a:spcAft>
              <a:defRPr b="1" u="sng">
                <a:latin typeface="Arial" charset="0"/>
                <a:cs typeface="Arial" charset="0"/>
              </a:defRPr>
            </a:lvl9pPr>
          </a:lstStyle>
          <a:p>
            <a:r>
              <a:rPr lang="de-DE" dirty="0"/>
              <a:t>Untersuchungsanlage</a:t>
            </a:r>
          </a:p>
        </p:txBody>
      </p:sp>
    </p:spTree>
    <p:custDataLst>
      <p:tags r:id="rId1"/>
    </p:custDataLst>
    <p:extLst>
      <p:ext uri="{BB962C8B-B14F-4D97-AF65-F5344CB8AC3E}">
        <p14:creationId xmlns:p14="http://schemas.microsoft.com/office/powerpoint/2010/main" xmlns="" val="2001203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Object 5"/>
          <p:cNvGraphicFramePr>
            <a:graphicFrameLocks/>
          </p:cNvGraphicFramePr>
          <p:nvPr>
            <p:extLst>
              <p:ext uri="{D42A27DB-BD31-4B8C-83A1-F6EECF244321}">
                <p14:modId xmlns:p14="http://schemas.microsoft.com/office/powerpoint/2010/main" xmlns="" val="1481171923"/>
              </p:ext>
            </p:extLst>
          </p:nvPr>
        </p:nvGraphicFramePr>
        <p:xfrm>
          <a:off x="1174750" y="1160748"/>
          <a:ext cx="6821487" cy="3996444"/>
        </p:xfrm>
        <a:graphic>
          <a:graphicData uri="http://schemas.openxmlformats.org/drawingml/2006/chart">
            <c:chart xmlns:c="http://schemas.openxmlformats.org/drawingml/2006/chart" xmlns:r="http://schemas.openxmlformats.org/officeDocument/2006/relationships" r:id="rId6"/>
          </a:graphicData>
        </a:graphic>
      </p:graphicFrame>
      <p:sp>
        <p:nvSpPr>
          <p:cNvPr id="3074" name="Text Box 4"/>
          <p:cNvSpPr txBox="1">
            <a:spLocks noChangeArrowheads="1"/>
          </p:cNvSpPr>
          <p:nvPr>
            <p:custDataLst>
              <p:tags r:id="rId2"/>
            </p:custDataLst>
          </p:nvPr>
        </p:nvSpPr>
        <p:spPr bwMode="gray">
          <a:xfrm>
            <a:off x="192088" y="584200"/>
            <a:ext cx="7648575" cy="730250"/>
          </a:xfrm>
          <a:prstGeom prst="rect">
            <a:avLst/>
          </a:prstGeom>
          <a:noFill/>
          <a:ln>
            <a:noFill/>
          </a:ln>
          <a:effectLst/>
          <a:extLst>
            <a:ext uri="{909E8E84-426E-40DD-AFC4-6F175D3DCCD1}">
              <a14:hiddenFill xmlns:a14="http://schemas.microsoft.com/office/drawing/2010/main" xmlns="">
                <a:solidFill>
                  <a:srgbClr val="DFDFDF"/>
                </a:solidFill>
              </a14:hiddenFill>
            </a:ext>
            <a:ext uri="{91240B29-F687-4F45-9708-019B960494DF}">
              <a14:hiddenLine xmlns:a14="http://schemas.microsoft.com/office/drawing/2010/main" xmlns="" w="9525" algn="ctr">
                <a:solidFill>
                  <a:srgbClr val="DFDFDF"/>
                </a:solidFill>
                <a:prstDash val="solid"/>
                <a:miter lim="800000"/>
                <a:headEnd/>
                <a:tailEnd/>
              </a14:hiddenLine>
            </a:ext>
            <a:ext uri="{AF507438-7753-43E0-B8FC-AC1667EBCBE1}">
              <a14:hiddenEffects xmlns:a14="http://schemas.microsoft.com/office/drawing/2010/main" xmlns="">
                <a:effectLst>
                  <a:outerShdw dist="35921" dir="2700000" algn="ctr" rotWithShape="0">
                    <a:srgbClr val="999999"/>
                  </a:outerShdw>
                </a:effectLst>
              </a14:hiddenEffects>
            </a:ext>
          </a:extLst>
        </p:spPr>
        <p:txBody>
          <a:bodyPr vert="horz" wrap="square" lIns="0" tIns="0" rIns="0" bIns="0" anchor="t" anchorCtr="0">
            <a:noAutofit/>
          </a:bodyPr>
          <a:lstStyle>
            <a:lvl1pPr eaLnBrk="0" hangingPunct="0">
              <a:defRPr b="1" u="sng">
                <a:solidFill>
                  <a:schemeClr val="tx1"/>
                </a:solidFill>
                <a:latin typeface="Arial" charset="0"/>
                <a:cs typeface="Arial" charset="0"/>
              </a:defRPr>
            </a:lvl1pPr>
            <a:lvl2pPr marL="742950" indent="-285750" eaLnBrk="0" hangingPunct="0">
              <a:defRPr b="1" u="sng">
                <a:solidFill>
                  <a:schemeClr val="tx1"/>
                </a:solidFill>
                <a:latin typeface="Arial" charset="0"/>
                <a:cs typeface="Arial" charset="0"/>
              </a:defRPr>
            </a:lvl2pPr>
            <a:lvl3pPr marL="1143000" indent="-228600" eaLnBrk="0" hangingPunct="0">
              <a:defRPr b="1" u="sng">
                <a:solidFill>
                  <a:schemeClr val="tx1"/>
                </a:solidFill>
                <a:latin typeface="Arial" charset="0"/>
                <a:cs typeface="Arial" charset="0"/>
              </a:defRPr>
            </a:lvl3pPr>
            <a:lvl4pPr marL="1600200" indent="-228600" eaLnBrk="0" hangingPunct="0">
              <a:defRPr b="1" u="sng">
                <a:solidFill>
                  <a:schemeClr val="tx1"/>
                </a:solidFill>
                <a:latin typeface="Arial" charset="0"/>
                <a:cs typeface="Arial" charset="0"/>
              </a:defRPr>
            </a:lvl4pPr>
            <a:lvl5pPr marL="2057400" indent="-228600" eaLnBrk="0" hangingPunct="0">
              <a:defRPr b="1" u="sng">
                <a:solidFill>
                  <a:schemeClr val="tx1"/>
                </a:solidFill>
                <a:latin typeface="Arial" charset="0"/>
                <a:cs typeface="Arial" charset="0"/>
              </a:defRPr>
            </a:lvl5pPr>
            <a:lvl6pPr marL="2514600" indent="-228600" algn="ctr" eaLnBrk="0" fontAlgn="base" hangingPunct="0">
              <a:spcBef>
                <a:spcPct val="0"/>
              </a:spcBef>
              <a:spcAft>
                <a:spcPct val="0"/>
              </a:spcAft>
              <a:defRPr b="1" u="sng">
                <a:solidFill>
                  <a:schemeClr val="tx1"/>
                </a:solidFill>
                <a:latin typeface="Arial" charset="0"/>
                <a:cs typeface="Arial" charset="0"/>
              </a:defRPr>
            </a:lvl6pPr>
            <a:lvl7pPr marL="2971800" indent="-228600" algn="ctr" eaLnBrk="0" fontAlgn="base" hangingPunct="0">
              <a:spcBef>
                <a:spcPct val="0"/>
              </a:spcBef>
              <a:spcAft>
                <a:spcPct val="0"/>
              </a:spcAft>
              <a:defRPr b="1" u="sng">
                <a:solidFill>
                  <a:schemeClr val="tx1"/>
                </a:solidFill>
                <a:latin typeface="Arial" charset="0"/>
                <a:cs typeface="Arial" charset="0"/>
              </a:defRPr>
            </a:lvl7pPr>
            <a:lvl8pPr marL="3429000" indent="-228600" algn="ctr" eaLnBrk="0" fontAlgn="base" hangingPunct="0">
              <a:spcBef>
                <a:spcPct val="0"/>
              </a:spcBef>
              <a:spcAft>
                <a:spcPct val="0"/>
              </a:spcAft>
              <a:defRPr b="1" u="sng">
                <a:solidFill>
                  <a:schemeClr val="tx1"/>
                </a:solidFill>
                <a:latin typeface="Arial" charset="0"/>
                <a:cs typeface="Arial" charset="0"/>
              </a:defRPr>
            </a:lvl8pPr>
            <a:lvl9pPr marL="3886200" indent="-228600" algn="ctr" eaLnBrk="0" fontAlgn="base" hangingPunct="0">
              <a:spcBef>
                <a:spcPct val="0"/>
              </a:spcBef>
              <a:spcAft>
                <a:spcPct val="0"/>
              </a:spcAft>
              <a:defRPr b="1" u="sng">
                <a:solidFill>
                  <a:schemeClr val="tx1"/>
                </a:solidFill>
                <a:latin typeface="Arial" charset="0"/>
                <a:cs typeface="Arial" charset="0"/>
              </a:defRPr>
            </a:lvl9pPr>
          </a:lstStyle>
          <a:p>
            <a:pPr eaLnBrk="1" hangingPunct="1">
              <a:buClr>
                <a:srgbClr val="000000"/>
              </a:buClr>
              <a:buSzPct val="100000"/>
            </a:pPr>
            <a:r>
              <a:rPr lang="de-DE" sz="2000" b="0" u="none" dirty="0" smtClean="0">
                <a:solidFill>
                  <a:srgbClr val="004599"/>
                </a:solidFill>
                <a:latin typeface="Dax Offc"/>
              </a:rPr>
              <a:t>Sonntagsfrage zur Landtagswahl </a:t>
            </a:r>
            <a:endParaRPr lang="de-DE" sz="2000" b="0" u="none" dirty="0">
              <a:solidFill>
                <a:srgbClr val="004599"/>
              </a:solidFill>
              <a:latin typeface="Dax Offc"/>
            </a:endParaRPr>
          </a:p>
        </p:txBody>
      </p:sp>
      <p:sp>
        <p:nvSpPr>
          <p:cNvPr id="3077" name="Textfeld 2"/>
          <p:cNvSpPr txBox="1">
            <a:spLocks noChangeArrowheads="1"/>
          </p:cNvSpPr>
          <p:nvPr/>
        </p:nvSpPr>
        <p:spPr bwMode="auto">
          <a:xfrm>
            <a:off x="3008970" y="2043306"/>
            <a:ext cx="75242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b="1" u="sng">
                <a:solidFill>
                  <a:schemeClr val="tx1"/>
                </a:solidFill>
                <a:latin typeface="Arial" charset="0"/>
                <a:cs typeface="Arial" charset="0"/>
              </a:defRPr>
            </a:lvl1pPr>
            <a:lvl2pPr marL="742950" indent="-285750" eaLnBrk="0" hangingPunct="0">
              <a:defRPr b="1" u="sng">
                <a:solidFill>
                  <a:schemeClr val="tx1"/>
                </a:solidFill>
                <a:latin typeface="Arial" charset="0"/>
                <a:cs typeface="Arial" charset="0"/>
              </a:defRPr>
            </a:lvl2pPr>
            <a:lvl3pPr marL="1143000" indent="-228600" eaLnBrk="0" hangingPunct="0">
              <a:defRPr b="1" u="sng">
                <a:solidFill>
                  <a:schemeClr val="tx1"/>
                </a:solidFill>
                <a:latin typeface="Arial" charset="0"/>
                <a:cs typeface="Arial" charset="0"/>
              </a:defRPr>
            </a:lvl3pPr>
            <a:lvl4pPr marL="1600200" indent="-228600" eaLnBrk="0" hangingPunct="0">
              <a:defRPr b="1" u="sng">
                <a:solidFill>
                  <a:schemeClr val="tx1"/>
                </a:solidFill>
                <a:latin typeface="Arial" charset="0"/>
                <a:cs typeface="Arial" charset="0"/>
              </a:defRPr>
            </a:lvl4pPr>
            <a:lvl5pPr marL="2057400" indent="-228600" eaLnBrk="0" hangingPunct="0">
              <a:defRPr b="1" u="sng">
                <a:solidFill>
                  <a:schemeClr val="tx1"/>
                </a:solidFill>
                <a:latin typeface="Arial" charset="0"/>
                <a:cs typeface="Arial" charset="0"/>
              </a:defRPr>
            </a:lvl5pPr>
            <a:lvl6pPr marL="2514600" indent="-228600" algn="ctr" eaLnBrk="0" fontAlgn="base" hangingPunct="0">
              <a:spcBef>
                <a:spcPct val="0"/>
              </a:spcBef>
              <a:spcAft>
                <a:spcPct val="0"/>
              </a:spcAft>
              <a:defRPr b="1" u="sng">
                <a:solidFill>
                  <a:schemeClr val="tx1"/>
                </a:solidFill>
                <a:latin typeface="Arial" charset="0"/>
                <a:cs typeface="Arial" charset="0"/>
              </a:defRPr>
            </a:lvl6pPr>
            <a:lvl7pPr marL="2971800" indent="-228600" algn="ctr" eaLnBrk="0" fontAlgn="base" hangingPunct="0">
              <a:spcBef>
                <a:spcPct val="0"/>
              </a:spcBef>
              <a:spcAft>
                <a:spcPct val="0"/>
              </a:spcAft>
              <a:defRPr b="1" u="sng">
                <a:solidFill>
                  <a:schemeClr val="tx1"/>
                </a:solidFill>
                <a:latin typeface="Arial" charset="0"/>
                <a:cs typeface="Arial" charset="0"/>
              </a:defRPr>
            </a:lvl7pPr>
            <a:lvl8pPr marL="3429000" indent="-228600" algn="ctr" eaLnBrk="0" fontAlgn="base" hangingPunct="0">
              <a:spcBef>
                <a:spcPct val="0"/>
              </a:spcBef>
              <a:spcAft>
                <a:spcPct val="0"/>
              </a:spcAft>
              <a:defRPr b="1" u="sng">
                <a:solidFill>
                  <a:schemeClr val="tx1"/>
                </a:solidFill>
                <a:latin typeface="Arial" charset="0"/>
                <a:cs typeface="Arial" charset="0"/>
              </a:defRPr>
            </a:lvl8pPr>
            <a:lvl9pPr marL="3886200" indent="-228600" algn="ctr" eaLnBrk="0" fontAlgn="base" hangingPunct="0">
              <a:spcBef>
                <a:spcPct val="0"/>
              </a:spcBef>
              <a:spcAft>
                <a:spcPct val="0"/>
              </a:spcAft>
              <a:defRPr b="1" u="sng">
                <a:solidFill>
                  <a:schemeClr val="tx1"/>
                </a:solidFill>
                <a:latin typeface="Arial" charset="0"/>
                <a:cs typeface="Arial" charset="0"/>
              </a:defRPr>
            </a:lvl9pPr>
          </a:lstStyle>
          <a:p>
            <a:pPr algn="ctr" eaLnBrk="1" hangingPunct="1"/>
            <a:r>
              <a:rPr lang="de-DE" sz="1200" b="0" u="none" dirty="0" smtClean="0"/>
              <a:t>(-3)</a:t>
            </a:r>
            <a:endParaRPr lang="de-DE" sz="1200" b="0" u="none" dirty="0"/>
          </a:p>
        </p:txBody>
      </p:sp>
      <p:sp>
        <p:nvSpPr>
          <p:cNvPr id="3078" name="Textfeld 6"/>
          <p:cNvSpPr txBox="1">
            <a:spLocks noChangeArrowheads="1"/>
          </p:cNvSpPr>
          <p:nvPr/>
        </p:nvSpPr>
        <p:spPr bwMode="auto">
          <a:xfrm>
            <a:off x="6099490" y="2609548"/>
            <a:ext cx="423514"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b="1" u="sng">
                <a:solidFill>
                  <a:schemeClr val="tx1"/>
                </a:solidFill>
                <a:latin typeface="Arial" charset="0"/>
                <a:cs typeface="Arial" charset="0"/>
              </a:defRPr>
            </a:lvl1pPr>
            <a:lvl2pPr marL="742950" indent="-285750" eaLnBrk="0" hangingPunct="0">
              <a:defRPr b="1" u="sng">
                <a:solidFill>
                  <a:schemeClr val="tx1"/>
                </a:solidFill>
                <a:latin typeface="Arial" charset="0"/>
                <a:cs typeface="Arial" charset="0"/>
              </a:defRPr>
            </a:lvl2pPr>
            <a:lvl3pPr marL="1143000" indent="-228600" eaLnBrk="0" hangingPunct="0">
              <a:defRPr b="1" u="sng">
                <a:solidFill>
                  <a:schemeClr val="tx1"/>
                </a:solidFill>
                <a:latin typeface="Arial" charset="0"/>
                <a:cs typeface="Arial" charset="0"/>
              </a:defRPr>
            </a:lvl3pPr>
            <a:lvl4pPr marL="1600200" indent="-228600" eaLnBrk="0" hangingPunct="0">
              <a:defRPr b="1" u="sng">
                <a:solidFill>
                  <a:schemeClr val="tx1"/>
                </a:solidFill>
                <a:latin typeface="Arial" charset="0"/>
                <a:cs typeface="Arial" charset="0"/>
              </a:defRPr>
            </a:lvl4pPr>
            <a:lvl5pPr marL="2057400" indent="-228600" eaLnBrk="0" hangingPunct="0">
              <a:defRPr b="1" u="sng">
                <a:solidFill>
                  <a:schemeClr val="tx1"/>
                </a:solidFill>
                <a:latin typeface="Arial" charset="0"/>
                <a:cs typeface="Arial" charset="0"/>
              </a:defRPr>
            </a:lvl5pPr>
            <a:lvl6pPr marL="2514600" indent="-228600" algn="ctr" eaLnBrk="0" fontAlgn="base" hangingPunct="0">
              <a:spcBef>
                <a:spcPct val="0"/>
              </a:spcBef>
              <a:spcAft>
                <a:spcPct val="0"/>
              </a:spcAft>
              <a:defRPr b="1" u="sng">
                <a:solidFill>
                  <a:schemeClr val="tx1"/>
                </a:solidFill>
                <a:latin typeface="Arial" charset="0"/>
                <a:cs typeface="Arial" charset="0"/>
              </a:defRPr>
            </a:lvl6pPr>
            <a:lvl7pPr marL="2971800" indent="-228600" algn="ctr" eaLnBrk="0" fontAlgn="base" hangingPunct="0">
              <a:spcBef>
                <a:spcPct val="0"/>
              </a:spcBef>
              <a:spcAft>
                <a:spcPct val="0"/>
              </a:spcAft>
              <a:defRPr b="1" u="sng">
                <a:solidFill>
                  <a:schemeClr val="tx1"/>
                </a:solidFill>
                <a:latin typeface="Arial" charset="0"/>
                <a:cs typeface="Arial" charset="0"/>
              </a:defRPr>
            </a:lvl7pPr>
            <a:lvl8pPr marL="3429000" indent="-228600" algn="ctr" eaLnBrk="0" fontAlgn="base" hangingPunct="0">
              <a:spcBef>
                <a:spcPct val="0"/>
              </a:spcBef>
              <a:spcAft>
                <a:spcPct val="0"/>
              </a:spcAft>
              <a:defRPr b="1" u="sng">
                <a:solidFill>
                  <a:schemeClr val="tx1"/>
                </a:solidFill>
                <a:latin typeface="Arial" charset="0"/>
                <a:cs typeface="Arial" charset="0"/>
              </a:defRPr>
            </a:lvl8pPr>
            <a:lvl9pPr marL="3886200" indent="-228600" algn="ctr" eaLnBrk="0" fontAlgn="base" hangingPunct="0">
              <a:spcBef>
                <a:spcPct val="0"/>
              </a:spcBef>
              <a:spcAft>
                <a:spcPct val="0"/>
              </a:spcAft>
              <a:defRPr b="1" u="sng">
                <a:solidFill>
                  <a:schemeClr val="tx1"/>
                </a:solidFill>
                <a:latin typeface="Arial" charset="0"/>
                <a:cs typeface="Arial" charset="0"/>
              </a:defRPr>
            </a:lvl9pPr>
          </a:lstStyle>
          <a:p>
            <a:pPr algn="ctr" eaLnBrk="1" hangingPunct="1"/>
            <a:r>
              <a:rPr lang="de-DE" sz="1200" b="0" u="none" dirty="0" smtClean="0"/>
              <a:t>(-2)</a:t>
            </a:r>
            <a:endParaRPr lang="de-DE" sz="1200" b="0" u="none" dirty="0"/>
          </a:p>
        </p:txBody>
      </p:sp>
      <p:sp>
        <p:nvSpPr>
          <p:cNvPr id="3079" name="Textfeld 7"/>
          <p:cNvSpPr txBox="1">
            <a:spLocks noChangeArrowheads="1"/>
          </p:cNvSpPr>
          <p:nvPr/>
        </p:nvSpPr>
        <p:spPr bwMode="auto">
          <a:xfrm>
            <a:off x="2686349" y="2755957"/>
            <a:ext cx="423514"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b="1" u="sng">
                <a:solidFill>
                  <a:schemeClr val="tx1"/>
                </a:solidFill>
                <a:latin typeface="Arial" charset="0"/>
                <a:cs typeface="Arial" charset="0"/>
              </a:defRPr>
            </a:lvl1pPr>
            <a:lvl2pPr marL="742950" indent="-285750" eaLnBrk="0" hangingPunct="0">
              <a:defRPr b="1" u="sng">
                <a:solidFill>
                  <a:schemeClr val="tx1"/>
                </a:solidFill>
                <a:latin typeface="Arial" charset="0"/>
                <a:cs typeface="Arial" charset="0"/>
              </a:defRPr>
            </a:lvl2pPr>
            <a:lvl3pPr marL="1143000" indent="-228600" eaLnBrk="0" hangingPunct="0">
              <a:defRPr b="1" u="sng">
                <a:solidFill>
                  <a:schemeClr val="tx1"/>
                </a:solidFill>
                <a:latin typeface="Arial" charset="0"/>
                <a:cs typeface="Arial" charset="0"/>
              </a:defRPr>
            </a:lvl3pPr>
            <a:lvl4pPr marL="1600200" indent="-228600" eaLnBrk="0" hangingPunct="0">
              <a:defRPr b="1" u="sng">
                <a:solidFill>
                  <a:schemeClr val="tx1"/>
                </a:solidFill>
                <a:latin typeface="Arial" charset="0"/>
                <a:cs typeface="Arial" charset="0"/>
              </a:defRPr>
            </a:lvl4pPr>
            <a:lvl5pPr marL="2057400" indent="-228600" eaLnBrk="0" hangingPunct="0">
              <a:defRPr b="1" u="sng">
                <a:solidFill>
                  <a:schemeClr val="tx1"/>
                </a:solidFill>
                <a:latin typeface="Arial" charset="0"/>
                <a:cs typeface="Arial" charset="0"/>
              </a:defRPr>
            </a:lvl5pPr>
            <a:lvl6pPr marL="2514600" indent="-228600" algn="ctr" eaLnBrk="0" fontAlgn="base" hangingPunct="0">
              <a:spcBef>
                <a:spcPct val="0"/>
              </a:spcBef>
              <a:spcAft>
                <a:spcPct val="0"/>
              </a:spcAft>
              <a:defRPr b="1" u="sng">
                <a:solidFill>
                  <a:schemeClr val="tx1"/>
                </a:solidFill>
                <a:latin typeface="Arial" charset="0"/>
                <a:cs typeface="Arial" charset="0"/>
              </a:defRPr>
            </a:lvl6pPr>
            <a:lvl7pPr marL="2971800" indent="-228600" algn="ctr" eaLnBrk="0" fontAlgn="base" hangingPunct="0">
              <a:spcBef>
                <a:spcPct val="0"/>
              </a:spcBef>
              <a:spcAft>
                <a:spcPct val="0"/>
              </a:spcAft>
              <a:defRPr b="1" u="sng">
                <a:solidFill>
                  <a:schemeClr val="tx1"/>
                </a:solidFill>
                <a:latin typeface="Arial" charset="0"/>
                <a:cs typeface="Arial" charset="0"/>
              </a:defRPr>
            </a:lvl7pPr>
            <a:lvl8pPr marL="3429000" indent="-228600" algn="ctr" eaLnBrk="0" fontAlgn="base" hangingPunct="0">
              <a:spcBef>
                <a:spcPct val="0"/>
              </a:spcBef>
              <a:spcAft>
                <a:spcPct val="0"/>
              </a:spcAft>
              <a:defRPr b="1" u="sng">
                <a:solidFill>
                  <a:schemeClr val="tx1"/>
                </a:solidFill>
                <a:latin typeface="Arial" charset="0"/>
                <a:cs typeface="Arial" charset="0"/>
              </a:defRPr>
            </a:lvl8pPr>
            <a:lvl9pPr marL="3886200" indent="-228600" algn="ctr" eaLnBrk="0" fontAlgn="base" hangingPunct="0">
              <a:spcBef>
                <a:spcPct val="0"/>
              </a:spcBef>
              <a:spcAft>
                <a:spcPct val="0"/>
              </a:spcAft>
              <a:defRPr b="1" u="sng">
                <a:solidFill>
                  <a:schemeClr val="tx1"/>
                </a:solidFill>
                <a:latin typeface="Arial" charset="0"/>
                <a:cs typeface="Arial" charset="0"/>
              </a:defRPr>
            </a:lvl9pPr>
          </a:lstStyle>
          <a:p>
            <a:pPr algn="ctr" eaLnBrk="1" hangingPunct="1"/>
            <a:r>
              <a:rPr lang="de-DE" sz="1200" b="0" u="none" dirty="0" smtClean="0"/>
              <a:t>(-1)</a:t>
            </a:r>
            <a:endParaRPr lang="de-DE" sz="1200" b="0" u="none" dirty="0"/>
          </a:p>
        </p:txBody>
      </p:sp>
      <p:sp>
        <p:nvSpPr>
          <p:cNvPr id="3081" name="Textfeld 9"/>
          <p:cNvSpPr txBox="1">
            <a:spLocks noChangeArrowheads="1"/>
          </p:cNvSpPr>
          <p:nvPr/>
        </p:nvSpPr>
        <p:spPr bwMode="auto">
          <a:xfrm>
            <a:off x="2871962" y="4198914"/>
            <a:ext cx="461986"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b="1" u="sng">
                <a:solidFill>
                  <a:schemeClr val="tx1"/>
                </a:solidFill>
                <a:latin typeface="Arial" charset="0"/>
                <a:cs typeface="Arial" charset="0"/>
              </a:defRPr>
            </a:lvl1pPr>
            <a:lvl2pPr marL="742950" indent="-285750" eaLnBrk="0" hangingPunct="0">
              <a:defRPr b="1" u="sng">
                <a:solidFill>
                  <a:schemeClr val="tx1"/>
                </a:solidFill>
                <a:latin typeface="Arial" charset="0"/>
                <a:cs typeface="Arial" charset="0"/>
              </a:defRPr>
            </a:lvl2pPr>
            <a:lvl3pPr marL="1143000" indent="-228600" eaLnBrk="0" hangingPunct="0">
              <a:defRPr b="1" u="sng">
                <a:solidFill>
                  <a:schemeClr val="tx1"/>
                </a:solidFill>
                <a:latin typeface="Arial" charset="0"/>
                <a:cs typeface="Arial" charset="0"/>
              </a:defRPr>
            </a:lvl3pPr>
            <a:lvl4pPr marL="1600200" indent="-228600" eaLnBrk="0" hangingPunct="0">
              <a:defRPr b="1" u="sng">
                <a:solidFill>
                  <a:schemeClr val="tx1"/>
                </a:solidFill>
                <a:latin typeface="Arial" charset="0"/>
                <a:cs typeface="Arial" charset="0"/>
              </a:defRPr>
            </a:lvl4pPr>
            <a:lvl5pPr marL="2057400" indent="-228600" eaLnBrk="0" hangingPunct="0">
              <a:defRPr b="1" u="sng">
                <a:solidFill>
                  <a:schemeClr val="tx1"/>
                </a:solidFill>
                <a:latin typeface="Arial" charset="0"/>
                <a:cs typeface="Arial" charset="0"/>
              </a:defRPr>
            </a:lvl5pPr>
            <a:lvl6pPr marL="2514600" indent="-228600" algn="ctr" eaLnBrk="0" fontAlgn="base" hangingPunct="0">
              <a:spcBef>
                <a:spcPct val="0"/>
              </a:spcBef>
              <a:spcAft>
                <a:spcPct val="0"/>
              </a:spcAft>
              <a:defRPr b="1" u="sng">
                <a:solidFill>
                  <a:schemeClr val="tx1"/>
                </a:solidFill>
                <a:latin typeface="Arial" charset="0"/>
                <a:cs typeface="Arial" charset="0"/>
              </a:defRPr>
            </a:lvl6pPr>
            <a:lvl7pPr marL="2971800" indent="-228600" algn="ctr" eaLnBrk="0" fontAlgn="base" hangingPunct="0">
              <a:spcBef>
                <a:spcPct val="0"/>
              </a:spcBef>
              <a:spcAft>
                <a:spcPct val="0"/>
              </a:spcAft>
              <a:defRPr b="1" u="sng">
                <a:solidFill>
                  <a:schemeClr val="tx1"/>
                </a:solidFill>
                <a:latin typeface="Arial" charset="0"/>
                <a:cs typeface="Arial" charset="0"/>
              </a:defRPr>
            </a:lvl7pPr>
            <a:lvl8pPr marL="3429000" indent="-228600" algn="ctr" eaLnBrk="0" fontAlgn="base" hangingPunct="0">
              <a:spcBef>
                <a:spcPct val="0"/>
              </a:spcBef>
              <a:spcAft>
                <a:spcPct val="0"/>
              </a:spcAft>
              <a:defRPr b="1" u="sng">
                <a:solidFill>
                  <a:schemeClr val="tx1"/>
                </a:solidFill>
                <a:latin typeface="Arial" charset="0"/>
                <a:cs typeface="Arial" charset="0"/>
              </a:defRPr>
            </a:lvl8pPr>
            <a:lvl9pPr marL="3886200" indent="-228600" algn="ctr" eaLnBrk="0" fontAlgn="base" hangingPunct="0">
              <a:spcBef>
                <a:spcPct val="0"/>
              </a:spcBef>
              <a:spcAft>
                <a:spcPct val="0"/>
              </a:spcAft>
              <a:defRPr b="1" u="sng">
                <a:solidFill>
                  <a:schemeClr val="tx1"/>
                </a:solidFill>
                <a:latin typeface="Arial" charset="0"/>
                <a:cs typeface="Arial" charset="0"/>
              </a:defRPr>
            </a:lvl9pPr>
          </a:lstStyle>
          <a:p>
            <a:pPr algn="ctr" eaLnBrk="1" hangingPunct="1"/>
            <a:r>
              <a:rPr lang="de-DE" sz="1200" b="0" u="none" dirty="0" smtClean="0"/>
              <a:t>(+1)</a:t>
            </a:r>
            <a:endParaRPr lang="de-DE" sz="1200" b="0" u="none" dirty="0"/>
          </a:p>
        </p:txBody>
      </p:sp>
      <p:sp>
        <p:nvSpPr>
          <p:cNvPr id="12" name="Text Box 5"/>
          <p:cNvSpPr txBox="1">
            <a:spLocks noChangeArrowheads="1"/>
          </p:cNvSpPr>
          <p:nvPr>
            <p:custDataLst>
              <p:tags r:id="rId3"/>
            </p:custDataLst>
          </p:nvPr>
        </p:nvSpPr>
        <p:spPr bwMode="gray">
          <a:xfrm>
            <a:off x="184150" y="5586413"/>
            <a:ext cx="8802688" cy="557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lgn="ctr">
                <a:solidFill>
                  <a:srgbClr val="000000"/>
                </a:solidFill>
                <a:miter lim="800000"/>
                <a:headEnd/>
                <a:tailEnd/>
              </a14:hiddenLine>
            </a:ext>
          </a:extLst>
        </p:spPr>
        <p:txBody>
          <a:bodyPr lIns="0" tIns="0" rIns="0" bIns="0" anchor="b"/>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eaLnBrk="0" fontAlgn="base" hangingPunct="0">
              <a:spcBef>
                <a:spcPct val="0"/>
              </a:spcBef>
              <a:spcAft>
                <a:spcPct val="0"/>
              </a:spcAft>
              <a:defRPr b="1">
                <a:solidFill>
                  <a:schemeClr val="tx1"/>
                </a:solidFill>
                <a:latin typeface="Arial" charset="0"/>
                <a:cs typeface="Arial" charset="0"/>
              </a:defRPr>
            </a:lvl6pPr>
            <a:lvl7pPr marL="2971800" indent="-228600" algn="ctr" eaLnBrk="0" fontAlgn="base" hangingPunct="0">
              <a:spcBef>
                <a:spcPct val="0"/>
              </a:spcBef>
              <a:spcAft>
                <a:spcPct val="0"/>
              </a:spcAft>
              <a:defRPr b="1">
                <a:solidFill>
                  <a:schemeClr val="tx1"/>
                </a:solidFill>
                <a:latin typeface="Arial" charset="0"/>
                <a:cs typeface="Arial" charset="0"/>
              </a:defRPr>
            </a:lvl7pPr>
            <a:lvl8pPr marL="3429000" indent="-228600" algn="ctr" eaLnBrk="0" fontAlgn="base" hangingPunct="0">
              <a:spcBef>
                <a:spcPct val="0"/>
              </a:spcBef>
              <a:spcAft>
                <a:spcPct val="0"/>
              </a:spcAft>
              <a:defRPr b="1">
                <a:solidFill>
                  <a:schemeClr val="tx1"/>
                </a:solidFill>
                <a:latin typeface="Arial" charset="0"/>
                <a:cs typeface="Arial" charset="0"/>
              </a:defRPr>
            </a:lvl8pPr>
            <a:lvl9pPr marL="3886200" indent="-228600" algn="ctr" eaLnBrk="0" fontAlgn="base" hangingPunct="0">
              <a:spcBef>
                <a:spcPct val="0"/>
              </a:spcBef>
              <a:spcAft>
                <a:spcPct val="0"/>
              </a:spcAft>
              <a:defRPr b="1">
                <a:solidFill>
                  <a:schemeClr val="tx1"/>
                </a:solidFill>
                <a:latin typeface="Arial" charset="0"/>
                <a:cs typeface="Arial" charset="0"/>
              </a:defRPr>
            </a:lvl9pPr>
          </a:lstStyle>
          <a:p>
            <a:pPr eaLnBrk="1" hangingPunct="1"/>
            <a:r>
              <a:rPr lang="de-DE" sz="1200" b="0" dirty="0"/>
              <a:t>Frage: Welche Partei würden Sie wählen, wenn am kommenden Sonntag in </a:t>
            </a:r>
            <a:r>
              <a:rPr lang="de-DE" sz="1200" b="0" dirty="0" smtClean="0"/>
              <a:t>Thüringen </a:t>
            </a:r>
            <a:r>
              <a:rPr lang="de-DE" sz="1200" b="0" dirty="0"/>
              <a:t>Landtagswahl </a:t>
            </a:r>
            <a:r>
              <a:rPr lang="de-DE" sz="1200" b="0" dirty="0" smtClean="0"/>
              <a:t>wäre?</a:t>
            </a:r>
            <a:endParaRPr lang="de-DE" sz="1200" b="0" u="none" dirty="0"/>
          </a:p>
        </p:txBody>
      </p:sp>
      <p:sp>
        <p:nvSpPr>
          <p:cNvPr id="13" name="Text Box 5"/>
          <p:cNvSpPr txBox="1">
            <a:spLocks noChangeArrowheads="1"/>
          </p:cNvSpPr>
          <p:nvPr>
            <p:custDataLst>
              <p:tags r:id="rId4"/>
            </p:custDataLst>
          </p:nvPr>
        </p:nvSpPr>
        <p:spPr bwMode="gray">
          <a:xfrm>
            <a:off x="179388" y="6342063"/>
            <a:ext cx="6954837" cy="449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lgn="ctr">
                <a:solidFill>
                  <a:srgbClr val="000000"/>
                </a:solidFill>
                <a:miter lim="800000"/>
                <a:headEnd/>
                <a:tailEnd/>
              </a14:hiddenLine>
            </a:ext>
          </a:extLst>
        </p:spPr>
        <p:txBody>
          <a:bodyPr lIns="0" tIns="0" rIns="0" bIns="0"/>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algn="ctr" eaLnBrk="0" fontAlgn="base" hangingPunct="0">
              <a:spcBef>
                <a:spcPct val="0"/>
              </a:spcBef>
              <a:spcAft>
                <a:spcPct val="0"/>
              </a:spcAft>
              <a:defRPr b="1">
                <a:solidFill>
                  <a:schemeClr val="tx1"/>
                </a:solidFill>
                <a:latin typeface="Arial" charset="0"/>
                <a:cs typeface="Arial" charset="0"/>
              </a:defRPr>
            </a:lvl6pPr>
            <a:lvl7pPr marL="2971800" indent="-228600" algn="ctr" eaLnBrk="0" fontAlgn="base" hangingPunct="0">
              <a:spcBef>
                <a:spcPct val="0"/>
              </a:spcBef>
              <a:spcAft>
                <a:spcPct val="0"/>
              </a:spcAft>
              <a:defRPr b="1">
                <a:solidFill>
                  <a:schemeClr val="tx1"/>
                </a:solidFill>
                <a:latin typeface="Arial" charset="0"/>
                <a:cs typeface="Arial" charset="0"/>
              </a:defRPr>
            </a:lvl7pPr>
            <a:lvl8pPr marL="3429000" indent="-228600" algn="ctr" eaLnBrk="0" fontAlgn="base" hangingPunct="0">
              <a:spcBef>
                <a:spcPct val="0"/>
              </a:spcBef>
              <a:spcAft>
                <a:spcPct val="0"/>
              </a:spcAft>
              <a:defRPr b="1">
                <a:solidFill>
                  <a:schemeClr val="tx1"/>
                </a:solidFill>
                <a:latin typeface="Arial" charset="0"/>
                <a:cs typeface="Arial" charset="0"/>
              </a:defRPr>
            </a:lvl8pPr>
            <a:lvl9pPr marL="3886200" indent="-228600" algn="ctr" eaLnBrk="0" fontAlgn="base" hangingPunct="0">
              <a:spcBef>
                <a:spcPct val="0"/>
              </a:spcBef>
              <a:spcAft>
                <a:spcPct val="0"/>
              </a:spcAft>
              <a:defRPr b="1">
                <a:solidFill>
                  <a:schemeClr val="tx1"/>
                </a:solidFill>
                <a:latin typeface="Arial" charset="0"/>
                <a:cs typeface="Arial" charset="0"/>
              </a:defRPr>
            </a:lvl9pPr>
          </a:lstStyle>
          <a:p>
            <a:pPr>
              <a:lnSpc>
                <a:spcPct val="90000"/>
              </a:lnSpc>
              <a:buClr>
                <a:srgbClr val="000000"/>
              </a:buClr>
              <a:buSzPct val="80000"/>
            </a:pPr>
            <a:r>
              <a:rPr lang="de-DE" sz="1000" b="0" dirty="0" smtClean="0">
                <a:solidFill>
                  <a:srgbClr val="000000"/>
                </a:solidFill>
              </a:rPr>
              <a:t>Grundgesamtheit: Wahlberechtigte Bevölkerung </a:t>
            </a:r>
            <a:r>
              <a:rPr lang="de-DE" sz="1000" b="0" dirty="0" smtClean="0">
                <a:solidFill>
                  <a:srgbClr val="000000"/>
                </a:solidFill>
                <a:latin typeface="Arial"/>
              </a:rPr>
              <a:t>in Thüringen /</a:t>
            </a:r>
            <a:r>
              <a:rPr lang="de-DE" sz="1000" b="0" dirty="0" smtClean="0">
                <a:solidFill>
                  <a:srgbClr val="000000"/>
                </a:solidFill>
              </a:rPr>
              <a:t> Angaben in Prozent</a:t>
            </a:r>
          </a:p>
          <a:p>
            <a:pPr>
              <a:lnSpc>
                <a:spcPct val="90000"/>
              </a:lnSpc>
              <a:buClr>
                <a:srgbClr val="000000"/>
              </a:buClr>
              <a:buSzPct val="80000"/>
            </a:pPr>
            <a:r>
              <a:rPr lang="de-DE" sz="1000" b="0" dirty="0">
                <a:solidFill>
                  <a:srgbClr val="000000"/>
                </a:solidFill>
              </a:rPr>
              <a:t>Angaben in Klammern: Vergleich zu </a:t>
            </a:r>
            <a:r>
              <a:rPr lang="de-DE" sz="1000" b="0" dirty="0" smtClean="0">
                <a:solidFill>
                  <a:srgbClr val="000000"/>
                </a:solidFill>
              </a:rPr>
              <a:t>Juli 2014</a:t>
            </a:r>
            <a:endParaRPr lang="de-DE" sz="1000" b="0" dirty="0">
              <a:solidFill>
                <a:srgbClr val="000000"/>
              </a:solidFill>
            </a:endParaRPr>
          </a:p>
        </p:txBody>
      </p:sp>
      <p:sp>
        <p:nvSpPr>
          <p:cNvPr id="2" name="Textfeld 1"/>
          <p:cNvSpPr txBox="1"/>
          <p:nvPr/>
        </p:nvSpPr>
        <p:spPr>
          <a:xfrm>
            <a:off x="6155021" y="4031840"/>
            <a:ext cx="619390" cy="276999"/>
          </a:xfrm>
          <a:prstGeom prst="rect">
            <a:avLst/>
          </a:prstGeom>
          <a:noFill/>
        </p:spPr>
        <p:txBody>
          <a:bodyPr wrap="square" rtlCol="0">
            <a:spAutoFit/>
          </a:bodyPr>
          <a:lstStyle/>
          <a:p>
            <a:r>
              <a:rPr lang="de-DE" sz="1200" dirty="0" smtClean="0">
                <a:latin typeface="Arial" panose="020B0604020202020204" pitchFamily="34" charset="0"/>
                <a:cs typeface="Arial" panose="020B0604020202020204" pitchFamily="34" charset="0"/>
              </a:rPr>
              <a:t>(+1)</a:t>
            </a:r>
            <a:endParaRPr lang="de-DE" sz="1200" dirty="0">
              <a:latin typeface="Arial" panose="020B0604020202020204" pitchFamily="34" charset="0"/>
              <a:cs typeface="Arial" panose="020B0604020202020204" pitchFamily="34" charset="0"/>
            </a:endParaRPr>
          </a:p>
        </p:txBody>
      </p:sp>
      <p:sp>
        <p:nvSpPr>
          <p:cNvPr id="15" name="Textfeld 8"/>
          <p:cNvSpPr txBox="1">
            <a:spLocks noChangeArrowheads="1"/>
          </p:cNvSpPr>
          <p:nvPr/>
        </p:nvSpPr>
        <p:spPr bwMode="auto">
          <a:xfrm>
            <a:off x="5040052" y="4736177"/>
            <a:ext cx="461986"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b="1" u="sng">
                <a:solidFill>
                  <a:schemeClr val="tx1"/>
                </a:solidFill>
                <a:latin typeface="Arial" charset="0"/>
                <a:cs typeface="Arial" charset="0"/>
              </a:defRPr>
            </a:lvl1pPr>
            <a:lvl2pPr marL="742950" indent="-285750" eaLnBrk="0" hangingPunct="0">
              <a:defRPr b="1" u="sng">
                <a:solidFill>
                  <a:schemeClr val="tx1"/>
                </a:solidFill>
                <a:latin typeface="Arial" charset="0"/>
                <a:cs typeface="Arial" charset="0"/>
              </a:defRPr>
            </a:lvl2pPr>
            <a:lvl3pPr marL="1143000" indent="-228600" eaLnBrk="0" hangingPunct="0">
              <a:defRPr b="1" u="sng">
                <a:solidFill>
                  <a:schemeClr val="tx1"/>
                </a:solidFill>
                <a:latin typeface="Arial" charset="0"/>
                <a:cs typeface="Arial" charset="0"/>
              </a:defRPr>
            </a:lvl3pPr>
            <a:lvl4pPr marL="1600200" indent="-228600" eaLnBrk="0" hangingPunct="0">
              <a:defRPr b="1" u="sng">
                <a:solidFill>
                  <a:schemeClr val="tx1"/>
                </a:solidFill>
                <a:latin typeface="Arial" charset="0"/>
                <a:cs typeface="Arial" charset="0"/>
              </a:defRPr>
            </a:lvl4pPr>
            <a:lvl5pPr marL="2057400" indent="-228600" eaLnBrk="0" hangingPunct="0">
              <a:defRPr b="1" u="sng">
                <a:solidFill>
                  <a:schemeClr val="tx1"/>
                </a:solidFill>
                <a:latin typeface="Arial" charset="0"/>
                <a:cs typeface="Arial" charset="0"/>
              </a:defRPr>
            </a:lvl5pPr>
            <a:lvl6pPr marL="2514600" indent="-228600" algn="ctr" eaLnBrk="0" fontAlgn="base" hangingPunct="0">
              <a:spcBef>
                <a:spcPct val="0"/>
              </a:spcBef>
              <a:spcAft>
                <a:spcPct val="0"/>
              </a:spcAft>
              <a:defRPr b="1" u="sng">
                <a:solidFill>
                  <a:schemeClr val="tx1"/>
                </a:solidFill>
                <a:latin typeface="Arial" charset="0"/>
                <a:cs typeface="Arial" charset="0"/>
              </a:defRPr>
            </a:lvl6pPr>
            <a:lvl7pPr marL="2971800" indent="-228600" algn="ctr" eaLnBrk="0" fontAlgn="base" hangingPunct="0">
              <a:spcBef>
                <a:spcPct val="0"/>
              </a:spcBef>
              <a:spcAft>
                <a:spcPct val="0"/>
              </a:spcAft>
              <a:defRPr b="1" u="sng">
                <a:solidFill>
                  <a:schemeClr val="tx1"/>
                </a:solidFill>
                <a:latin typeface="Arial" charset="0"/>
                <a:cs typeface="Arial" charset="0"/>
              </a:defRPr>
            </a:lvl7pPr>
            <a:lvl8pPr marL="3429000" indent="-228600" algn="ctr" eaLnBrk="0" fontAlgn="base" hangingPunct="0">
              <a:spcBef>
                <a:spcPct val="0"/>
              </a:spcBef>
              <a:spcAft>
                <a:spcPct val="0"/>
              </a:spcAft>
              <a:defRPr b="1" u="sng">
                <a:solidFill>
                  <a:schemeClr val="tx1"/>
                </a:solidFill>
                <a:latin typeface="Arial" charset="0"/>
                <a:cs typeface="Arial" charset="0"/>
              </a:defRPr>
            </a:lvl8pPr>
            <a:lvl9pPr marL="3886200" indent="-228600" algn="ctr" eaLnBrk="0" fontAlgn="base" hangingPunct="0">
              <a:spcBef>
                <a:spcPct val="0"/>
              </a:spcBef>
              <a:spcAft>
                <a:spcPct val="0"/>
              </a:spcAft>
              <a:defRPr b="1" u="sng">
                <a:solidFill>
                  <a:schemeClr val="tx1"/>
                </a:solidFill>
                <a:latin typeface="Arial" charset="0"/>
                <a:cs typeface="Arial" charset="0"/>
              </a:defRPr>
            </a:lvl9pPr>
          </a:lstStyle>
          <a:p>
            <a:pPr algn="ctr" eaLnBrk="1" hangingPunct="1"/>
            <a:r>
              <a:rPr lang="de-DE" sz="1200" b="0" u="none" dirty="0" smtClean="0"/>
              <a:t>(+2)</a:t>
            </a:r>
            <a:endParaRPr lang="de-DE" sz="1200" b="0" u="none" dirty="0"/>
          </a:p>
        </p:txBody>
      </p:sp>
      <p:sp>
        <p:nvSpPr>
          <p:cNvPr id="17" name="Textfeld 8"/>
          <p:cNvSpPr txBox="1">
            <a:spLocks noChangeArrowheads="1"/>
          </p:cNvSpPr>
          <p:nvPr/>
        </p:nvSpPr>
        <p:spPr bwMode="auto">
          <a:xfrm>
            <a:off x="4158810" y="4916202"/>
            <a:ext cx="629214" cy="2769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r>
              <a:rPr lang="de-DE" sz="1200" b="0" u="none" dirty="0" smtClean="0"/>
              <a:t>(-1)</a:t>
            </a:r>
            <a:endParaRPr lang="de-DE" sz="1200" b="0" u="none" dirty="0"/>
          </a:p>
        </p:txBody>
      </p:sp>
      <p:sp>
        <p:nvSpPr>
          <p:cNvPr id="16" name="Textfeld 8"/>
          <p:cNvSpPr txBox="1">
            <a:spLocks noChangeArrowheads="1"/>
          </p:cNvSpPr>
          <p:nvPr/>
        </p:nvSpPr>
        <p:spPr bwMode="auto">
          <a:xfrm>
            <a:off x="5791242" y="4361874"/>
            <a:ext cx="461986"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b="1" u="sng">
                <a:solidFill>
                  <a:schemeClr val="tx1"/>
                </a:solidFill>
                <a:latin typeface="Arial" charset="0"/>
                <a:cs typeface="Arial" charset="0"/>
              </a:defRPr>
            </a:lvl1pPr>
            <a:lvl2pPr marL="742950" indent="-285750" eaLnBrk="0" hangingPunct="0">
              <a:defRPr b="1" u="sng">
                <a:solidFill>
                  <a:schemeClr val="tx1"/>
                </a:solidFill>
                <a:latin typeface="Arial" charset="0"/>
                <a:cs typeface="Arial" charset="0"/>
              </a:defRPr>
            </a:lvl2pPr>
            <a:lvl3pPr marL="1143000" indent="-228600" eaLnBrk="0" hangingPunct="0">
              <a:defRPr b="1" u="sng">
                <a:solidFill>
                  <a:schemeClr val="tx1"/>
                </a:solidFill>
                <a:latin typeface="Arial" charset="0"/>
                <a:cs typeface="Arial" charset="0"/>
              </a:defRPr>
            </a:lvl3pPr>
            <a:lvl4pPr marL="1600200" indent="-228600" eaLnBrk="0" hangingPunct="0">
              <a:defRPr b="1" u="sng">
                <a:solidFill>
                  <a:schemeClr val="tx1"/>
                </a:solidFill>
                <a:latin typeface="Arial" charset="0"/>
                <a:cs typeface="Arial" charset="0"/>
              </a:defRPr>
            </a:lvl4pPr>
            <a:lvl5pPr marL="2057400" indent="-228600" eaLnBrk="0" hangingPunct="0">
              <a:defRPr b="1" u="sng">
                <a:solidFill>
                  <a:schemeClr val="tx1"/>
                </a:solidFill>
                <a:latin typeface="Arial" charset="0"/>
                <a:cs typeface="Arial" charset="0"/>
              </a:defRPr>
            </a:lvl5pPr>
            <a:lvl6pPr marL="2514600" indent="-228600" algn="ctr" eaLnBrk="0" fontAlgn="base" hangingPunct="0">
              <a:spcBef>
                <a:spcPct val="0"/>
              </a:spcBef>
              <a:spcAft>
                <a:spcPct val="0"/>
              </a:spcAft>
              <a:defRPr b="1" u="sng">
                <a:solidFill>
                  <a:schemeClr val="tx1"/>
                </a:solidFill>
                <a:latin typeface="Arial" charset="0"/>
                <a:cs typeface="Arial" charset="0"/>
              </a:defRPr>
            </a:lvl6pPr>
            <a:lvl7pPr marL="2971800" indent="-228600" algn="ctr" eaLnBrk="0" fontAlgn="base" hangingPunct="0">
              <a:spcBef>
                <a:spcPct val="0"/>
              </a:spcBef>
              <a:spcAft>
                <a:spcPct val="0"/>
              </a:spcAft>
              <a:defRPr b="1" u="sng">
                <a:solidFill>
                  <a:schemeClr val="tx1"/>
                </a:solidFill>
                <a:latin typeface="Arial" charset="0"/>
                <a:cs typeface="Arial" charset="0"/>
              </a:defRPr>
            </a:lvl7pPr>
            <a:lvl8pPr marL="3429000" indent="-228600" algn="ctr" eaLnBrk="0" fontAlgn="base" hangingPunct="0">
              <a:spcBef>
                <a:spcPct val="0"/>
              </a:spcBef>
              <a:spcAft>
                <a:spcPct val="0"/>
              </a:spcAft>
              <a:defRPr b="1" u="sng">
                <a:solidFill>
                  <a:schemeClr val="tx1"/>
                </a:solidFill>
                <a:latin typeface="Arial" charset="0"/>
                <a:cs typeface="Arial" charset="0"/>
              </a:defRPr>
            </a:lvl8pPr>
            <a:lvl9pPr marL="3886200" indent="-228600" algn="ctr" eaLnBrk="0" fontAlgn="base" hangingPunct="0">
              <a:spcBef>
                <a:spcPct val="0"/>
              </a:spcBef>
              <a:spcAft>
                <a:spcPct val="0"/>
              </a:spcAft>
              <a:defRPr b="1" u="sng">
                <a:solidFill>
                  <a:schemeClr val="tx1"/>
                </a:solidFill>
                <a:latin typeface="Arial" charset="0"/>
                <a:cs typeface="Arial" charset="0"/>
              </a:defRPr>
            </a:lvl9pPr>
          </a:lstStyle>
          <a:p>
            <a:pPr algn="ctr" eaLnBrk="1" hangingPunct="1"/>
            <a:r>
              <a:rPr lang="de-DE" sz="1200" b="0" u="none" dirty="0" smtClean="0"/>
              <a:t>(+3)</a:t>
            </a:r>
            <a:endParaRPr lang="de-DE" sz="1200" b="0" u="none" dirty="0"/>
          </a:p>
        </p:txBody>
      </p:sp>
    </p:spTree>
    <p:custDataLst>
      <p:tags r:id="rId1"/>
    </p:custDataLst>
    <p:extLst>
      <p:ext uri="{BB962C8B-B14F-4D97-AF65-F5344CB8AC3E}">
        <p14:creationId xmlns:p14="http://schemas.microsoft.com/office/powerpoint/2010/main" xmlns="" val="1484220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5"/>
          <p:cNvSpPr txBox="1">
            <a:spLocks noChangeArrowheads="1"/>
          </p:cNvSpPr>
          <p:nvPr>
            <p:custDataLst>
              <p:tags r:id="rId2"/>
            </p:custDataLst>
          </p:nvPr>
        </p:nvSpPr>
        <p:spPr bwMode="gray">
          <a:xfrm>
            <a:off x="184150" y="5586413"/>
            <a:ext cx="8802688" cy="557212"/>
          </a:xfrm>
          <a:prstGeom prst="rect">
            <a:avLst/>
          </a:prstGeom>
          <a:noFill/>
          <a:ln w="9525">
            <a:noFill/>
            <a:miter lim="800000"/>
            <a:headEnd/>
            <a:tailEnd/>
          </a:ln>
        </p:spPr>
        <p:txBody>
          <a:bodyPr lIns="0" tIns="0" rIns="0" bIns="0" anchor="b"/>
          <a:lstStyle/>
          <a:p>
            <a:pPr algn="l"/>
            <a:r>
              <a:rPr lang="de-DE" sz="1200" b="0" u="none" dirty="0"/>
              <a:t>Frage: Welche Partei würden Sie wählen, wenn am kommenden Sonntag in </a:t>
            </a:r>
            <a:r>
              <a:rPr lang="de-DE" sz="1200" dirty="0" smtClean="0"/>
              <a:t>Thüringen </a:t>
            </a:r>
            <a:r>
              <a:rPr lang="de-DE" sz="1200" b="0" u="none" dirty="0" smtClean="0"/>
              <a:t>Landtagswahl </a:t>
            </a:r>
            <a:r>
              <a:rPr lang="de-DE" sz="1200" b="0" u="none" dirty="0"/>
              <a:t>wäre?</a:t>
            </a:r>
          </a:p>
        </p:txBody>
      </p:sp>
      <p:graphicFrame>
        <p:nvGraphicFramePr>
          <p:cNvPr id="30" name="Object 46"/>
          <p:cNvGraphicFramePr>
            <a:graphicFrameLocks/>
          </p:cNvGraphicFramePr>
          <p:nvPr>
            <p:extLst>
              <p:ext uri="{D42A27DB-BD31-4B8C-83A1-F6EECF244321}">
                <p14:modId xmlns:p14="http://schemas.microsoft.com/office/powerpoint/2010/main" xmlns="" val="307494172"/>
              </p:ext>
            </p:extLst>
          </p:nvPr>
        </p:nvGraphicFramePr>
        <p:xfrm>
          <a:off x="4676774" y="1100832"/>
          <a:ext cx="3899055" cy="4722413"/>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1" name="Object 46"/>
          <p:cNvGraphicFramePr>
            <a:graphicFrameLocks/>
          </p:cNvGraphicFramePr>
          <p:nvPr>
            <p:extLst>
              <p:ext uri="{D42A27DB-BD31-4B8C-83A1-F6EECF244321}">
                <p14:modId xmlns:p14="http://schemas.microsoft.com/office/powerpoint/2010/main" xmlns="" val="2695320240"/>
              </p:ext>
            </p:extLst>
          </p:nvPr>
        </p:nvGraphicFramePr>
        <p:xfrm>
          <a:off x="171448" y="1091953"/>
          <a:ext cx="4414045" cy="4713535"/>
        </p:xfrm>
        <a:graphic>
          <a:graphicData uri="http://schemas.openxmlformats.org/drawingml/2006/chart">
            <c:chart xmlns:c="http://schemas.openxmlformats.org/drawingml/2006/chart" xmlns:r="http://schemas.openxmlformats.org/officeDocument/2006/relationships" r:id="rId7"/>
          </a:graphicData>
        </a:graphic>
      </p:graphicFrame>
      <p:sp>
        <p:nvSpPr>
          <p:cNvPr id="3" name="Textfeld 2"/>
          <p:cNvSpPr txBox="1"/>
          <p:nvPr/>
        </p:nvSpPr>
        <p:spPr>
          <a:xfrm>
            <a:off x="443396" y="1486621"/>
            <a:ext cx="3785704" cy="338554"/>
          </a:xfrm>
          <a:prstGeom prst="rect">
            <a:avLst/>
          </a:prstGeom>
          <a:solidFill>
            <a:srgbClr val="004599"/>
          </a:solidFill>
        </p:spPr>
        <p:txBody>
          <a:bodyPr wrap="square" rtlCol="0">
            <a:spAutoFit/>
          </a:bodyPr>
          <a:lstStyle/>
          <a:p>
            <a:r>
              <a:rPr lang="de-DE" sz="1600" b="1" dirty="0" smtClean="0">
                <a:solidFill>
                  <a:schemeClr val="bg1"/>
                </a:solidFill>
              </a:rPr>
              <a:t>Ergebnisse LTW seit 1990 </a:t>
            </a:r>
          </a:p>
        </p:txBody>
      </p:sp>
      <p:sp>
        <p:nvSpPr>
          <p:cNvPr id="18" name="Textfeld 17"/>
          <p:cNvSpPr txBox="1"/>
          <p:nvPr/>
        </p:nvSpPr>
        <p:spPr>
          <a:xfrm>
            <a:off x="4838700" y="1481658"/>
            <a:ext cx="3737128" cy="338554"/>
          </a:xfrm>
          <a:prstGeom prst="rect">
            <a:avLst/>
          </a:prstGeom>
          <a:solidFill>
            <a:srgbClr val="004599"/>
          </a:solidFill>
        </p:spPr>
        <p:txBody>
          <a:bodyPr wrap="square" rtlCol="0">
            <a:spAutoFit/>
          </a:bodyPr>
          <a:lstStyle/>
          <a:p>
            <a:pPr algn="ctr"/>
            <a:r>
              <a:rPr lang="de-DE" sz="1600" b="1" dirty="0" smtClean="0">
                <a:solidFill>
                  <a:schemeClr val="bg1"/>
                </a:solidFill>
              </a:rPr>
              <a:t>Umfragen vor der LTW 2014</a:t>
            </a:r>
            <a:endParaRPr lang="de-DE" sz="1600" b="1" dirty="0">
              <a:solidFill>
                <a:schemeClr val="bg1"/>
              </a:solidFill>
            </a:endParaRPr>
          </a:p>
        </p:txBody>
      </p:sp>
      <p:sp>
        <p:nvSpPr>
          <p:cNvPr id="29" name="Rectangle 2"/>
          <p:cNvSpPr>
            <a:spLocks noChangeArrowheads="1"/>
          </p:cNvSpPr>
          <p:nvPr>
            <p:custDataLst>
              <p:tags r:id="rId3"/>
            </p:custDataLst>
          </p:nvPr>
        </p:nvSpPr>
        <p:spPr bwMode="gray">
          <a:xfrm>
            <a:off x="192087" y="584200"/>
            <a:ext cx="7808912" cy="730250"/>
          </a:xfrm>
          <a:prstGeom prst="rect">
            <a:avLst/>
          </a:prstGeom>
          <a:noFill/>
          <a:ln>
            <a:noFill/>
          </a:ln>
          <a:effectLst/>
          <a:extLst>
            <a:ext uri="{909E8E84-426E-40DD-AFC4-6F175D3DCCD1}">
              <a14:hiddenFill xmlns:a14="http://schemas.microsoft.com/office/drawing/2010/main" xmlns="">
                <a:solidFill>
                  <a:srgbClr val="DFDFDF"/>
                </a:solidFill>
              </a14:hiddenFill>
            </a:ext>
            <a:ext uri="{91240B29-F687-4F45-9708-019B960494DF}">
              <a14:hiddenLine xmlns:a14="http://schemas.microsoft.com/office/drawing/2010/main" xmlns="" w="9525" algn="ctr">
                <a:solidFill>
                  <a:srgbClr val="DFDFDF"/>
                </a:solidFill>
                <a:miter lim="800000"/>
                <a:headEnd/>
                <a:tailEnd/>
              </a14:hiddenLine>
            </a:ext>
            <a:ext uri="{AF507438-7753-43E0-B8FC-AC1667EBCBE1}">
              <a14:hiddenEffects xmlns:a14="http://schemas.microsoft.com/office/drawing/2010/main" xmlns="">
                <a:effectLst>
                  <a:outerShdw dist="35921" dir="2700001" algn="ctr" rotWithShape="0">
                    <a:srgbClr val="999999"/>
                  </a:outerShdw>
                </a:effectLst>
              </a14:hiddenEffects>
            </a:ext>
          </a:extLst>
        </p:spPr>
        <p:txBody>
          <a:bodyPr vert="horz" wrap="square" lIns="0" tIns="0" rIns="0" bIns="0" anchor="t" anchorCtr="0"/>
          <a:lstStyle/>
          <a:p>
            <a:pPr algn="l" defTabSz="960438" fontAlgn="auto">
              <a:buClr>
                <a:srgbClr val="000000"/>
              </a:buClr>
              <a:buSzPct val="100000"/>
            </a:pPr>
            <a:r>
              <a:rPr lang="de-DE" sz="2000" b="0" u="none" dirty="0">
                <a:solidFill>
                  <a:srgbClr val="004599"/>
                </a:solidFill>
                <a:latin typeface="Dax Offc" pitchFamily="34" charset="0"/>
                <a:cs typeface="Arial"/>
              </a:rPr>
              <a:t>Wahl- und Umfrageergebnisse Landtagswahl</a:t>
            </a:r>
          </a:p>
        </p:txBody>
      </p:sp>
      <p:sp>
        <p:nvSpPr>
          <p:cNvPr id="32" name="Text Box 19"/>
          <p:cNvSpPr txBox="1">
            <a:spLocks noChangeArrowheads="1"/>
          </p:cNvSpPr>
          <p:nvPr/>
        </p:nvSpPr>
        <p:spPr bwMode="gray">
          <a:xfrm>
            <a:off x="8064388" y="3301243"/>
            <a:ext cx="900100"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bg2"/>
                </a:solidFill>
                <a:miter lim="800000"/>
                <a:headEnd/>
                <a:tailEnd type="none" w="lg"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defTabSz="912813" eaLnBrk="0" hangingPunct="0">
              <a:defRPr b="1">
                <a:solidFill>
                  <a:schemeClr val="tx1"/>
                </a:solidFill>
                <a:latin typeface="Arial" charset="0"/>
                <a:cs typeface="Arial" charset="0"/>
              </a:defRPr>
            </a:lvl1pPr>
            <a:lvl2pPr defTabSz="912813" eaLnBrk="0" hangingPunct="0">
              <a:defRPr b="1">
                <a:solidFill>
                  <a:schemeClr val="tx1"/>
                </a:solidFill>
                <a:latin typeface="Arial" charset="0"/>
                <a:cs typeface="Arial" charset="0"/>
              </a:defRPr>
            </a:lvl2pPr>
            <a:lvl3pPr defTabSz="912813" eaLnBrk="0" hangingPunct="0">
              <a:defRPr b="1">
                <a:solidFill>
                  <a:schemeClr val="tx1"/>
                </a:solidFill>
                <a:latin typeface="Arial" charset="0"/>
                <a:cs typeface="Arial" charset="0"/>
              </a:defRPr>
            </a:lvl3pPr>
            <a:lvl4pPr defTabSz="912813" eaLnBrk="0" hangingPunct="0">
              <a:defRPr b="1">
                <a:solidFill>
                  <a:schemeClr val="tx1"/>
                </a:solidFill>
                <a:latin typeface="Arial" charset="0"/>
                <a:cs typeface="Arial" charset="0"/>
              </a:defRPr>
            </a:lvl4pPr>
            <a:lvl5pPr defTabSz="912813" eaLnBrk="0" hangingPunct="0">
              <a:defRPr b="1">
                <a:solidFill>
                  <a:schemeClr val="tx1"/>
                </a:solidFill>
                <a:latin typeface="Arial" charset="0"/>
                <a:cs typeface="Arial" charset="0"/>
              </a:defRPr>
            </a:lvl5pPr>
            <a:lvl6pPr algn="ctr" defTabSz="912813" eaLnBrk="0" fontAlgn="base" hangingPunct="0">
              <a:spcBef>
                <a:spcPct val="0"/>
              </a:spcBef>
              <a:spcAft>
                <a:spcPct val="0"/>
              </a:spcAft>
              <a:defRPr b="1">
                <a:solidFill>
                  <a:schemeClr val="tx1"/>
                </a:solidFill>
                <a:latin typeface="Arial" charset="0"/>
                <a:cs typeface="Arial" charset="0"/>
              </a:defRPr>
            </a:lvl6pPr>
            <a:lvl7pPr algn="ctr" defTabSz="912813" eaLnBrk="0" fontAlgn="base" hangingPunct="0">
              <a:spcBef>
                <a:spcPct val="0"/>
              </a:spcBef>
              <a:spcAft>
                <a:spcPct val="0"/>
              </a:spcAft>
              <a:defRPr b="1">
                <a:solidFill>
                  <a:schemeClr val="tx1"/>
                </a:solidFill>
                <a:latin typeface="Arial" charset="0"/>
                <a:cs typeface="Arial" charset="0"/>
              </a:defRPr>
            </a:lvl7pPr>
            <a:lvl8pPr algn="ctr" defTabSz="912813" eaLnBrk="0" fontAlgn="base" hangingPunct="0">
              <a:spcBef>
                <a:spcPct val="0"/>
              </a:spcBef>
              <a:spcAft>
                <a:spcPct val="0"/>
              </a:spcAft>
              <a:defRPr b="1">
                <a:solidFill>
                  <a:schemeClr val="tx1"/>
                </a:solidFill>
                <a:latin typeface="Arial" charset="0"/>
                <a:cs typeface="Arial" charset="0"/>
              </a:defRPr>
            </a:lvl8pPr>
            <a:lvl9pPr algn="ctr" defTabSz="912813" eaLnBrk="0" fontAlgn="base" hangingPunct="0">
              <a:spcBef>
                <a:spcPct val="0"/>
              </a:spcBef>
              <a:spcAft>
                <a:spcPct val="0"/>
              </a:spcAft>
              <a:defRPr b="1">
                <a:solidFill>
                  <a:schemeClr val="tx1"/>
                </a:solidFill>
                <a:latin typeface="Arial" charset="0"/>
                <a:cs typeface="Arial" charset="0"/>
              </a:defRPr>
            </a:lvl9pPr>
          </a:lstStyle>
          <a:p>
            <a:pPr eaLnBrk="1" hangingPunct="1">
              <a:spcBef>
                <a:spcPct val="50000"/>
              </a:spcBef>
            </a:pPr>
            <a:r>
              <a:rPr lang="de-DE" sz="1400" dirty="0" smtClean="0"/>
              <a:t>34 </a:t>
            </a:r>
            <a:r>
              <a:rPr lang="de-DE" sz="1400" u="none" dirty="0" smtClean="0"/>
              <a:t>CDU </a:t>
            </a:r>
            <a:endParaRPr lang="de-DE" sz="1400" u="none" dirty="0"/>
          </a:p>
        </p:txBody>
      </p:sp>
      <p:sp>
        <p:nvSpPr>
          <p:cNvPr id="33" name="Text Box 17"/>
          <p:cNvSpPr txBox="1">
            <a:spLocks noChangeArrowheads="1"/>
          </p:cNvSpPr>
          <p:nvPr/>
        </p:nvSpPr>
        <p:spPr bwMode="gray">
          <a:xfrm>
            <a:off x="8096535" y="4238252"/>
            <a:ext cx="883196"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bg2"/>
                </a:solidFill>
                <a:miter lim="800000"/>
                <a:headEnd/>
                <a:tailEnd type="none" w="lg"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defTabSz="912813" eaLnBrk="0" hangingPunct="0">
              <a:defRPr b="1">
                <a:solidFill>
                  <a:schemeClr val="tx1"/>
                </a:solidFill>
                <a:latin typeface="Arial" charset="0"/>
                <a:cs typeface="Arial" charset="0"/>
              </a:defRPr>
            </a:lvl1pPr>
            <a:lvl2pPr defTabSz="912813" eaLnBrk="0" hangingPunct="0">
              <a:defRPr b="1">
                <a:solidFill>
                  <a:schemeClr val="tx1"/>
                </a:solidFill>
                <a:latin typeface="Arial" charset="0"/>
                <a:cs typeface="Arial" charset="0"/>
              </a:defRPr>
            </a:lvl2pPr>
            <a:lvl3pPr defTabSz="912813" eaLnBrk="0" hangingPunct="0">
              <a:defRPr b="1">
                <a:solidFill>
                  <a:schemeClr val="tx1"/>
                </a:solidFill>
                <a:latin typeface="Arial" charset="0"/>
                <a:cs typeface="Arial" charset="0"/>
              </a:defRPr>
            </a:lvl3pPr>
            <a:lvl4pPr defTabSz="912813" eaLnBrk="0" hangingPunct="0">
              <a:defRPr b="1">
                <a:solidFill>
                  <a:schemeClr val="tx1"/>
                </a:solidFill>
                <a:latin typeface="Arial" charset="0"/>
                <a:cs typeface="Arial" charset="0"/>
              </a:defRPr>
            </a:lvl4pPr>
            <a:lvl5pPr defTabSz="912813" eaLnBrk="0" hangingPunct="0">
              <a:defRPr b="1">
                <a:solidFill>
                  <a:schemeClr val="tx1"/>
                </a:solidFill>
                <a:latin typeface="Arial" charset="0"/>
                <a:cs typeface="Arial" charset="0"/>
              </a:defRPr>
            </a:lvl5pPr>
            <a:lvl6pPr algn="ctr" defTabSz="912813" eaLnBrk="0" fontAlgn="base" hangingPunct="0">
              <a:spcBef>
                <a:spcPct val="0"/>
              </a:spcBef>
              <a:spcAft>
                <a:spcPct val="0"/>
              </a:spcAft>
              <a:defRPr b="1">
                <a:solidFill>
                  <a:schemeClr val="tx1"/>
                </a:solidFill>
                <a:latin typeface="Arial" charset="0"/>
                <a:cs typeface="Arial" charset="0"/>
              </a:defRPr>
            </a:lvl6pPr>
            <a:lvl7pPr algn="ctr" defTabSz="912813" eaLnBrk="0" fontAlgn="base" hangingPunct="0">
              <a:spcBef>
                <a:spcPct val="0"/>
              </a:spcBef>
              <a:spcAft>
                <a:spcPct val="0"/>
              </a:spcAft>
              <a:defRPr b="1">
                <a:solidFill>
                  <a:schemeClr val="tx1"/>
                </a:solidFill>
                <a:latin typeface="Arial" charset="0"/>
                <a:cs typeface="Arial" charset="0"/>
              </a:defRPr>
            </a:lvl7pPr>
            <a:lvl8pPr algn="ctr" defTabSz="912813" eaLnBrk="0" fontAlgn="base" hangingPunct="0">
              <a:spcBef>
                <a:spcPct val="0"/>
              </a:spcBef>
              <a:spcAft>
                <a:spcPct val="0"/>
              </a:spcAft>
              <a:defRPr b="1">
                <a:solidFill>
                  <a:schemeClr val="tx1"/>
                </a:solidFill>
                <a:latin typeface="Arial" charset="0"/>
                <a:cs typeface="Arial" charset="0"/>
              </a:defRPr>
            </a:lvl8pPr>
            <a:lvl9pPr algn="ctr" defTabSz="912813" eaLnBrk="0" fontAlgn="base" hangingPunct="0">
              <a:spcBef>
                <a:spcPct val="0"/>
              </a:spcBef>
              <a:spcAft>
                <a:spcPct val="0"/>
              </a:spcAft>
              <a:defRPr b="1">
                <a:solidFill>
                  <a:schemeClr val="tx1"/>
                </a:solidFill>
                <a:latin typeface="Arial" charset="0"/>
                <a:cs typeface="Arial" charset="0"/>
              </a:defRPr>
            </a:lvl9pPr>
          </a:lstStyle>
          <a:p>
            <a:pPr eaLnBrk="1" hangingPunct="1">
              <a:spcBef>
                <a:spcPct val="50000"/>
              </a:spcBef>
            </a:pPr>
            <a:r>
              <a:rPr lang="de-DE" sz="1400" dirty="0" smtClean="0">
                <a:solidFill>
                  <a:srgbClr val="FF0000"/>
                </a:solidFill>
              </a:rPr>
              <a:t>16 </a:t>
            </a:r>
            <a:r>
              <a:rPr lang="de-DE" sz="1400" u="none" dirty="0" smtClean="0">
                <a:solidFill>
                  <a:srgbClr val="FF0000"/>
                </a:solidFill>
              </a:rPr>
              <a:t>SPD </a:t>
            </a:r>
            <a:endParaRPr lang="de-DE" sz="1400" u="none" dirty="0">
              <a:solidFill>
                <a:srgbClr val="FF0000"/>
              </a:solidFill>
            </a:endParaRPr>
          </a:p>
        </p:txBody>
      </p:sp>
      <p:sp>
        <p:nvSpPr>
          <p:cNvPr id="34" name="Text Box 20"/>
          <p:cNvSpPr txBox="1">
            <a:spLocks noChangeArrowheads="1"/>
          </p:cNvSpPr>
          <p:nvPr/>
        </p:nvSpPr>
        <p:spPr bwMode="gray">
          <a:xfrm>
            <a:off x="8126084" y="4741403"/>
            <a:ext cx="1162440"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bg2"/>
                </a:solidFill>
                <a:miter lim="800000"/>
                <a:headEnd/>
                <a:tailEnd type="none" w="lg"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defTabSz="912813" eaLnBrk="0" hangingPunct="0">
              <a:defRPr b="1">
                <a:solidFill>
                  <a:schemeClr val="tx1"/>
                </a:solidFill>
                <a:latin typeface="Arial" charset="0"/>
                <a:cs typeface="Arial" charset="0"/>
              </a:defRPr>
            </a:lvl1pPr>
            <a:lvl2pPr defTabSz="912813" eaLnBrk="0" hangingPunct="0">
              <a:defRPr b="1">
                <a:solidFill>
                  <a:schemeClr val="tx1"/>
                </a:solidFill>
                <a:latin typeface="Arial" charset="0"/>
                <a:cs typeface="Arial" charset="0"/>
              </a:defRPr>
            </a:lvl2pPr>
            <a:lvl3pPr defTabSz="912813" eaLnBrk="0" hangingPunct="0">
              <a:defRPr b="1">
                <a:solidFill>
                  <a:schemeClr val="tx1"/>
                </a:solidFill>
                <a:latin typeface="Arial" charset="0"/>
                <a:cs typeface="Arial" charset="0"/>
              </a:defRPr>
            </a:lvl3pPr>
            <a:lvl4pPr defTabSz="912813" eaLnBrk="0" hangingPunct="0">
              <a:defRPr b="1">
                <a:solidFill>
                  <a:schemeClr val="tx1"/>
                </a:solidFill>
                <a:latin typeface="Arial" charset="0"/>
                <a:cs typeface="Arial" charset="0"/>
              </a:defRPr>
            </a:lvl4pPr>
            <a:lvl5pPr defTabSz="912813" eaLnBrk="0" hangingPunct="0">
              <a:defRPr b="1">
                <a:solidFill>
                  <a:schemeClr val="tx1"/>
                </a:solidFill>
                <a:latin typeface="Arial" charset="0"/>
                <a:cs typeface="Arial" charset="0"/>
              </a:defRPr>
            </a:lvl5pPr>
            <a:lvl6pPr algn="ctr" defTabSz="912813" eaLnBrk="0" fontAlgn="base" hangingPunct="0">
              <a:spcBef>
                <a:spcPct val="0"/>
              </a:spcBef>
              <a:spcAft>
                <a:spcPct val="0"/>
              </a:spcAft>
              <a:defRPr b="1">
                <a:solidFill>
                  <a:schemeClr val="tx1"/>
                </a:solidFill>
                <a:latin typeface="Arial" charset="0"/>
                <a:cs typeface="Arial" charset="0"/>
              </a:defRPr>
            </a:lvl6pPr>
            <a:lvl7pPr algn="ctr" defTabSz="912813" eaLnBrk="0" fontAlgn="base" hangingPunct="0">
              <a:spcBef>
                <a:spcPct val="0"/>
              </a:spcBef>
              <a:spcAft>
                <a:spcPct val="0"/>
              </a:spcAft>
              <a:defRPr b="1">
                <a:solidFill>
                  <a:schemeClr val="tx1"/>
                </a:solidFill>
                <a:latin typeface="Arial" charset="0"/>
                <a:cs typeface="Arial" charset="0"/>
              </a:defRPr>
            </a:lvl7pPr>
            <a:lvl8pPr algn="ctr" defTabSz="912813" eaLnBrk="0" fontAlgn="base" hangingPunct="0">
              <a:spcBef>
                <a:spcPct val="0"/>
              </a:spcBef>
              <a:spcAft>
                <a:spcPct val="0"/>
              </a:spcAft>
              <a:defRPr b="1">
                <a:solidFill>
                  <a:schemeClr val="tx1"/>
                </a:solidFill>
                <a:latin typeface="Arial" charset="0"/>
                <a:cs typeface="Arial" charset="0"/>
              </a:defRPr>
            </a:lvl8pPr>
            <a:lvl9pPr algn="ctr" defTabSz="912813" eaLnBrk="0" fontAlgn="base" hangingPunct="0">
              <a:spcBef>
                <a:spcPct val="0"/>
              </a:spcBef>
              <a:spcAft>
                <a:spcPct val="0"/>
              </a:spcAft>
              <a:defRPr b="1">
                <a:solidFill>
                  <a:schemeClr val="tx1"/>
                </a:solidFill>
                <a:latin typeface="Arial" charset="0"/>
                <a:cs typeface="Arial" charset="0"/>
              </a:defRPr>
            </a:lvl9pPr>
          </a:lstStyle>
          <a:p>
            <a:pPr eaLnBrk="1" hangingPunct="1">
              <a:spcBef>
                <a:spcPct val="50000"/>
              </a:spcBef>
            </a:pPr>
            <a:r>
              <a:rPr lang="de-DE" sz="1400" u="none" dirty="0" smtClean="0">
                <a:solidFill>
                  <a:srgbClr val="339966"/>
                </a:solidFill>
              </a:rPr>
              <a:t>5 Grüne </a:t>
            </a:r>
            <a:endParaRPr lang="de-DE" sz="1400" u="none" dirty="0">
              <a:solidFill>
                <a:srgbClr val="339966"/>
              </a:solidFill>
            </a:endParaRPr>
          </a:p>
        </p:txBody>
      </p:sp>
      <p:sp>
        <p:nvSpPr>
          <p:cNvPr id="35" name="Text Box 18"/>
          <p:cNvSpPr txBox="1">
            <a:spLocks noChangeArrowheads="1"/>
          </p:cNvSpPr>
          <p:nvPr/>
        </p:nvSpPr>
        <p:spPr bwMode="gray">
          <a:xfrm>
            <a:off x="8024897" y="5075659"/>
            <a:ext cx="1083607"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bg2"/>
                </a:solidFill>
                <a:miter lim="800000"/>
                <a:headEnd/>
                <a:tailEnd type="none" w="lg"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defTabSz="912813" eaLnBrk="0" hangingPunct="0">
              <a:defRPr b="1">
                <a:solidFill>
                  <a:schemeClr val="tx1"/>
                </a:solidFill>
                <a:latin typeface="Arial" charset="0"/>
                <a:cs typeface="Arial" charset="0"/>
              </a:defRPr>
            </a:lvl1pPr>
            <a:lvl2pPr defTabSz="912813" eaLnBrk="0" hangingPunct="0">
              <a:defRPr b="1">
                <a:solidFill>
                  <a:schemeClr val="tx1"/>
                </a:solidFill>
                <a:latin typeface="Arial" charset="0"/>
                <a:cs typeface="Arial" charset="0"/>
              </a:defRPr>
            </a:lvl2pPr>
            <a:lvl3pPr defTabSz="912813" eaLnBrk="0" hangingPunct="0">
              <a:defRPr b="1">
                <a:solidFill>
                  <a:schemeClr val="tx1"/>
                </a:solidFill>
                <a:latin typeface="Arial" charset="0"/>
                <a:cs typeface="Arial" charset="0"/>
              </a:defRPr>
            </a:lvl3pPr>
            <a:lvl4pPr defTabSz="912813" eaLnBrk="0" hangingPunct="0">
              <a:defRPr b="1">
                <a:solidFill>
                  <a:schemeClr val="tx1"/>
                </a:solidFill>
                <a:latin typeface="Arial" charset="0"/>
                <a:cs typeface="Arial" charset="0"/>
              </a:defRPr>
            </a:lvl4pPr>
            <a:lvl5pPr defTabSz="912813" eaLnBrk="0" hangingPunct="0">
              <a:defRPr b="1">
                <a:solidFill>
                  <a:schemeClr val="tx1"/>
                </a:solidFill>
                <a:latin typeface="Arial" charset="0"/>
                <a:cs typeface="Arial" charset="0"/>
              </a:defRPr>
            </a:lvl5pPr>
            <a:lvl6pPr algn="ctr" defTabSz="912813" eaLnBrk="0" fontAlgn="base" hangingPunct="0">
              <a:spcBef>
                <a:spcPct val="0"/>
              </a:spcBef>
              <a:spcAft>
                <a:spcPct val="0"/>
              </a:spcAft>
              <a:defRPr b="1">
                <a:solidFill>
                  <a:schemeClr val="tx1"/>
                </a:solidFill>
                <a:latin typeface="Arial" charset="0"/>
                <a:cs typeface="Arial" charset="0"/>
              </a:defRPr>
            </a:lvl6pPr>
            <a:lvl7pPr algn="ctr" defTabSz="912813" eaLnBrk="0" fontAlgn="base" hangingPunct="0">
              <a:spcBef>
                <a:spcPct val="0"/>
              </a:spcBef>
              <a:spcAft>
                <a:spcPct val="0"/>
              </a:spcAft>
              <a:defRPr b="1">
                <a:solidFill>
                  <a:schemeClr val="tx1"/>
                </a:solidFill>
                <a:latin typeface="Arial" charset="0"/>
                <a:cs typeface="Arial" charset="0"/>
              </a:defRPr>
            </a:lvl7pPr>
            <a:lvl8pPr algn="ctr" defTabSz="912813" eaLnBrk="0" fontAlgn="base" hangingPunct="0">
              <a:spcBef>
                <a:spcPct val="0"/>
              </a:spcBef>
              <a:spcAft>
                <a:spcPct val="0"/>
              </a:spcAft>
              <a:defRPr b="1">
                <a:solidFill>
                  <a:schemeClr val="tx1"/>
                </a:solidFill>
                <a:latin typeface="Arial" charset="0"/>
                <a:cs typeface="Arial" charset="0"/>
              </a:defRPr>
            </a:lvl8pPr>
            <a:lvl9pPr algn="ctr" defTabSz="912813" eaLnBrk="0" fontAlgn="base" hangingPunct="0">
              <a:spcBef>
                <a:spcPct val="0"/>
              </a:spcBef>
              <a:spcAft>
                <a:spcPct val="0"/>
              </a:spcAft>
              <a:defRPr b="1">
                <a:solidFill>
                  <a:schemeClr val="tx1"/>
                </a:solidFill>
                <a:latin typeface="Arial" charset="0"/>
                <a:cs typeface="Arial" charset="0"/>
              </a:defRPr>
            </a:lvl9pPr>
          </a:lstStyle>
          <a:p>
            <a:pPr eaLnBrk="1" hangingPunct="1">
              <a:spcBef>
                <a:spcPct val="50000"/>
              </a:spcBef>
            </a:pPr>
            <a:r>
              <a:rPr lang="de-DE" sz="1400" u="none" dirty="0" smtClean="0">
                <a:solidFill>
                  <a:srgbClr val="FFCC00"/>
                </a:solidFill>
              </a:rPr>
              <a:t>  3 FDP </a:t>
            </a:r>
            <a:endParaRPr lang="de-DE" sz="1400" u="none" dirty="0">
              <a:solidFill>
                <a:srgbClr val="FFCC00"/>
              </a:solidFill>
            </a:endParaRPr>
          </a:p>
        </p:txBody>
      </p:sp>
      <p:sp>
        <p:nvSpPr>
          <p:cNvPr id="36" name="Text Box 96"/>
          <p:cNvSpPr txBox="1">
            <a:spLocks noChangeArrowheads="1"/>
          </p:cNvSpPr>
          <p:nvPr/>
        </p:nvSpPr>
        <p:spPr bwMode="gray">
          <a:xfrm>
            <a:off x="8037004" y="4905164"/>
            <a:ext cx="1215516"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bg2"/>
                </a:solidFill>
                <a:miter lim="800000"/>
                <a:headEnd/>
                <a:tailEnd type="none" w="lg"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defTabSz="912813" eaLnBrk="0" hangingPunct="0">
              <a:defRPr b="1">
                <a:solidFill>
                  <a:schemeClr val="tx1"/>
                </a:solidFill>
                <a:latin typeface="Arial" charset="0"/>
                <a:cs typeface="Arial" charset="0"/>
              </a:defRPr>
            </a:lvl1pPr>
            <a:lvl2pPr defTabSz="912813" eaLnBrk="0" hangingPunct="0">
              <a:defRPr b="1">
                <a:solidFill>
                  <a:schemeClr val="tx1"/>
                </a:solidFill>
                <a:latin typeface="Arial" charset="0"/>
                <a:cs typeface="Arial" charset="0"/>
              </a:defRPr>
            </a:lvl2pPr>
            <a:lvl3pPr defTabSz="912813" eaLnBrk="0" hangingPunct="0">
              <a:defRPr b="1">
                <a:solidFill>
                  <a:schemeClr val="tx1"/>
                </a:solidFill>
                <a:latin typeface="Arial" charset="0"/>
                <a:cs typeface="Arial" charset="0"/>
              </a:defRPr>
            </a:lvl3pPr>
            <a:lvl4pPr defTabSz="912813" eaLnBrk="0" hangingPunct="0">
              <a:defRPr b="1">
                <a:solidFill>
                  <a:schemeClr val="tx1"/>
                </a:solidFill>
                <a:latin typeface="Arial" charset="0"/>
                <a:cs typeface="Arial" charset="0"/>
              </a:defRPr>
            </a:lvl4pPr>
            <a:lvl5pPr defTabSz="912813" eaLnBrk="0" hangingPunct="0">
              <a:defRPr b="1">
                <a:solidFill>
                  <a:schemeClr val="tx1"/>
                </a:solidFill>
                <a:latin typeface="Arial" charset="0"/>
                <a:cs typeface="Arial" charset="0"/>
              </a:defRPr>
            </a:lvl5pPr>
            <a:lvl6pPr algn="ctr" defTabSz="912813" eaLnBrk="0" fontAlgn="base" hangingPunct="0">
              <a:spcBef>
                <a:spcPct val="0"/>
              </a:spcBef>
              <a:spcAft>
                <a:spcPct val="0"/>
              </a:spcAft>
              <a:defRPr b="1">
                <a:solidFill>
                  <a:schemeClr val="tx1"/>
                </a:solidFill>
                <a:latin typeface="Arial" charset="0"/>
                <a:cs typeface="Arial" charset="0"/>
              </a:defRPr>
            </a:lvl6pPr>
            <a:lvl7pPr algn="ctr" defTabSz="912813" eaLnBrk="0" fontAlgn="base" hangingPunct="0">
              <a:spcBef>
                <a:spcPct val="0"/>
              </a:spcBef>
              <a:spcAft>
                <a:spcPct val="0"/>
              </a:spcAft>
              <a:defRPr b="1">
                <a:solidFill>
                  <a:schemeClr val="tx1"/>
                </a:solidFill>
                <a:latin typeface="Arial" charset="0"/>
                <a:cs typeface="Arial" charset="0"/>
              </a:defRPr>
            </a:lvl7pPr>
            <a:lvl8pPr algn="ctr" defTabSz="912813" eaLnBrk="0" fontAlgn="base" hangingPunct="0">
              <a:spcBef>
                <a:spcPct val="0"/>
              </a:spcBef>
              <a:spcAft>
                <a:spcPct val="0"/>
              </a:spcAft>
              <a:defRPr b="1">
                <a:solidFill>
                  <a:schemeClr val="tx1"/>
                </a:solidFill>
                <a:latin typeface="Arial" charset="0"/>
                <a:cs typeface="Arial" charset="0"/>
              </a:defRPr>
            </a:lvl8pPr>
            <a:lvl9pPr algn="ctr" defTabSz="912813" eaLnBrk="0" fontAlgn="base" hangingPunct="0">
              <a:spcBef>
                <a:spcPct val="0"/>
              </a:spcBef>
              <a:spcAft>
                <a:spcPct val="0"/>
              </a:spcAft>
              <a:defRPr b="1">
                <a:solidFill>
                  <a:schemeClr val="tx1"/>
                </a:solidFill>
                <a:latin typeface="Arial" charset="0"/>
                <a:cs typeface="Arial" charset="0"/>
              </a:defRPr>
            </a:lvl9pPr>
          </a:lstStyle>
          <a:p>
            <a:pPr eaLnBrk="1" hangingPunct="1">
              <a:spcBef>
                <a:spcPct val="50000"/>
              </a:spcBef>
            </a:pPr>
            <a:r>
              <a:rPr lang="de-DE" sz="1400" u="none" dirty="0" smtClean="0">
                <a:solidFill>
                  <a:srgbClr val="4E4526"/>
                </a:solidFill>
              </a:rPr>
              <a:t>  </a:t>
            </a:r>
            <a:r>
              <a:rPr lang="de-DE" sz="1400" dirty="0">
                <a:solidFill>
                  <a:srgbClr val="4E4526"/>
                </a:solidFill>
              </a:rPr>
              <a:t>4</a:t>
            </a:r>
            <a:r>
              <a:rPr lang="de-DE" sz="1400" u="none" dirty="0" smtClean="0">
                <a:solidFill>
                  <a:srgbClr val="4E4526"/>
                </a:solidFill>
              </a:rPr>
              <a:t> </a:t>
            </a:r>
            <a:r>
              <a:rPr lang="de-DE" sz="1400" dirty="0" smtClean="0">
                <a:solidFill>
                  <a:srgbClr val="4E4526"/>
                </a:solidFill>
              </a:rPr>
              <a:t>NPD</a:t>
            </a:r>
            <a:r>
              <a:rPr lang="de-DE" sz="1400" u="none" dirty="0" smtClean="0">
                <a:solidFill>
                  <a:srgbClr val="4E4526"/>
                </a:solidFill>
              </a:rPr>
              <a:t> </a:t>
            </a:r>
            <a:endParaRPr lang="de-DE" sz="1400" u="none" dirty="0">
              <a:solidFill>
                <a:srgbClr val="4E4526"/>
              </a:solidFill>
            </a:endParaRPr>
          </a:p>
        </p:txBody>
      </p:sp>
      <p:sp>
        <p:nvSpPr>
          <p:cNvPr id="37" name="Text Box 16"/>
          <p:cNvSpPr txBox="1">
            <a:spLocks noChangeArrowheads="1"/>
          </p:cNvSpPr>
          <p:nvPr/>
        </p:nvSpPr>
        <p:spPr bwMode="gray">
          <a:xfrm>
            <a:off x="7977172" y="3623183"/>
            <a:ext cx="1021829"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bg2"/>
                </a:solidFill>
                <a:miter lim="800000"/>
                <a:headEnd/>
                <a:tailEnd type="none" w="lg"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defTabSz="912813" eaLnBrk="0" hangingPunct="0">
              <a:defRPr b="1">
                <a:solidFill>
                  <a:schemeClr val="tx1"/>
                </a:solidFill>
                <a:latin typeface="Arial" charset="0"/>
                <a:cs typeface="Arial" charset="0"/>
              </a:defRPr>
            </a:lvl1pPr>
            <a:lvl2pPr defTabSz="912813" eaLnBrk="0" hangingPunct="0">
              <a:defRPr b="1">
                <a:solidFill>
                  <a:schemeClr val="tx1"/>
                </a:solidFill>
                <a:latin typeface="Arial" charset="0"/>
                <a:cs typeface="Arial" charset="0"/>
              </a:defRPr>
            </a:lvl2pPr>
            <a:lvl3pPr defTabSz="912813" eaLnBrk="0" hangingPunct="0">
              <a:defRPr b="1">
                <a:solidFill>
                  <a:schemeClr val="tx1"/>
                </a:solidFill>
                <a:latin typeface="Arial" charset="0"/>
                <a:cs typeface="Arial" charset="0"/>
              </a:defRPr>
            </a:lvl3pPr>
            <a:lvl4pPr defTabSz="912813" eaLnBrk="0" hangingPunct="0">
              <a:defRPr b="1">
                <a:solidFill>
                  <a:schemeClr val="tx1"/>
                </a:solidFill>
                <a:latin typeface="Arial" charset="0"/>
                <a:cs typeface="Arial" charset="0"/>
              </a:defRPr>
            </a:lvl4pPr>
            <a:lvl5pPr defTabSz="912813" eaLnBrk="0" hangingPunct="0">
              <a:defRPr b="1">
                <a:solidFill>
                  <a:schemeClr val="tx1"/>
                </a:solidFill>
                <a:latin typeface="Arial" charset="0"/>
                <a:cs typeface="Arial" charset="0"/>
              </a:defRPr>
            </a:lvl5pPr>
            <a:lvl6pPr algn="ctr" defTabSz="912813" eaLnBrk="0" fontAlgn="base" hangingPunct="0">
              <a:spcBef>
                <a:spcPct val="0"/>
              </a:spcBef>
              <a:spcAft>
                <a:spcPct val="0"/>
              </a:spcAft>
              <a:defRPr b="1">
                <a:solidFill>
                  <a:schemeClr val="tx1"/>
                </a:solidFill>
                <a:latin typeface="Arial" charset="0"/>
                <a:cs typeface="Arial" charset="0"/>
              </a:defRPr>
            </a:lvl6pPr>
            <a:lvl7pPr algn="ctr" defTabSz="912813" eaLnBrk="0" fontAlgn="base" hangingPunct="0">
              <a:spcBef>
                <a:spcPct val="0"/>
              </a:spcBef>
              <a:spcAft>
                <a:spcPct val="0"/>
              </a:spcAft>
              <a:defRPr b="1">
                <a:solidFill>
                  <a:schemeClr val="tx1"/>
                </a:solidFill>
                <a:latin typeface="Arial" charset="0"/>
                <a:cs typeface="Arial" charset="0"/>
              </a:defRPr>
            </a:lvl7pPr>
            <a:lvl8pPr algn="ctr" defTabSz="912813" eaLnBrk="0" fontAlgn="base" hangingPunct="0">
              <a:spcBef>
                <a:spcPct val="0"/>
              </a:spcBef>
              <a:spcAft>
                <a:spcPct val="0"/>
              </a:spcAft>
              <a:defRPr b="1">
                <a:solidFill>
                  <a:schemeClr val="tx1"/>
                </a:solidFill>
                <a:latin typeface="Arial" charset="0"/>
                <a:cs typeface="Arial" charset="0"/>
              </a:defRPr>
            </a:lvl8pPr>
            <a:lvl9pPr algn="ctr" defTabSz="912813" eaLnBrk="0" fontAlgn="base" hangingPunct="0">
              <a:spcBef>
                <a:spcPct val="0"/>
              </a:spcBef>
              <a:spcAft>
                <a:spcPct val="0"/>
              </a:spcAft>
              <a:defRPr b="1">
                <a:solidFill>
                  <a:schemeClr val="tx1"/>
                </a:solidFill>
                <a:latin typeface="Arial" charset="0"/>
                <a:cs typeface="Arial" charset="0"/>
              </a:defRPr>
            </a:lvl9pPr>
          </a:lstStyle>
          <a:p>
            <a:pPr eaLnBrk="1" hangingPunct="1">
              <a:spcBef>
                <a:spcPct val="50000"/>
              </a:spcBef>
            </a:pPr>
            <a:r>
              <a:rPr lang="de-DE" sz="1400" u="none" dirty="0" smtClean="0">
                <a:solidFill>
                  <a:srgbClr val="AA0065"/>
                </a:solidFill>
              </a:rPr>
              <a:t>  </a:t>
            </a:r>
            <a:r>
              <a:rPr lang="de-DE" sz="1400" dirty="0" smtClean="0">
                <a:solidFill>
                  <a:srgbClr val="AA0065"/>
                </a:solidFill>
              </a:rPr>
              <a:t>28</a:t>
            </a:r>
            <a:r>
              <a:rPr lang="de-DE" sz="1400" u="none" dirty="0" smtClean="0">
                <a:solidFill>
                  <a:srgbClr val="AA0065"/>
                </a:solidFill>
              </a:rPr>
              <a:t> Linke </a:t>
            </a:r>
            <a:endParaRPr lang="de-DE" sz="1400" u="none" dirty="0">
              <a:solidFill>
                <a:srgbClr val="AA0065"/>
              </a:solidFill>
            </a:endParaRPr>
          </a:p>
        </p:txBody>
      </p:sp>
      <p:sp>
        <p:nvSpPr>
          <p:cNvPr id="22" name="Rectangle 56"/>
          <p:cNvSpPr>
            <a:spLocks noChangeArrowheads="1"/>
          </p:cNvSpPr>
          <p:nvPr>
            <p:custDataLst>
              <p:tags r:id="rId4"/>
            </p:custDataLst>
          </p:nvPr>
        </p:nvSpPr>
        <p:spPr bwMode="gray">
          <a:xfrm>
            <a:off x="179388" y="6342063"/>
            <a:ext cx="6954837" cy="4492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p>
            <a:pPr algn="l">
              <a:lnSpc>
                <a:spcPct val="90000"/>
              </a:lnSpc>
              <a:buClr>
                <a:srgbClr val="000000"/>
              </a:buClr>
              <a:buSzPct val="80000"/>
            </a:pPr>
            <a:r>
              <a:rPr lang="de-DE" sz="1000" b="0" u="none" dirty="0">
                <a:solidFill>
                  <a:srgbClr val="000000"/>
                </a:solidFill>
              </a:rPr>
              <a:t>Grundgesamtheit: Wahlberechtigte Bevölkerung in </a:t>
            </a:r>
            <a:r>
              <a:rPr lang="de-DE" sz="1000" dirty="0" smtClean="0">
                <a:solidFill>
                  <a:srgbClr val="000000"/>
                </a:solidFill>
              </a:rPr>
              <a:t>Thüringen </a:t>
            </a:r>
            <a:r>
              <a:rPr lang="de-DE" sz="1000" b="0" u="none" dirty="0" smtClean="0">
                <a:solidFill>
                  <a:srgbClr val="000000"/>
                </a:solidFill>
              </a:rPr>
              <a:t>/ </a:t>
            </a:r>
            <a:r>
              <a:rPr lang="de-DE" sz="1000" b="0" u="none" dirty="0">
                <a:solidFill>
                  <a:srgbClr val="000000"/>
                </a:solidFill>
              </a:rPr>
              <a:t>Angaben in </a:t>
            </a:r>
            <a:r>
              <a:rPr lang="de-DE" sz="1000" b="0" u="none" dirty="0" smtClean="0">
                <a:solidFill>
                  <a:srgbClr val="000000"/>
                </a:solidFill>
              </a:rPr>
              <a:t>Prozent</a:t>
            </a:r>
            <a:endParaRPr lang="de-DE" sz="1000" b="0" u="none" dirty="0">
              <a:solidFill>
                <a:srgbClr val="000000"/>
              </a:solidFill>
            </a:endParaRPr>
          </a:p>
        </p:txBody>
      </p:sp>
      <p:sp>
        <p:nvSpPr>
          <p:cNvPr id="19" name="Text Box 17"/>
          <p:cNvSpPr txBox="1">
            <a:spLocks noChangeArrowheads="1"/>
          </p:cNvSpPr>
          <p:nvPr/>
        </p:nvSpPr>
        <p:spPr bwMode="gray">
          <a:xfrm>
            <a:off x="8144380" y="4581128"/>
            <a:ext cx="883196"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bg2"/>
                </a:solidFill>
                <a:miter lim="800000"/>
                <a:headEnd/>
                <a:tailEnd type="none" w="lg"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defTabSz="912813" eaLnBrk="0" hangingPunct="0">
              <a:defRPr b="1">
                <a:solidFill>
                  <a:schemeClr val="tx1"/>
                </a:solidFill>
                <a:latin typeface="Arial" charset="0"/>
                <a:cs typeface="Arial" charset="0"/>
              </a:defRPr>
            </a:lvl1pPr>
            <a:lvl2pPr defTabSz="912813" eaLnBrk="0" hangingPunct="0">
              <a:defRPr b="1">
                <a:solidFill>
                  <a:schemeClr val="tx1"/>
                </a:solidFill>
                <a:latin typeface="Arial" charset="0"/>
                <a:cs typeface="Arial" charset="0"/>
              </a:defRPr>
            </a:lvl2pPr>
            <a:lvl3pPr defTabSz="912813" eaLnBrk="0" hangingPunct="0">
              <a:defRPr b="1">
                <a:solidFill>
                  <a:schemeClr val="tx1"/>
                </a:solidFill>
                <a:latin typeface="Arial" charset="0"/>
                <a:cs typeface="Arial" charset="0"/>
              </a:defRPr>
            </a:lvl3pPr>
            <a:lvl4pPr defTabSz="912813" eaLnBrk="0" hangingPunct="0">
              <a:defRPr b="1">
                <a:solidFill>
                  <a:schemeClr val="tx1"/>
                </a:solidFill>
                <a:latin typeface="Arial" charset="0"/>
                <a:cs typeface="Arial" charset="0"/>
              </a:defRPr>
            </a:lvl4pPr>
            <a:lvl5pPr defTabSz="912813" eaLnBrk="0" hangingPunct="0">
              <a:defRPr b="1">
                <a:solidFill>
                  <a:schemeClr val="tx1"/>
                </a:solidFill>
                <a:latin typeface="Arial" charset="0"/>
                <a:cs typeface="Arial" charset="0"/>
              </a:defRPr>
            </a:lvl5pPr>
            <a:lvl6pPr algn="ctr" defTabSz="912813" eaLnBrk="0" fontAlgn="base" hangingPunct="0">
              <a:spcBef>
                <a:spcPct val="0"/>
              </a:spcBef>
              <a:spcAft>
                <a:spcPct val="0"/>
              </a:spcAft>
              <a:defRPr b="1">
                <a:solidFill>
                  <a:schemeClr val="tx1"/>
                </a:solidFill>
                <a:latin typeface="Arial" charset="0"/>
                <a:cs typeface="Arial" charset="0"/>
              </a:defRPr>
            </a:lvl6pPr>
            <a:lvl7pPr algn="ctr" defTabSz="912813" eaLnBrk="0" fontAlgn="base" hangingPunct="0">
              <a:spcBef>
                <a:spcPct val="0"/>
              </a:spcBef>
              <a:spcAft>
                <a:spcPct val="0"/>
              </a:spcAft>
              <a:defRPr b="1">
                <a:solidFill>
                  <a:schemeClr val="tx1"/>
                </a:solidFill>
                <a:latin typeface="Arial" charset="0"/>
                <a:cs typeface="Arial" charset="0"/>
              </a:defRPr>
            </a:lvl7pPr>
            <a:lvl8pPr algn="ctr" defTabSz="912813" eaLnBrk="0" fontAlgn="base" hangingPunct="0">
              <a:spcBef>
                <a:spcPct val="0"/>
              </a:spcBef>
              <a:spcAft>
                <a:spcPct val="0"/>
              </a:spcAft>
              <a:defRPr b="1">
                <a:solidFill>
                  <a:schemeClr val="tx1"/>
                </a:solidFill>
                <a:latin typeface="Arial" charset="0"/>
                <a:cs typeface="Arial" charset="0"/>
              </a:defRPr>
            </a:lvl8pPr>
            <a:lvl9pPr algn="ctr" defTabSz="912813" eaLnBrk="0" fontAlgn="base" hangingPunct="0">
              <a:spcBef>
                <a:spcPct val="0"/>
              </a:spcBef>
              <a:spcAft>
                <a:spcPct val="0"/>
              </a:spcAft>
              <a:defRPr b="1">
                <a:solidFill>
                  <a:schemeClr val="tx1"/>
                </a:solidFill>
                <a:latin typeface="Arial" charset="0"/>
                <a:cs typeface="Arial" charset="0"/>
              </a:defRPr>
            </a:lvl9pPr>
          </a:lstStyle>
          <a:p>
            <a:pPr eaLnBrk="1" hangingPunct="1">
              <a:spcBef>
                <a:spcPct val="50000"/>
              </a:spcBef>
            </a:pPr>
            <a:r>
              <a:rPr lang="de-DE" sz="1400" dirty="0">
                <a:solidFill>
                  <a:srgbClr val="009EE0"/>
                </a:solidFill>
              </a:rPr>
              <a:t>7</a:t>
            </a:r>
            <a:r>
              <a:rPr lang="de-DE" sz="1400" dirty="0" smtClean="0">
                <a:solidFill>
                  <a:srgbClr val="009EE0"/>
                </a:solidFill>
              </a:rPr>
              <a:t> AfD</a:t>
            </a:r>
            <a:r>
              <a:rPr lang="de-DE" sz="1400" u="none" dirty="0" smtClean="0">
                <a:solidFill>
                  <a:srgbClr val="009EE0"/>
                </a:solidFill>
              </a:rPr>
              <a:t> </a:t>
            </a:r>
            <a:endParaRPr lang="de-DE" sz="1400" u="none" dirty="0">
              <a:solidFill>
                <a:srgbClr val="009EE0"/>
              </a:solidFill>
            </a:endParaRPr>
          </a:p>
        </p:txBody>
      </p:sp>
      <p:graphicFrame>
        <p:nvGraphicFramePr>
          <p:cNvPr id="5" name="Tabelle 4"/>
          <p:cNvGraphicFramePr>
            <a:graphicFrameLocks noGrp="1"/>
          </p:cNvGraphicFramePr>
          <p:nvPr>
            <p:extLst>
              <p:ext uri="{D42A27DB-BD31-4B8C-83A1-F6EECF244321}">
                <p14:modId xmlns:p14="http://schemas.microsoft.com/office/powerpoint/2010/main" xmlns="" val="3672017096"/>
              </p:ext>
            </p:extLst>
          </p:nvPr>
        </p:nvGraphicFramePr>
        <p:xfrm>
          <a:off x="280737" y="5323139"/>
          <a:ext cx="4413600" cy="370840"/>
        </p:xfrm>
        <a:graphic>
          <a:graphicData uri="http://schemas.openxmlformats.org/drawingml/2006/table">
            <a:tbl>
              <a:tblPr firstRow="1" bandRow="1">
                <a:tableStyleId>{5C22544A-7EE6-4342-B048-85BDC9FD1C3A}</a:tableStyleId>
              </a:tblPr>
              <a:tblGrid>
                <a:gridCol w="766667"/>
                <a:gridCol w="947651"/>
                <a:gridCol w="798021"/>
                <a:gridCol w="931026"/>
                <a:gridCol w="970235"/>
              </a:tblGrid>
              <a:tr h="370840">
                <a:tc>
                  <a:txBody>
                    <a:bodyPr/>
                    <a:lstStyle/>
                    <a:p>
                      <a:r>
                        <a:rPr lang="de-DE" sz="1200" b="0" dirty="0" smtClean="0">
                          <a:solidFill>
                            <a:schemeClr val="tx1"/>
                          </a:solidFill>
                        </a:rPr>
                        <a:t>1990</a:t>
                      </a:r>
                      <a:endParaRPr lang="de-DE" sz="1200" b="0" dirty="0">
                        <a:solidFill>
                          <a:schemeClr val="tx1"/>
                        </a:solidFill>
                      </a:endParaRPr>
                    </a:p>
                  </a:txBody>
                  <a:tcPr>
                    <a:solidFill>
                      <a:schemeClr val="bg1"/>
                    </a:solidFill>
                  </a:tcPr>
                </a:tc>
                <a:tc>
                  <a:txBody>
                    <a:bodyPr/>
                    <a:lstStyle/>
                    <a:p>
                      <a:r>
                        <a:rPr lang="de-DE" sz="1200" b="0" dirty="0" smtClean="0">
                          <a:solidFill>
                            <a:schemeClr val="tx1"/>
                          </a:solidFill>
                        </a:rPr>
                        <a:t>1994</a:t>
                      </a:r>
                      <a:endParaRPr lang="de-DE" sz="1200" b="0" dirty="0">
                        <a:solidFill>
                          <a:schemeClr val="tx1"/>
                        </a:solidFill>
                      </a:endParaRPr>
                    </a:p>
                  </a:txBody>
                  <a:tcPr>
                    <a:solidFill>
                      <a:schemeClr val="bg1"/>
                    </a:solidFill>
                  </a:tcPr>
                </a:tc>
                <a:tc>
                  <a:txBody>
                    <a:bodyPr/>
                    <a:lstStyle/>
                    <a:p>
                      <a:r>
                        <a:rPr lang="de-DE" sz="1200" b="0" dirty="0" smtClean="0">
                          <a:solidFill>
                            <a:schemeClr val="tx1"/>
                          </a:solidFill>
                        </a:rPr>
                        <a:t>1999</a:t>
                      </a:r>
                      <a:endParaRPr lang="de-DE" sz="1200" b="0" dirty="0">
                        <a:solidFill>
                          <a:schemeClr val="tx1"/>
                        </a:solidFill>
                      </a:endParaRPr>
                    </a:p>
                  </a:txBody>
                  <a:tcPr>
                    <a:solidFill>
                      <a:schemeClr val="bg1"/>
                    </a:solidFill>
                  </a:tcPr>
                </a:tc>
                <a:tc>
                  <a:txBody>
                    <a:bodyPr/>
                    <a:lstStyle/>
                    <a:p>
                      <a:r>
                        <a:rPr lang="de-DE" sz="1200" b="0" dirty="0" smtClean="0">
                          <a:solidFill>
                            <a:schemeClr val="tx1"/>
                          </a:solidFill>
                        </a:rPr>
                        <a:t>    2004</a:t>
                      </a:r>
                      <a:endParaRPr lang="de-DE" sz="1200" b="0" dirty="0">
                        <a:solidFill>
                          <a:schemeClr val="tx1"/>
                        </a:solidFill>
                      </a:endParaRPr>
                    </a:p>
                  </a:txBody>
                  <a:tcPr>
                    <a:solidFill>
                      <a:schemeClr val="bg1"/>
                    </a:solidFill>
                  </a:tcPr>
                </a:tc>
                <a:tc>
                  <a:txBody>
                    <a:bodyPr/>
                    <a:lstStyle/>
                    <a:p>
                      <a:r>
                        <a:rPr lang="de-DE" sz="1200" b="0" dirty="0" smtClean="0">
                          <a:solidFill>
                            <a:schemeClr val="tx1"/>
                          </a:solidFill>
                        </a:rPr>
                        <a:t>    2009</a:t>
                      </a:r>
                      <a:endParaRPr lang="de-DE" sz="1200" b="0" dirty="0">
                        <a:solidFill>
                          <a:schemeClr val="tx1"/>
                        </a:solidFill>
                      </a:endParaRPr>
                    </a:p>
                  </a:txBody>
                  <a:tcPr>
                    <a:solidFill>
                      <a:schemeClr val="bg1"/>
                    </a:solidFill>
                  </a:tcPr>
                </a:tc>
              </a:tr>
            </a:tbl>
          </a:graphicData>
        </a:graphic>
      </p:graphicFrame>
    </p:spTree>
    <p:custDataLst>
      <p:tags r:id="rId1"/>
    </p:custDataLst>
    <p:extLst>
      <p:ext uri="{BB962C8B-B14F-4D97-AF65-F5344CB8AC3E}">
        <p14:creationId xmlns:p14="http://schemas.microsoft.com/office/powerpoint/2010/main" xmlns="" val="15424986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custDataLst>
              <p:tags r:id="rId2"/>
            </p:custDataLst>
          </p:nvPr>
        </p:nvSpPr>
        <p:spPr bwMode="gray">
          <a:xfrm>
            <a:off x="184150" y="5586413"/>
            <a:ext cx="8802688" cy="5572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nchor="b"/>
          <a:lstStyle>
            <a:lvl1pPr eaLnBrk="0" hangingPunct="0">
              <a:defRPr b="1" u="sng">
                <a:solidFill>
                  <a:schemeClr val="tx1"/>
                </a:solidFill>
                <a:latin typeface="Arial" charset="0"/>
                <a:cs typeface="Arial" charset="0"/>
              </a:defRPr>
            </a:lvl1pPr>
            <a:lvl2pPr marL="742950" indent="-285750" eaLnBrk="0" hangingPunct="0">
              <a:defRPr b="1" u="sng">
                <a:solidFill>
                  <a:schemeClr val="tx1"/>
                </a:solidFill>
                <a:latin typeface="Arial" charset="0"/>
                <a:cs typeface="Arial" charset="0"/>
              </a:defRPr>
            </a:lvl2pPr>
            <a:lvl3pPr marL="1143000" indent="-228600" eaLnBrk="0" hangingPunct="0">
              <a:defRPr b="1" u="sng">
                <a:solidFill>
                  <a:schemeClr val="tx1"/>
                </a:solidFill>
                <a:latin typeface="Arial" charset="0"/>
                <a:cs typeface="Arial" charset="0"/>
              </a:defRPr>
            </a:lvl3pPr>
            <a:lvl4pPr marL="1600200" indent="-228600" eaLnBrk="0" hangingPunct="0">
              <a:defRPr b="1" u="sng">
                <a:solidFill>
                  <a:schemeClr val="tx1"/>
                </a:solidFill>
                <a:latin typeface="Arial" charset="0"/>
                <a:cs typeface="Arial" charset="0"/>
              </a:defRPr>
            </a:lvl4pPr>
            <a:lvl5pPr marL="2057400" indent="-228600" eaLnBrk="0" hangingPunct="0">
              <a:defRPr b="1" u="sng">
                <a:solidFill>
                  <a:schemeClr val="tx1"/>
                </a:solidFill>
                <a:latin typeface="Arial" charset="0"/>
                <a:cs typeface="Arial" charset="0"/>
              </a:defRPr>
            </a:lvl5pPr>
            <a:lvl6pPr marL="2514600" indent="-228600" algn="ctr" eaLnBrk="0" fontAlgn="base" hangingPunct="0">
              <a:spcBef>
                <a:spcPct val="0"/>
              </a:spcBef>
              <a:spcAft>
                <a:spcPct val="0"/>
              </a:spcAft>
              <a:defRPr b="1" u="sng">
                <a:solidFill>
                  <a:schemeClr val="tx1"/>
                </a:solidFill>
                <a:latin typeface="Arial" charset="0"/>
                <a:cs typeface="Arial" charset="0"/>
              </a:defRPr>
            </a:lvl6pPr>
            <a:lvl7pPr marL="2971800" indent="-228600" algn="ctr" eaLnBrk="0" fontAlgn="base" hangingPunct="0">
              <a:spcBef>
                <a:spcPct val="0"/>
              </a:spcBef>
              <a:spcAft>
                <a:spcPct val="0"/>
              </a:spcAft>
              <a:defRPr b="1" u="sng">
                <a:solidFill>
                  <a:schemeClr val="tx1"/>
                </a:solidFill>
                <a:latin typeface="Arial" charset="0"/>
                <a:cs typeface="Arial" charset="0"/>
              </a:defRPr>
            </a:lvl7pPr>
            <a:lvl8pPr marL="3429000" indent="-228600" algn="ctr" eaLnBrk="0" fontAlgn="base" hangingPunct="0">
              <a:spcBef>
                <a:spcPct val="0"/>
              </a:spcBef>
              <a:spcAft>
                <a:spcPct val="0"/>
              </a:spcAft>
              <a:defRPr b="1" u="sng">
                <a:solidFill>
                  <a:schemeClr val="tx1"/>
                </a:solidFill>
                <a:latin typeface="Arial" charset="0"/>
                <a:cs typeface="Arial" charset="0"/>
              </a:defRPr>
            </a:lvl8pPr>
            <a:lvl9pPr marL="3886200" indent="-228600" algn="ctr" eaLnBrk="0" fontAlgn="base" hangingPunct="0">
              <a:spcBef>
                <a:spcPct val="0"/>
              </a:spcBef>
              <a:spcAft>
                <a:spcPct val="0"/>
              </a:spcAft>
              <a:defRPr b="1" u="sng">
                <a:solidFill>
                  <a:schemeClr val="tx1"/>
                </a:solidFill>
                <a:latin typeface="Arial" charset="0"/>
                <a:cs typeface="Arial" charset="0"/>
              </a:defRPr>
            </a:lvl9pPr>
          </a:lstStyle>
          <a:p>
            <a:pPr algn="l" eaLnBrk="1" hangingPunct="1">
              <a:buClr>
                <a:srgbClr val="000000"/>
              </a:buClr>
              <a:buSzPct val="100000"/>
              <a:buFont typeface="Arial" charset="0"/>
              <a:buNone/>
            </a:pPr>
            <a:r>
              <a:rPr lang="de-DE" sz="1200" b="0" u="none" dirty="0">
                <a:solidFill>
                  <a:srgbClr val="000000"/>
                </a:solidFill>
              </a:rPr>
              <a:t>Frage: Wie zufrieden sind Sie mit der Arbeit der Landesregierung in </a:t>
            </a:r>
            <a:r>
              <a:rPr lang="de-DE" sz="1200" b="0" u="none" dirty="0" smtClean="0">
                <a:solidFill>
                  <a:srgbClr val="000000"/>
                </a:solidFill>
              </a:rPr>
              <a:t>Thüringen? </a:t>
            </a:r>
            <a:r>
              <a:rPr lang="de-DE" sz="1200" b="0" u="none" dirty="0">
                <a:solidFill>
                  <a:srgbClr val="000000"/>
                </a:solidFill>
              </a:rPr>
              <a:t>Sind Sie damit…?</a:t>
            </a:r>
          </a:p>
        </p:txBody>
      </p:sp>
      <p:graphicFrame>
        <p:nvGraphicFramePr>
          <p:cNvPr id="2" name="Object 3"/>
          <p:cNvGraphicFramePr>
            <a:graphicFrameLocks/>
          </p:cNvGraphicFramePr>
          <p:nvPr>
            <p:extLst>
              <p:ext uri="{D42A27DB-BD31-4B8C-83A1-F6EECF244321}">
                <p14:modId xmlns:p14="http://schemas.microsoft.com/office/powerpoint/2010/main" xmlns="" val="3594553798"/>
              </p:ext>
            </p:extLst>
          </p:nvPr>
        </p:nvGraphicFramePr>
        <p:xfrm>
          <a:off x="1129071" y="584201"/>
          <a:ext cx="6840000" cy="4455202"/>
        </p:xfrm>
        <a:graphic>
          <a:graphicData uri="http://schemas.openxmlformats.org/drawingml/2006/chart">
            <c:chart xmlns:c="http://schemas.openxmlformats.org/drawingml/2006/chart" xmlns:r="http://schemas.openxmlformats.org/officeDocument/2006/relationships" r:id="rId7"/>
          </a:graphicData>
        </a:graphic>
      </p:graphicFrame>
      <p:sp>
        <p:nvSpPr>
          <p:cNvPr id="11268" name="Text Box 4"/>
          <p:cNvSpPr txBox="1">
            <a:spLocks noChangeArrowheads="1"/>
          </p:cNvSpPr>
          <p:nvPr>
            <p:custDataLst>
              <p:tags r:id="rId3"/>
            </p:custDataLst>
          </p:nvPr>
        </p:nvSpPr>
        <p:spPr bwMode="gray">
          <a:xfrm>
            <a:off x="200025" y="584200"/>
            <a:ext cx="7808912" cy="730250"/>
          </a:xfrm>
          <a:prstGeom prst="rect">
            <a:avLst/>
          </a:prstGeom>
          <a:noFill/>
          <a:ln>
            <a:noFill/>
          </a:ln>
          <a:effectLst/>
          <a:extLst>
            <a:ext uri="{909E8E84-426E-40DD-AFC4-6F175D3DCCD1}">
              <a14:hiddenFill xmlns:a14="http://schemas.microsoft.com/office/drawing/2010/main" xmlns="">
                <a:solidFill>
                  <a:srgbClr val="DFDFDF"/>
                </a:solidFill>
              </a14:hiddenFill>
            </a:ext>
            <a:ext uri="{91240B29-F687-4F45-9708-019B960494DF}">
              <a14:hiddenLine xmlns:a14="http://schemas.microsoft.com/office/drawing/2010/main" xmlns="" w="9525" algn="ctr">
                <a:solidFill>
                  <a:srgbClr val="DFDFDF"/>
                </a:solidFill>
                <a:miter lim="800000"/>
                <a:headEnd/>
                <a:tailEnd/>
              </a14:hiddenLine>
            </a:ext>
            <a:ext uri="{AF507438-7753-43E0-B8FC-AC1667EBCBE1}">
              <a14:hiddenEffects xmlns:a14="http://schemas.microsoft.com/office/drawing/2010/main" xmlns="">
                <a:effectLst>
                  <a:outerShdw dist="35921" dir="2700001" algn="ctr" rotWithShape="0">
                    <a:srgbClr val="999999"/>
                  </a:outerShdw>
                </a:effectLst>
              </a14:hiddenEffects>
            </a:ext>
          </a:extLst>
        </p:spPr>
        <p:txBody>
          <a:bodyPr vert="horz" wrap="square" lIns="0" tIns="0" rIns="0" bIns="0" anchor="t" anchorCtr="0"/>
          <a:lstStyle>
            <a:defPPr>
              <a:defRPr lang="de-DE"/>
            </a:defPPr>
            <a:lvl1pPr algn="l" defTabSz="960438" fontAlgn="auto">
              <a:buClr>
                <a:srgbClr val="000000"/>
              </a:buClr>
              <a:buSzPct val="100000"/>
              <a:defRPr sz="2000" b="0" u="none">
                <a:solidFill>
                  <a:srgbClr val="004599"/>
                </a:solidFill>
                <a:latin typeface="Dax Offc" pitchFamily="34" charset="0"/>
                <a:cs typeface="Arial"/>
              </a:defRPr>
            </a:lvl1pPr>
          </a:lstStyle>
          <a:p>
            <a:r>
              <a:rPr lang="de-DE" dirty="0" smtClean="0"/>
              <a:t>Zufriedenheit mit der Landesregierung</a:t>
            </a:r>
            <a:endParaRPr lang="de-DE" dirty="0"/>
          </a:p>
        </p:txBody>
      </p:sp>
      <p:graphicFrame>
        <p:nvGraphicFramePr>
          <p:cNvPr id="23557" name="Group 5"/>
          <p:cNvGraphicFramePr>
            <a:graphicFrameLocks noGrp="1"/>
          </p:cNvGraphicFramePr>
          <p:nvPr>
            <p:extLst>
              <p:ext uri="{D42A27DB-BD31-4B8C-83A1-F6EECF244321}">
                <p14:modId xmlns:p14="http://schemas.microsoft.com/office/powerpoint/2010/main" xmlns="" val="2629158364"/>
              </p:ext>
            </p:extLst>
          </p:nvPr>
        </p:nvGraphicFramePr>
        <p:xfrm>
          <a:off x="1129071" y="4930775"/>
          <a:ext cx="6840000" cy="474663"/>
        </p:xfrm>
        <a:graphic>
          <a:graphicData uri="http://schemas.openxmlformats.org/drawingml/2006/table">
            <a:tbl>
              <a:tblPr/>
              <a:tblGrid>
                <a:gridCol w="3341994"/>
                <a:gridCol w="3498006"/>
              </a:tblGrid>
              <a:tr h="474663">
                <a:tc>
                  <a:txBody>
                    <a:bodyPr/>
                    <a:lstStyle/>
                    <a:p>
                      <a:pPr marL="0" marR="0" lvl="0" indent="0" algn="ctr" defTabSz="914400" rtl="0" eaLnBrk="0" fontAlgn="ctr" latinLnBrk="0" hangingPunct="0">
                        <a:lnSpc>
                          <a:spcPct val="90000"/>
                        </a:lnSpc>
                        <a:spcBef>
                          <a:spcPct val="0"/>
                        </a:spcBef>
                        <a:spcAft>
                          <a:spcPct val="0"/>
                        </a:spcAft>
                        <a:buClr>
                          <a:schemeClr val="bg1"/>
                        </a:buClr>
                        <a:buSzTx/>
                        <a:buFontTx/>
                        <a:buNone/>
                        <a:tabLst/>
                      </a:pPr>
                      <a:r>
                        <a:rPr kumimoji="0" lang="de-DE" sz="1400" b="0" i="0" u="none" strike="noStrike" cap="none" normalizeH="0" baseline="0" dirty="0" smtClean="0">
                          <a:ln>
                            <a:noFill/>
                          </a:ln>
                          <a:solidFill>
                            <a:schemeClr val="tx1"/>
                          </a:solidFill>
                          <a:effectLst/>
                          <a:latin typeface="Arial" charset="0"/>
                          <a:cs typeface="Arial" charset="0"/>
                        </a:rPr>
                        <a:t>Sehr zufrieden / zufrieden</a:t>
                      </a:r>
                    </a:p>
                  </a:txBody>
                  <a:tcPr marL="36000" marR="36000" marT="36000" marB="36000" horzOverflow="overflow">
                    <a:lnL cap="flat">
                      <a:noFill/>
                    </a:lnL>
                    <a:lnR>
                      <a:noFill/>
                    </a:lnR>
                    <a:lnT cap="fla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charset="0"/>
                          <a:cs typeface="Arial" charset="0"/>
                        </a:rPr>
                        <a:t>Weniger zufrieden / gar nicht zufrieden</a:t>
                      </a:r>
                    </a:p>
                  </a:txBody>
                  <a:tcPr marL="36000" marR="36000" marT="36000" marB="36000" horzOverflow="overflow">
                    <a:lnL>
                      <a:noFill/>
                    </a:lnL>
                    <a:lnR>
                      <a:noFill/>
                    </a:lnR>
                    <a:lnT cap="flat">
                      <a:noFill/>
                    </a:lnT>
                    <a:lnB cap="flat">
                      <a:noFill/>
                    </a:lnB>
                    <a:lnTlToBr>
                      <a:noFill/>
                    </a:lnTlToBr>
                    <a:lnBlToTr>
                      <a:noFill/>
                    </a:lnBlToTr>
                    <a:noFill/>
                  </a:tcPr>
                </a:tc>
              </a:tr>
            </a:tbl>
          </a:graphicData>
        </a:graphic>
      </p:graphicFrame>
      <p:sp>
        <p:nvSpPr>
          <p:cNvPr id="11274" name="Rectangle 56"/>
          <p:cNvSpPr>
            <a:spLocks noChangeArrowheads="1"/>
          </p:cNvSpPr>
          <p:nvPr>
            <p:custDataLst>
              <p:tags r:id="rId4"/>
            </p:custDataLst>
          </p:nvPr>
        </p:nvSpPr>
        <p:spPr bwMode="gray">
          <a:xfrm>
            <a:off x="179388" y="6342063"/>
            <a:ext cx="6954837" cy="4492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p>
            <a:pPr algn="l">
              <a:lnSpc>
                <a:spcPct val="90000"/>
              </a:lnSpc>
              <a:buClr>
                <a:srgbClr val="000000"/>
              </a:buClr>
              <a:buSzPct val="80000"/>
              <a:buFont typeface="Wingdings" pitchFamily="2" charset="2"/>
              <a:buNone/>
            </a:pPr>
            <a:r>
              <a:rPr lang="de-DE" sz="1000" b="0" u="none" dirty="0" smtClean="0">
                <a:solidFill>
                  <a:srgbClr val="000000"/>
                </a:solidFill>
              </a:rPr>
              <a:t>Grundgesamtheit: </a:t>
            </a:r>
            <a:r>
              <a:rPr lang="de-DE" sz="1000" b="0" u="none" dirty="0">
                <a:solidFill>
                  <a:srgbClr val="000000"/>
                </a:solidFill>
              </a:rPr>
              <a:t>Wahlberechtigte Bevölkerung in </a:t>
            </a:r>
            <a:r>
              <a:rPr lang="de-DE" sz="1000" dirty="0" smtClean="0">
                <a:solidFill>
                  <a:srgbClr val="000000"/>
                </a:solidFill>
              </a:rPr>
              <a:t>Thüringen </a:t>
            </a:r>
            <a:r>
              <a:rPr lang="de-DE" sz="1000" b="0" u="none" dirty="0" smtClean="0">
                <a:solidFill>
                  <a:srgbClr val="000000"/>
                </a:solidFill>
              </a:rPr>
              <a:t>/ </a:t>
            </a:r>
            <a:r>
              <a:rPr lang="de-DE" sz="1000" b="0" u="none" dirty="0">
                <a:solidFill>
                  <a:srgbClr val="000000"/>
                </a:solidFill>
              </a:rPr>
              <a:t>Angaben in Prozent</a:t>
            </a:r>
          </a:p>
          <a:p>
            <a:pPr>
              <a:lnSpc>
                <a:spcPct val="90000"/>
              </a:lnSpc>
              <a:buClr>
                <a:srgbClr val="000000"/>
              </a:buClr>
              <a:buSzPct val="80000"/>
            </a:pPr>
            <a:r>
              <a:rPr lang="de-DE" sz="1000" dirty="0" smtClean="0">
                <a:solidFill>
                  <a:srgbClr val="000000"/>
                </a:solidFill>
              </a:rPr>
              <a:t>Fehlende </a:t>
            </a:r>
            <a:r>
              <a:rPr lang="de-DE" sz="1000" dirty="0">
                <a:solidFill>
                  <a:srgbClr val="000000"/>
                </a:solidFill>
              </a:rPr>
              <a:t>Werte zu 100%: Weiß nicht / keine Angabe</a:t>
            </a:r>
          </a:p>
        </p:txBody>
      </p:sp>
    </p:spTree>
    <p:custDataLst>
      <p:tags r:id="rId1"/>
    </p:custDataLst>
    <p:extLst>
      <p:ext uri="{BB962C8B-B14F-4D97-AF65-F5344CB8AC3E}">
        <p14:creationId xmlns:p14="http://schemas.microsoft.com/office/powerpoint/2010/main" xmlns="" val="152563396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451" name="Group 27"/>
          <p:cNvGraphicFramePr>
            <a:graphicFrameLocks noGrp="1"/>
          </p:cNvGraphicFramePr>
          <p:nvPr>
            <p:ph idx="4294967295"/>
            <p:extLst>
              <p:ext uri="{D42A27DB-BD31-4B8C-83A1-F6EECF244321}">
                <p14:modId xmlns:p14="http://schemas.microsoft.com/office/powerpoint/2010/main" xmlns="" val="1659639553"/>
              </p:ext>
            </p:extLst>
          </p:nvPr>
        </p:nvGraphicFramePr>
        <p:xfrm>
          <a:off x="315699" y="1727563"/>
          <a:ext cx="8423999" cy="3456000"/>
        </p:xfrm>
        <a:graphic>
          <a:graphicData uri="http://schemas.openxmlformats.org/drawingml/2006/table">
            <a:tbl>
              <a:tblPr/>
              <a:tblGrid>
                <a:gridCol w="2090617"/>
                <a:gridCol w="681789"/>
                <a:gridCol w="4636169"/>
                <a:gridCol w="1015424"/>
              </a:tblGrid>
              <a:tr h="576000">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r>
                        <a:rPr kumimoji="0" lang="de-DE" sz="1400" b="0" i="0" u="none" strike="noStrike" cap="none" normalizeH="0" baseline="0" dirty="0" smtClean="0">
                          <a:ln>
                            <a:noFill/>
                          </a:ln>
                          <a:solidFill>
                            <a:schemeClr val="tx1"/>
                          </a:solidFill>
                          <a:effectLst/>
                          <a:latin typeface="Arial" charset="0"/>
                          <a:cs typeface="Arial" charset="0"/>
                        </a:rPr>
                        <a:t>Gesamt</a:t>
                      </a:r>
                    </a:p>
                  </a:txBody>
                  <a:tcPr marL="90000" marR="90000" marT="0" marB="0" anchor="ctr" horzOverflow="overflow">
                    <a:lnL w="12700" cap="flat" cmpd="sng" algn="ctr">
                      <a:solidFill>
                        <a:schemeClr val="bg1">
                          <a:lumMod val="75000"/>
                        </a:schemeClr>
                      </a:solidFill>
                      <a:prstDash val="solid"/>
                      <a:round/>
                      <a:headEnd type="none" w="med" len="med"/>
                      <a:tailEnd type="none" w="med" len="med"/>
                    </a:lnL>
                    <a:lnR>
                      <a:noFill/>
                    </a:lnR>
                    <a:lnT w="12700" cap="flat" cmpd="sng" algn="ctr">
                      <a:solidFill>
                        <a:schemeClr val="bg1">
                          <a:lumMod val="75000"/>
                        </a:schemeClr>
                      </a:solidFill>
                      <a:prstDash val="solid"/>
                      <a:round/>
                      <a:headEnd type="none" w="med" len="med"/>
                      <a:tailEnd type="none" w="med" len="med"/>
                    </a:lnT>
                    <a:lnB>
                      <a:noFill/>
                    </a:lnB>
                    <a:lnTlToBr>
                      <a:noFill/>
                    </a:lnTlToBr>
                    <a:lnBlToTr>
                      <a:noFill/>
                    </a:lnBlToTr>
                    <a:solidFill>
                      <a:schemeClr val="bg1">
                        <a:lumMod val="85000"/>
                      </a:schemeClr>
                    </a:solidFill>
                  </a:tcPr>
                </a:tc>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r>
                        <a:rPr kumimoji="0" lang="de-DE" sz="1400" b="0" i="0" u="none" strike="noStrike" cap="none" normalizeH="0" baseline="0" dirty="0" smtClean="0">
                          <a:ln>
                            <a:noFill/>
                          </a:ln>
                          <a:solidFill>
                            <a:schemeClr val="tx1"/>
                          </a:solidFill>
                          <a:effectLst/>
                          <a:latin typeface="Arial" charset="0"/>
                          <a:cs typeface="Arial" charset="0"/>
                        </a:rPr>
                        <a:t>(+2)</a:t>
                      </a:r>
                    </a:p>
                  </a:txBody>
                  <a:tcPr marL="90000" marR="90000" marT="0" marB="0" anchor="ctr" horzOverflow="overflow">
                    <a:lnL>
                      <a:noFill/>
                    </a:lnL>
                    <a:lnR>
                      <a:noFill/>
                    </a:lnR>
                    <a:lnT w="12700" cap="flat" cmpd="sng" algn="ctr">
                      <a:solidFill>
                        <a:schemeClr val="bg1">
                          <a:lumMod val="75000"/>
                        </a:schemeClr>
                      </a:solidFill>
                      <a:prstDash val="solid"/>
                      <a:round/>
                      <a:headEnd type="none" w="med" len="med"/>
                      <a:tailEnd type="none" w="med" len="med"/>
                    </a:lnT>
                    <a:lnB>
                      <a:noFill/>
                    </a:lnB>
                    <a:lnTlToBr>
                      <a:noFill/>
                    </a:lnTlToBr>
                    <a:lnBlToTr>
                      <a:noFill/>
                    </a:lnBlToTr>
                    <a:solidFill>
                      <a:schemeClr val="bg1">
                        <a:lumMod val="85000"/>
                      </a:schemeClr>
                    </a:solidFill>
                  </a:tcPr>
                </a:tc>
                <a:tc>
                  <a:txBody>
                    <a:bodyPr/>
                    <a:lstStyle/>
                    <a:p>
                      <a:pPr marL="0" marR="0" lvl="0" indent="0" algn="ctr" defTabSz="914400" rtl="0" eaLnBrk="1" fontAlgn="ctr" latinLnBrk="0" hangingPunct="1">
                        <a:lnSpc>
                          <a:spcPct val="100000"/>
                        </a:lnSpc>
                        <a:spcBef>
                          <a:spcPct val="0"/>
                        </a:spcBef>
                        <a:spcAft>
                          <a:spcPct val="0"/>
                        </a:spcAft>
                        <a:buClr>
                          <a:schemeClr val="bg1"/>
                        </a:buClr>
                        <a:buSzTx/>
                        <a:buFontTx/>
                        <a:buNone/>
                        <a:tabLst/>
                      </a:pPr>
                      <a:endParaRPr kumimoji="0" lang="de-DE" sz="1400" b="0" i="0" u="none" strike="noStrike" cap="none" normalizeH="0" baseline="0" dirty="0" smtClean="0">
                        <a:ln>
                          <a:noFill/>
                        </a:ln>
                        <a:solidFill>
                          <a:schemeClr val="tx1"/>
                        </a:solidFill>
                        <a:effectLst/>
                        <a:latin typeface="Arial" charset="0"/>
                        <a:cs typeface="Arial" charset="0"/>
                      </a:endParaRPr>
                    </a:p>
                  </a:txBody>
                  <a:tcPr marL="90000" marR="90000" marT="0" marB="0" anchor="ctr" horzOverflow="overflow">
                    <a:lnL>
                      <a:noFill/>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a:noFill/>
                    </a:lnB>
                    <a:lnTlToBr>
                      <a:noFill/>
                    </a:lnTlToBr>
                    <a:lnBlToTr>
                      <a:noFill/>
                    </a:lnBlToTr>
                    <a:solidFill>
                      <a:schemeClr val="bg1">
                        <a:lumMod val="85000"/>
                      </a:schemeClr>
                    </a:solidFill>
                  </a:tcPr>
                </a:tc>
                <a:tc>
                  <a:txBody>
                    <a:bodyPr/>
                    <a:lstStyle/>
                    <a:p>
                      <a:pPr marL="0" marR="0" lvl="0" indent="0" algn="ctr" defTabSz="914400" rtl="0" eaLnBrk="1" fontAlgn="ctr" latinLnBrk="0" hangingPunct="1">
                        <a:lnSpc>
                          <a:spcPct val="100000"/>
                        </a:lnSpc>
                        <a:spcBef>
                          <a:spcPct val="0"/>
                        </a:spcBef>
                        <a:spcAft>
                          <a:spcPct val="0"/>
                        </a:spcAft>
                        <a:buClr>
                          <a:schemeClr val="bg1"/>
                        </a:buClr>
                        <a:buSzTx/>
                        <a:buFontTx/>
                        <a:buNone/>
                        <a:tabLst/>
                      </a:pPr>
                      <a:r>
                        <a:rPr kumimoji="0" lang="de-DE" sz="1400" b="0" i="0" u="none" strike="noStrike" cap="none" normalizeH="0" baseline="0" dirty="0" smtClean="0">
                          <a:ln>
                            <a:noFill/>
                          </a:ln>
                          <a:solidFill>
                            <a:schemeClr val="tx1"/>
                          </a:solidFill>
                          <a:effectLst/>
                          <a:latin typeface="Arial" charset="0"/>
                          <a:cs typeface="Arial" charset="0"/>
                        </a:rPr>
                        <a:t>(-2)</a:t>
                      </a:r>
                    </a:p>
                  </a:txBody>
                  <a:tcPr marL="90000" marR="90000" marT="0" marB="0" anchor="ctr" horzOverflow="overflow">
                    <a:lnL>
                      <a:noFill/>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a:noFill/>
                    </a:lnB>
                    <a:lnTlToBr>
                      <a:noFill/>
                    </a:lnTlToBr>
                    <a:lnBlToTr>
                      <a:noFill/>
                    </a:lnBlToTr>
                    <a:solidFill>
                      <a:schemeClr val="bg1">
                        <a:lumMod val="85000"/>
                      </a:schemeClr>
                    </a:solidFill>
                  </a:tcPr>
                </a:tc>
              </a:tr>
              <a:tr h="576000">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r>
                        <a:rPr kumimoji="0" lang="de-DE" sz="1400" b="0" i="0" u="none" strike="noStrike" cap="none" normalizeH="0" baseline="0" dirty="0" smtClean="0">
                          <a:ln>
                            <a:noFill/>
                          </a:ln>
                          <a:solidFill>
                            <a:schemeClr val="tx1"/>
                          </a:solidFill>
                          <a:effectLst/>
                          <a:latin typeface="Arial" charset="0"/>
                          <a:cs typeface="Arial" charset="0"/>
                        </a:rPr>
                        <a:t>CDU-Anhänger</a:t>
                      </a:r>
                    </a:p>
                  </a:txBody>
                  <a:tcPr marL="90000" marR="90000" marT="0" marB="0" anchor="ctr" horzOverflow="overflow">
                    <a:lnL w="12700" cap="flat" cmpd="sng" algn="ctr">
                      <a:solidFill>
                        <a:schemeClr val="bg1">
                          <a:lumMod val="75000"/>
                        </a:schemeClr>
                      </a:solidFill>
                      <a:prstDash val="solid"/>
                      <a:round/>
                      <a:headEnd type="none" w="med" len="med"/>
                      <a:tailEnd type="none" w="med" len="med"/>
                    </a:lnL>
                    <a:lnR>
                      <a:noFill/>
                    </a:lnR>
                    <a:lnT>
                      <a:noFill/>
                    </a:lnT>
                    <a:lnB>
                      <a:noFill/>
                    </a:lnB>
                    <a:lnTlToBr>
                      <a:noFill/>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endParaRPr kumimoji="0" lang="de-DE" sz="1400" b="0" i="0" u="none" strike="noStrike" cap="none" normalizeH="0" baseline="0" dirty="0" smtClean="0">
                        <a:ln>
                          <a:noFill/>
                        </a:ln>
                        <a:solidFill>
                          <a:schemeClr val="tx1"/>
                        </a:solidFill>
                        <a:effectLst/>
                        <a:latin typeface="Arial" charset="0"/>
                        <a:cs typeface="Arial" charset="0"/>
                      </a:endParaRPr>
                    </a:p>
                  </a:txBody>
                  <a:tcPr marL="90000" marR="9000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
                          <a:schemeClr val="bg1"/>
                        </a:buClr>
                        <a:buSzTx/>
                        <a:buFontTx/>
                        <a:buNone/>
                        <a:tabLst/>
                      </a:pPr>
                      <a:endParaRPr kumimoji="0" lang="de-DE" sz="1400" b="0" i="0" u="none" strike="noStrike" cap="none" normalizeH="0" baseline="0" dirty="0" smtClean="0">
                        <a:ln>
                          <a:noFill/>
                        </a:ln>
                        <a:solidFill>
                          <a:schemeClr val="tx1"/>
                        </a:solidFill>
                        <a:effectLst/>
                        <a:latin typeface="Arial" charset="0"/>
                        <a:cs typeface="Arial" charset="0"/>
                      </a:endParaRPr>
                    </a:p>
                  </a:txBody>
                  <a:tcPr marL="90000" marR="90000" marT="0" marB="0" anchor="ctr" horzOverflow="overflow">
                    <a:lnL>
                      <a:noFill/>
                    </a:lnL>
                    <a:lnR w="12700" cap="flat" cmpd="sng" algn="ctr">
                      <a:noFill/>
                      <a:prstDash val="solid"/>
                      <a:round/>
                      <a:headEnd type="none" w="med" len="med"/>
                      <a:tailEnd type="none" w="med" len="med"/>
                    </a:lnR>
                    <a:lnT>
                      <a:noFill/>
                    </a:lnT>
                    <a:lnB>
                      <a:noFill/>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
                          <a:schemeClr val="bg1"/>
                        </a:buClr>
                        <a:buSzTx/>
                        <a:buFontTx/>
                        <a:buNone/>
                        <a:tabLst/>
                      </a:pPr>
                      <a:endParaRPr kumimoji="0" lang="de-DE" sz="1400" b="0" i="0" u="none" strike="noStrike" cap="none" normalizeH="0" baseline="0" dirty="0" smtClean="0">
                        <a:ln>
                          <a:noFill/>
                        </a:ln>
                        <a:solidFill>
                          <a:schemeClr val="tx1"/>
                        </a:solidFill>
                        <a:effectLst/>
                        <a:latin typeface="Arial" charset="0"/>
                        <a:cs typeface="Arial" charset="0"/>
                      </a:endParaRPr>
                    </a:p>
                  </a:txBody>
                  <a:tcPr marL="90000" marR="90000" marT="0" marB="0" anchor="ctr" horzOverflow="overflow">
                    <a:lnL>
                      <a:noFill/>
                    </a:lnL>
                    <a:lnR w="12700" cap="flat" cmpd="sng" algn="ctr">
                      <a:solidFill>
                        <a:schemeClr val="bg1">
                          <a:lumMod val="75000"/>
                        </a:schemeClr>
                      </a:solidFill>
                      <a:prstDash val="solid"/>
                      <a:round/>
                      <a:headEnd type="none" w="med" len="med"/>
                      <a:tailEnd type="none" w="med" len="med"/>
                    </a:lnR>
                    <a:lnT>
                      <a:noFill/>
                    </a:lnT>
                    <a:lnB>
                      <a:noFill/>
                    </a:lnB>
                    <a:lnTlToBr>
                      <a:noFill/>
                    </a:lnTlToBr>
                    <a:lnBlToTr>
                      <a:noFill/>
                    </a:lnBlToTr>
                    <a:solidFill>
                      <a:schemeClr val="bg1"/>
                    </a:solidFill>
                  </a:tcPr>
                </a:tc>
              </a:tr>
              <a:tr h="576000">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r>
                        <a:rPr kumimoji="0" lang="de-DE" sz="1400" b="0" i="0" u="none" strike="noStrike" cap="none" normalizeH="0" baseline="0" dirty="0" smtClean="0">
                          <a:ln>
                            <a:noFill/>
                          </a:ln>
                          <a:solidFill>
                            <a:schemeClr val="tx1"/>
                          </a:solidFill>
                          <a:effectLst/>
                          <a:latin typeface="Arial" charset="0"/>
                          <a:cs typeface="Arial" charset="0"/>
                        </a:rPr>
                        <a:t>SPD-Anhänger</a:t>
                      </a:r>
                    </a:p>
                  </a:txBody>
                  <a:tcPr marL="90000" marR="90000" marT="0" marB="0" anchor="ctr" horzOverflow="overflow">
                    <a:lnL w="12700" cap="flat" cmpd="sng" algn="ctr">
                      <a:solidFill>
                        <a:schemeClr val="bg1">
                          <a:lumMod val="75000"/>
                        </a:schemeClr>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endParaRPr kumimoji="0" lang="de-DE" sz="1400" b="0" i="0" u="none" strike="noStrike" cap="none" normalizeH="0" baseline="0" dirty="0" smtClean="0">
                        <a:ln>
                          <a:noFill/>
                        </a:ln>
                        <a:solidFill>
                          <a:schemeClr val="tx1"/>
                        </a:solidFill>
                        <a:effectLst/>
                        <a:latin typeface="Arial" charset="0"/>
                        <a:cs typeface="Arial" charset="0"/>
                      </a:endParaRPr>
                    </a:p>
                  </a:txBody>
                  <a:tcPr marL="90000" marR="90000" marT="0" marB="0" anchor="ctr" horzOverflow="overflow">
                    <a:lnL>
                      <a:noFill/>
                    </a:lnL>
                    <a:lnR>
                      <a:noFill/>
                    </a:lnR>
                    <a:lnT>
                      <a:noFill/>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ctr" latinLnBrk="0" hangingPunct="1">
                        <a:lnSpc>
                          <a:spcPct val="100000"/>
                        </a:lnSpc>
                        <a:spcBef>
                          <a:spcPct val="0"/>
                        </a:spcBef>
                        <a:spcAft>
                          <a:spcPct val="0"/>
                        </a:spcAft>
                        <a:buClr>
                          <a:schemeClr val="bg1"/>
                        </a:buClr>
                        <a:buSzTx/>
                        <a:buFontTx/>
                        <a:buNone/>
                        <a:tabLst/>
                      </a:pPr>
                      <a:endParaRPr kumimoji="0" lang="de-DE" sz="1400" b="0" i="0" u="none" strike="noStrike" cap="none" normalizeH="0" baseline="0" dirty="0" smtClean="0">
                        <a:ln>
                          <a:noFill/>
                        </a:ln>
                        <a:solidFill>
                          <a:schemeClr val="tx1"/>
                        </a:solidFill>
                        <a:effectLst/>
                        <a:latin typeface="Arial" charset="0"/>
                        <a:cs typeface="Arial" charset="0"/>
                      </a:endParaRPr>
                    </a:p>
                  </a:txBody>
                  <a:tcPr marL="90000" marR="90000" marT="0" marB="0" anchor="ctr" horzOverflow="overflow">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ctr" latinLnBrk="0" hangingPunct="1">
                        <a:lnSpc>
                          <a:spcPct val="100000"/>
                        </a:lnSpc>
                        <a:spcBef>
                          <a:spcPct val="0"/>
                        </a:spcBef>
                        <a:spcAft>
                          <a:spcPct val="0"/>
                        </a:spcAft>
                        <a:buClr>
                          <a:schemeClr val="bg1"/>
                        </a:buClr>
                        <a:buSzTx/>
                        <a:buFontTx/>
                        <a:buNone/>
                        <a:tabLst/>
                      </a:pPr>
                      <a:endParaRPr kumimoji="0" lang="de-DE" sz="1400" b="0" i="0" u="none" strike="noStrike" cap="none" normalizeH="0" baseline="0" dirty="0" smtClean="0">
                        <a:ln>
                          <a:noFill/>
                        </a:ln>
                        <a:solidFill>
                          <a:schemeClr val="tx1"/>
                        </a:solidFill>
                        <a:effectLst/>
                        <a:latin typeface="Arial" charset="0"/>
                        <a:cs typeface="Arial" charset="0"/>
                      </a:endParaRPr>
                    </a:p>
                  </a:txBody>
                  <a:tcPr marL="90000" marR="90000" marT="0" marB="0" anchor="ctr" horzOverflow="overflow">
                    <a:lnL>
                      <a:noFill/>
                    </a:lnL>
                    <a:lnR w="12700" cap="flat" cmpd="sng" algn="ctr">
                      <a:solidFill>
                        <a:schemeClr val="bg1">
                          <a:lumMod val="75000"/>
                        </a:schemeClr>
                      </a:solid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solidFill>
                      <a:schemeClr val="bg1">
                        <a:lumMod val="85000"/>
                      </a:schemeClr>
                    </a:solidFill>
                  </a:tcPr>
                </a:tc>
              </a:tr>
              <a:tr h="576000">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r>
                        <a:rPr kumimoji="0" lang="de-DE" sz="1400" b="0" i="0" u="none" strike="noStrike" cap="none" normalizeH="0" baseline="0" dirty="0" smtClean="0">
                          <a:ln>
                            <a:noFill/>
                          </a:ln>
                          <a:solidFill>
                            <a:schemeClr val="tx1"/>
                          </a:solidFill>
                          <a:effectLst/>
                          <a:latin typeface="Arial" charset="0"/>
                          <a:cs typeface="Arial" charset="0"/>
                        </a:rPr>
                        <a:t>Grüne-Anhänger</a:t>
                      </a:r>
                    </a:p>
                  </a:txBody>
                  <a:tcPr marL="90000" marR="90000" marT="0" marB="0" anchor="ctr" horzOverflow="overflow">
                    <a:lnL w="12700" cap="flat" cmpd="sng" algn="ctr">
                      <a:solidFill>
                        <a:schemeClr val="bg1">
                          <a:lumMod val="75000"/>
                        </a:schemeClr>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endParaRPr kumimoji="0" lang="de-DE" sz="1400" b="0" i="0" u="none" strike="noStrike" cap="none" normalizeH="0" baseline="0" dirty="0" smtClean="0">
                        <a:ln>
                          <a:noFill/>
                        </a:ln>
                        <a:solidFill>
                          <a:schemeClr val="tx1"/>
                        </a:solidFill>
                        <a:effectLst/>
                        <a:latin typeface="Arial" charset="0"/>
                        <a:cs typeface="Arial" charset="0"/>
                      </a:endParaRPr>
                    </a:p>
                  </a:txBody>
                  <a:tcPr marL="90000" marR="90000" marT="0" marB="0" anchor="ctr" horzOverflow="overflow">
                    <a:lnL>
                      <a:noFill/>
                    </a:lnL>
                    <a:lnR>
                      <a:noFill/>
                    </a:lnR>
                    <a:lnT>
                      <a:noFill/>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
                          <a:schemeClr val="bg1"/>
                        </a:buClr>
                        <a:buSzTx/>
                        <a:buFontTx/>
                        <a:buNone/>
                        <a:tabLst/>
                      </a:pPr>
                      <a:endParaRPr kumimoji="0" lang="de-DE" sz="1400" b="0" i="0" u="none" strike="noStrike" cap="none" normalizeH="0" baseline="0" dirty="0" smtClean="0">
                        <a:ln>
                          <a:noFill/>
                        </a:ln>
                        <a:solidFill>
                          <a:schemeClr val="tx1"/>
                        </a:solidFill>
                        <a:effectLst/>
                        <a:latin typeface="Arial" charset="0"/>
                        <a:cs typeface="Arial" charset="0"/>
                      </a:endParaRPr>
                    </a:p>
                  </a:txBody>
                  <a:tcPr marL="90000" marR="90000" marT="0" marB="0" anchor="ctr" horzOverflow="overflow">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
                          <a:schemeClr val="bg1"/>
                        </a:buClr>
                        <a:buSzTx/>
                        <a:buFontTx/>
                        <a:buNone/>
                        <a:tabLst/>
                      </a:pPr>
                      <a:endParaRPr kumimoji="0" lang="de-DE" sz="1400" b="0" i="0" u="none" strike="noStrike" cap="none" normalizeH="0" baseline="0" dirty="0" smtClean="0">
                        <a:ln>
                          <a:noFill/>
                        </a:ln>
                        <a:solidFill>
                          <a:schemeClr val="tx1"/>
                        </a:solidFill>
                        <a:effectLst/>
                        <a:latin typeface="Arial" charset="0"/>
                        <a:cs typeface="Arial" charset="0"/>
                      </a:endParaRPr>
                    </a:p>
                  </a:txBody>
                  <a:tcPr marL="90000" marR="90000" marT="0" marB="0" anchor="ctr" horzOverflow="overflow">
                    <a:lnL>
                      <a:noFill/>
                    </a:lnL>
                    <a:lnR w="12700" cap="flat" cmpd="sng" algn="ctr">
                      <a:solidFill>
                        <a:schemeClr val="bg1">
                          <a:lumMod val="75000"/>
                        </a:schemeClr>
                      </a:solid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solidFill>
                      <a:schemeClr val="bg1"/>
                    </a:solidFill>
                  </a:tcPr>
                </a:tc>
              </a:tr>
              <a:tr h="576000">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r>
                        <a:rPr kumimoji="0" lang="de-DE" sz="1400" b="0" i="0" u="none" strike="noStrike" cap="none" normalizeH="0" baseline="0" dirty="0" smtClean="0">
                          <a:ln>
                            <a:noFill/>
                          </a:ln>
                          <a:solidFill>
                            <a:schemeClr val="tx1"/>
                          </a:solidFill>
                          <a:effectLst/>
                          <a:latin typeface="Arial" charset="0"/>
                          <a:cs typeface="Arial" charset="0"/>
                        </a:rPr>
                        <a:t>Linke-Anhänger</a:t>
                      </a:r>
                    </a:p>
                  </a:txBody>
                  <a:tcPr marL="90000" marR="90000" marT="0" marB="0" anchor="ctr" horzOverflow="overflow">
                    <a:lnL w="12700" cap="flat" cmpd="sng" algn="ctr">
                      <a:solidFill>
                        <a:schemeClr val="bg1">
                          <a:lumMod val="75000"/>
                        </a:schemeClr>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endParaRPr kumimoji="0" lang="de-DE" sz="1400" b="0" i="0" u="none" strike="noStrike" cap="none" normalizeH="0" baseline="0" dirty="0" smtClean="0">
                        <a:ln>
                          <a:noFill/>
                        </a:ln>
                        <a:solidFill>
                          <a:schemeClr val="tx1"/>
                        </a:solidFill>
                        <a:effectLst/>
                        <a:latin typeface="Arial" charset="0"/>
                        <a:cs typeface="Arial" charset="0"/>
                      </a:endParaRPr>
                    </a:p>
                  </a:txBody>
                  <a:tcPr marL="90000" marR="90000" marT="0" marB="0" anchor="ctr" horzOverflow="overflow">
                    <a:lnL>
                      <a:noFill/>
                    </a:lnL>
                    <a:lnR>
                      <a:noFill/>
                    </a:lnR>
                    <a:lnT>
                      <a:noFill/>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ctr" latinLnBrk="0" hangingPunct="1">
                        <a:lnSpc>
                          <a:spcPct val="100000"/>
                        </a:lnSpc>
                        <a:spcBef>
                          <a:spcPct val="0"/>
                        </a:spcBef>
                        <a:spcAft>
                          <a:spcPct val="0"/>
                        </a:spcAft>
                        <a:buClr>
                          <a:schemeClr val="bg1"/>
                        </a:buClr>
                        <a:buSzTx/>
                        <a:buFontTx/>
                        <a:buNone/>
                        <a:tabLst/>
                      </a:pPr>
                      <a:endParaRPr kumimoji="0" lang="de-DE" sz="1400" b="0" i="0" u="none" strike="noStrike" cap="none" normalizeH="0" baseline="0" dirty="0" smtClean="0">
                        <a:ln>
                          <a:noFill/>
                        </a:ln>
                        <a:solidFill>
                          <a:schemeClr val="tx1"/>
                        </a:solidFill>
                        <a:effectLst/>
                        <a:latin typeface="Arial" charset="0"/>
                        <a:cs typeface="Arial" charset="0"/>
                      </a:endParaRPr>
                    </a:p>
                  </a:txBody>
                  <a:tcPr marL="90000" marR="90000" marT="0" marB="0" anchor="ctr" horzOverflow="overflow">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ctr" latinLnBrk="0" hangingPunct="1">
                        <a:lnSpc>
                          <a:spcPct val="100000"/>
                        </a:lnSpc>
                        <a:spcBef>
                          <a:spcPct val="0"/>
                        </a:spcBef>
                        <a:spcAft>
                          <a:spcPct val="0"/>
                        </a:spcAft>
                        <a:buClr>
                          <a:schemeClr val="bg1"/>
                        </a:buClr>
                        <a:buSzTx/>
                        <a:buFontTx/>
                        <a:buNone/>
                        <a:tabLst/>
                      </a:pPr>
                      <a:endParaRPr kumimoji="0" lang="de-DE" sz="1400" b="0" i="0" u="none" strike="noStrike" cap="none" normalizeH="0" baseline="0" dirty="0" smtClean="0">
                        <a:ln>
                          <a:noFill/>
                        </a:ln>
                        <a:solidFill>
                          <a:schemeClr val="tx1"/>
                        </a:solidFill>
                        <a:effectLst/>
                        <a:latin typeface="Arial" charset="0"/>
                        <a:cs typeface="Arial" charset="0"/>
                      </a:endParaRPr>
                    </a:p>
                  </a:txBody>
                  <a:tcPr marL="90000" marR="90000" marT="0" marB="0" anchor="ctr" horzOverflow="overflow">
                    <a:lnL>
                      <a:noFill/>
                    </a:lnL>
                    <a:lnR w="12700" cap="flat" cmpd="sng" algn="ctr">
                      <a:solidFill>
                        <a:schemeClr val="bg1">
                          <a:lumMod val="75000"/>
                        </a:schemeClr>
                      </a:solid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solidFill>
                      <a:schemeClr val="bg1">
                        <a:lumMod val="85000"/>
                      </a:schemeClr>
                    </a:solidFill>
                  </a:tcPr>
                </a:tc>
              </a:tr>
              <a:tr h="576000">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r>
                        <a:rPr kumimoji="0" lang="de-DE" sz="1400" b="0" i="0" u="none" strike="noStrike" cap="none" normalizeH="0" baseline="0" dirty="0" smtClean="0">
                          <a:ln>
                            <a:noFill/>
                          </a:ln>
                          <a:solidFill>
                            <a:schemeClr val="tx1"/>
                          </a:solidFill>
                          <a:effectLst/>
                          <a:latin typeface="Arial" charset="0"/>
                          <a:cs typeface="Arial" charset="0"/>
                        </a:rPr>
                        <a:t>AfD-Anhänger</a:t>
                      </a:r>
                    </a:p>
                  </a:txBody>
                  <a:tcPr marL="90000" marR="90000" marT="0" marB="0" anchor="ctr" horzOverflow="overflow">
                    <a:lnL w="12700" cap="flat" cmpd="sng" algn="ctr">
                      <a:solidFill>
                        <a:schemeClr val="bg1">
                          <a:lumMod val="75000"/>
                        </a:schemeClr>
                      </a:solidFill>
                      <a:prstDash val="solid"/>
                      <a:round/>
                      <a:headEnd type="none" w="med" len="med"/>
                      <a:tailEnd type="none" w="med" len="med"/>
                    </a:lnL>
                    <a:lnR>
                      <a:noFill/>
                    </a:lnR>
                    <a:lnT>
                      <a:noFill/>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endParaRPr kumimoji="0" lang="de-DE" sz="1400" b="0" i="0" u="none" strike="noStrike" cap="none" normalizeH="0" baseline="0" dirty="0" smtClean="0">
                        <a:ln>
                          <a:noFill/>
                        </a:ln>
                        <a:solidFill>
                          <a:schemeClr val="tx1"/>
                        </a:solidFill>
                        <a:effectLst/>
                        <a:latin typeface="Arial" charset="0"/>
                        <a:cs typeface="Arial" charset="0"/>
                      </a:endParaRPr>
                    </a:p>
                  </a:txBody>
                  <a:tcPr marL="90000" marR="90000" marT="0" marB="0" anchor="ctr" horzOverflow="overflow">
                    <a:lnL>
                      <a:noFill/>
                    </a:lnL>
                    <a:lnR>
                      <a:noFill/>
                    </a:lnR>
                    <a:lnT>
                      <a:noFill/>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
                          <a:schemeClr val="bg1"/>
                        </a:buClr>
                        <a:buSzTx/>
                        <a:buFontTx/>
                        <a:buNone/>
                        <a:tabLst/>
                      </a:pPr>
                      <a:endParaRPr kumimoji="0" lang="de-DE" sz="1400" b="0" i="0" u="none" strike="noStrike" cap="none" normalizeH="0" baseline="0" dirty="0" smtClean="0">
                        <a:ln>
                          <a:noFill/>
                        </a:ln>
                        <a:solidFill>
                          <a:schemeClr val="tx1"/>
                        </a:solidFill>
                        <a:effectLst/>
                        <a:latin typeface="Arial" charset="0"/>
                        <a:cs typeface="Arial" charset="0"/>
                      </a:endParaRPr>
                    </a:p>
                  </a:txBody>
                  <a:tcPr marL="90000" marR="90000" marT="0" marB="0" anchor="ctr" horzOverflow="overflow">
                    <a:lnL>
                      <a:noFill/>
                    </a:lnL>
                    <a:lnR w="12700" cap="flat" cmpd="sng" algn="ctr">
                      <a:noFill/>
                      <a:prstDash val="solid"/>
                      <a:round/>
                      <a:headEnd type="none" w="med" len="med"/>
                      <a:tailEnd type="none" w="med" len="med"/>
                    </a:lnR>
                    <a:lnT>
                      <a:noFill/>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
                          <a:schemeClr val="bg1"/>
                        </a:buClr>
                        <a:buSzTx/>
                        <a:buFontTx/>
                        <a:buNone/>
                        <a:tabLst/>
                      </a:pPr>
                      <a:endParaRPr kumimoji="0" lang="de-DE" sz="1400" b="0" i="0" u="none" strike="noStrike" cap="none" normalizeH="0" baseline="0" dirty="0" smtClean="0">
                        <a:ln>
                          <a:noFill/>
                        </a:ln>
                        <a:solidFill>
                          <a:schemeClr val="tx1"/>
                        </a:solidFill>
                        <a:effectLst/>
                        <a:latin typeface="Arial" charset="0"/>
                        <a:cs typeface="Arial" charset="0"/>
                      </a:endParaRPr>
                    </a:p>
                  </a:txBody>
                  <a:tcPr marL="90000" marR="90000" marT="0" marB="0" anchor="ctr" horzOverflow="overflow">
                    <a:lnL>
                      <a:noFill/>
                    </a:lnL>
                    <a:lnR w="12700" cap="flat" cmpd="sng" algn="ctr">
                      <a:solidFill>
                        <a:schemeClr val="bg1">
                          <a:lumMod val="75000"/>
                        </a:schemeClr>
                      </a:solidFill>
                      <a:prstDash val="solid"/>
                      <a:round/>
                      <a:headEnd type="none" w="med" len="med"/>
                      <a:tailEnd type="none" w="med" len="med"/>
                    </a:lnR>
                    <a:lnT>
                      <a:noFill/>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11" name="Object 21"/>
          <p:cNvGraphicFramePr>
            <a:graphicFrameLocks/>
          </p:cNvGraphicFramePr>
          <p:nvPr>
            <p:extLst>
              <p:ext uri="{D42A27DB-BD31-4B8C-83A1-F6EECF244321}">
                <p14:modId xmlns:p14="http://schemas.microsoft.com/office/powerpoint/2010/main" xmlns="" val="4049696187"/>
              </p:ext>
            </p:extLst>
          </p:nvPr>
        </p:nvGraphicFramePr>
        <p:xfrm>
          <a:off x="1821600" y="1485216"/>
          <a:ext cx="7323137" cy="3797144"/>
        </p:xfrm>
        <a:graphic>
          <a:graphicData uri="http://schemas.openxmlformats.org/drawingml/2006/chart">
            <c:chart xmlns:c="http://schemas.openxmlformats.org/drawingml/2006/chart" xmlns:r="http://schemas.openxmlformats.org/officeDocument/2006/relationships" r:id="rId7"/>
          </a:graphicData>
        </a:graphic>
      </p:graphicFrame>
      <p:sp>
        <p:nvSpPr>
          <p:cNvPr id="9" name="Text Box 4"/>
          <p:cNvSpPr txBox="1">
            <a:spLocks noChangeArrowheads="1"/>
          </p:cNvSpPr>
          <p:nvPr>
            <p:custDataLst>
              <p:tags r:id="rId2"/>
            </p:custDataLst>
          </p:nvPr>
        </p:nvSpPr>
        <p:spPr bwMode="gray">
          <a:xfrm>
            <a:off x="192088" y="584200"/>
            <a:ext cx="7648575" cy="730250"/>
          </a:xfrm>
          <a:prstGeom prst="rect">
            <a:avLst/>
          </a:prstGeom>
          <a:noFill/>
          <a:ln>
            <a:noFill/>
          </a:ln>
          <a:effectLst/>
          <a:extLst>
            <a:ext uri="{909E8E84-426E-40DD-AFC4-6F175D3DCCD1}">
              <a14:hiddenFill xmlns:a14="http://schemas.microsoft.com/office/drawing/2010/main" xmlns="">
                <a:solidFill>
                  <a:srgbClr val="DFDFDF"/>
                </a:solidFill>
              </a14:hiddenFill>
            </a:ext>
            <a:ext uri="{91240B29-F687-4F45-9708-019B960494DF}">
              <a14:hiddenLine xmlns:a14="http://schemas.microsoft.com/office/drawing/2010/main" xmlns="" w="9525" algn="ctr">
                <a:solidFill>
                  <a:srgbClr val="DFDFDF"/>
                </a:solidFill>
                <a:prstDash val="solid"/>
                <a:miter lim="800000"/>
                <a:headEnd/>
                <a:tailEnd/>
              </a14:hiddenLine>
            </a:ext>
            <a:ext uri="{AF507438-7753-43E0-B8FC-AC1667EBCBE1}">
              <a14:hiddenEffects xmlns:a14="http://schemas.microsoft.com/office/drawing/2010/main" xmlns="">
                <a:effectLst>
                  <a:outerShdw dist="35921" dir="2700001" algn="ctr" rotWithShape="0">
                    <a:srgbClr val="999999"/>
                  </a:outerShdw>
                </a:effectLst>
              </a14:hiddenEffects>
            </a:ext>
          </a:extLst>
        </p:spPr>
        <p:txBody>
          <a:bodyPr vert="horz" wrap="square" lIns="0" tIns="0" rIns="0" bIns="0" anchor="t" anchorCtr="0">
            <a:noAutofit/>
          </a:bodyPr>
          <a:lstStyle>
            <a:defPPr>
              <a:defRPr lang="de-DE"/>
            </a:defPPr>
            <a:lvl1pPr defTabSz="960438">
              <a:spcBef>
                <a:spcPct val="0"/>
              </a:spcBef>
              <a:spcAft>
                <a:spcPct val="0"/>
              </a:spcAft>
              <a:buClr>
                <a:srgbClr val="3399CC"/>
              </a:buClr>
              <a:buSzPct val="100000"/>
              <a:defRPr sz="2000">
                <a:solidFill>
                  <a:srgbClr val="257095"/>
                </a:solidFill>
                <a:latin typeface="Verdana"/>
              </a:defRPr>
            </a:lvl1pPr>
          </a:lstStyle>
          <a:p>
            <a:pPr>
              <a:spcBef>
                <a:spcPts val="0"/>
              </a:spcBef>
              <a:spcAft>
                <a:spcPts val="0"/>
              </a:spcAft>
              <a:buClr>
                <a:srgbClr val="000000"/>
              </a:buClr>
            </a:pPr>
            <a:r>
              <a:rPr lang="de-DE" dirty="0">
                <a:solidFill>
                  <a:srgbClr val="004599"/>
                </a:solidFill>
                <a:latin typeface="Dax Offc"/>
              </a:rPr>
              <a:t>Zufriedenheit mit der Landesregierung </a:t>
            </a:r>
          </a:p>
          <a:p>
            <a:pPr>
              <a:spcBef>
                <a:spcPts val="0"/>
              </a:spcBef>
              <a:spcAft>
                <a:spcPts val="0"/>
              </a:spcAft>
              <a:buClr>
                <a:srgbClr val="000000"/>
              </a:buClr>
            </a:pPr>
            <a:r>
              <a:rPr lang="de-DE" dirty="0" smtClean="0">
                <a:solidFill>
                  <a:srgbClr val="004599"/>
                </a:solidFill>
                <a:latin typeface="Dax Offc"/>
              </a:rPr>
              <a:t>Parteianhänger</a:t>
            </a:r>
            <a:endParaRPr lang="de-DE" dirty="0">
              <a:solidFill>
                <a:srgbClr val="004599"/>
              </a:solidFill>
              <a:latin typeface="Dax Offc"/>
            </a:endParaRPr>
          </a:p>
        </p:txBody>
      </p:sp>
      <p:sp>
        <p:nvSpPr>
          <p:cNvPr id="34832" name="Rectangle 51"/>
          <p:cNvSpPr>
            <a:spLocks noChangeArrowheads="1"/>
          </p:cNvSpPr>
          <p:nvPr/>
        </p:nvSpPr>
        <p:spPr bwMode="gray">
          <a:xfrm>
            <a:off x="3249604" y="1386271"/>
            <a:ext cx="2159149"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ctr"/>
          <a:lstStyle/>
          <a:p>
            <a:pPr defTabSz="912813"/>
            <a:r>
              <a:rPr lang="de-DE" sz="1400" dirty="0" smtClean="0">
                <a:solidFill>
                  <a:srgbClr val="000000"/>
                </a:solidFill>
              </a:rPr>
              <a:t>Sehr zufrieden / zufrieden</a:t>
            </a:r>
            <a:endParaRPr lang="de-DE" sz="1400" dirty="0">
              <a:solidFill>
                <a:srgbClr val="000000"/>
              </a:solidFill>
            </a:endParaRPr>
          </a:p>
        </p:txBody>
      </p:sp>
      <p:sp>
        <p:nvSpPr>
          <p:cNvPr id="34833" name="Rectangle 52"/>
          <p:cNvSpPr>
            <a:spLocks noChangeArrowheads="1"/>
          </p:cNvSpPr>
          <p:nvPr/>
        </p:nvSpPr>
        <p:spPr bwMode="gray">
          <a:xfrm>
            <a:off x="5533043" y="1386270"/>
            <a:ext cx="2556284"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ctr"/>
          <a:lstStyle/>
          <a:p>
            <a:pPr defTabSz="912813"/>
            <a:r>
              <a:rPr lang="de-DE" sz="1400" dirty="0" smtClean="0">
                <a:solidFill>
                  <a:srgbClr val="000000"/>
                </a:solidFill>
              </a:rPr>
              <a:t>Weniger / gar nicht zufrieden </a:t>
            </a:r>
            <a:endParaRPr lang="de-DE" sz="1400" dirty="0">
              <a:solidFill>
                <a:srgbClr val="000000"/>
              </a:solidFill>
            </a:endParaRPr>
          </a:p>
        </p:txBody>
      </p:sp>
      <p:sp>
        <p:nvSpPr>
          <p:cNvPr id="15" name="Rectangle 56"/>
          <p:cNvSpPr>
            <a:spLocks noChangeArrowheads="1"/>
          </p:cNvSpPr>
          <p:nvPr>
            <p:custDataLst>
              <p:tags r:id="rId3"/>
            </p:custDataLst>
          </p:nvPr>
        </p:nvSpPr>
        <p:spPr bwMode="gray">
          <a:xfrm>
            <a:off x="179388" y="6342063"/>
            <a:ext cx="6954838" cy="4492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0" tIns="0" rIns="0" bIns="0" anchor="t" anchorCtr="0"/>
          <a:lstStyle/>
          <a:p>
            <a:pPr>
              <a:lnSpc>
                <a:spcPct val="90000"/>
              </a:lnSpc>
              <a:spcBef>
                <a:spcPct val="0"/>
              </a:spcBef>
              <a:spcAft>
                <a:spcPct val="0"/>
              </a:spcAft>
              <a:buClr>
                <a:srgbClr val="000000"/>
              </a:buClr>
              <a:buSzPct val="80000"/>
            </a:pPr>
            <a:r>
              <a:rPr lang="de-DE" sz="1000" dirty="0">
                <a:solidFill>
                  <a:srgbClr val="000000"/>
                </a:solidFill>
              </a:rPr>
              <a:t>Grundgesamtheit: Wahlberechtigte Bevölkerung </a:t>
            </a:r>
            <a:r>
              <a:rPr lang="de-DE" sz="1000" dirty="0" smtClean="0">
                <a:solidFill>
                  <a:srgbClr val="000000"/>
                </a:solidFill>
              </a:rPr>
              <a:t>in Thüringen / </a:t>
            </a:r>
            <a:r>
              <a:rPr lang="de-DE" sz="1000" dirty="0">
                <a:solidFill>
                  <a:srgbClr val="000000"/>
                </a:solidFill>
              </a:rPr>
              <a:t>Angaben in Prozent</a:t>
            </a:r>
          </a:p>
          <a:p>
            <a:pPr>
              <a:lnSpc>
                <a:spcPct val="90000"/>
              </a:lnSpc>
              <a:spcBef>
                <a:spcPct val="0"/>
              </a:spcBef>
              <a:spcAft>
                <a:spcPct val="0"/>
              </a:spcAft>
              <a:buClr>
                <a:srgbClr val="000000"/>
              </a:buClr>
              <a:buSzPct val="80000"/>
            </a:pPr>
            <a:r>
              <a:rPr lang="de-DE" sz="1000" dirty="0">
                <a:solidFill>
                  <a:srgbClr val="000000"/>
                </a:solidFill>
              </a:rPr>
              <a:t>Angaben in </a:t>
            </a:r>
            <a:r>
              <a:rPr lang="de-DE" sz="1000" dirty="0"/>
              <a:t>Klammern: </a:t>
            </a:r>
            <a:r>
              <a:rPr lang="de-DE" sz="1000" dirty="0" smtClean="0"/>
              <a:t>Vgl. zu Mai 2014</a:t>
            </a:r>
            <a:endParaRPr lang="de-DE" sz="1000" dirty="0"/>
          </a:p>
          <a:p>
            <a:pPr>
              <a:lnSpc>
                <a:spcPct val="90000"/>
              </a:lnSpc>
              <a:spcBef>
                <a:spcPct val="0"/>
              </a:spcBef>
              <a:spcAft>
                <a:spcPct val="0"/>
              </a:spcAft>
              <a:buClr>
                <a:srgbClr val="000000"/>
              </a:buClr>
              <a:buSzPct val="80000"/>
            </a:pPr>
            <a:r>
              <a:rPr lang="de-DE" sz="1000" dirty="0" smtClean="0">
                <a:solidFill>
                  <a:srgbClr val="000000"/>
                </a:solidFill>
              </a:rPr>
              <a:t>Fehlende </a:t>
            </a:r>
            <a:r>
              <a:rPr lang="de-DE" sz="1000" dirty="0">
                <a:solidFill>
                  <a:srgbClr val="000000"/>
                </a:solidFill>
              </a:rPr>
              <a:t>Werte zu 100%: Weiß nicht / keine Angabe</a:t>
            </a:r>
            <a:endParaRPr lang="de-DE" sz="1000" dirty="0">
              <a:solidFill>
                <a:srgbClr val="000000"/>
              </a:solidFill>
              <a:cs typeface="Arial" charset="0"/>
            </a:endParaRPr>
          </a:p>
          <a:p>
            <a:pPr eaLnBrk="1" hangingPunct="1">
              <a:lnSpc>
                <a:spcPct val="90000"/>
              </a:lnSpc>
              <a:buClr>
                <a:srgbClr val="000000"/>
              </a:buClr>
              <a:buSzPct val="80000"/>
              <a:buFont typeface="Wingdings" pitchFamily="2" charset="2"/>
              <a:buNone/>
            </a:pPr>
            <a:endParaRPr lang="de-DE" sz="1000" dirty="0">
              <a:solidFill>
                <a:srgbClr val="000000"/>
              </a:solidFill>
              <a:latin typeface="Arial"/>
              <a:cs typeface="Arial" charset="0"/>
            </a:endParaRPr>
          </a:p>
        </p:txBody>
      </p:sp>
      <p:sp>
        <p:nvSpPr>
          <p:cNvPr id="16" name="Text Box 5"/>
          <p:cNvSpPr txBox="1">
            <a:spLocks noChangeArrowheads="1"/>
          </p:cNvSpPr>
          <p:nvPr>
            <p:custDataLst>
              <p:tags r:id="rId4"/>
            </p:custDataLst>
          </p:nvPr>
        </p:nvSpPr>
        <p:spPr bwMode="gray">
          <a:xfrm>
            <a:off x="184150" y="5586413"/>
            <a:ext cx="8802688" cy="5572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143000">
              <a:defRPr>
                <a:solidFill>
                  <a:schemeClr val="tx1"/>
                </a:solidFill>
                <a:latin typeface="Arial" charset="0"/>
              </a:defRPr>
            </a:lvl4pPr>
            <a:lvl5pPr marL="1143000">
              <a:defRPr>
                <a:solidFill>
                  <a:schemeClr val="tx1"/>
                </a:solidFill>
                <a:latin typeface="Arial" charset="0"/>
              </a:defRPr>
            </a:lvl5pPr>
            <a:lvl6pPr marL="1600200" eaLnBrk="0" fontAlgn="base" hangingPunct="0">
              <a:spcBef>
                <a:spcPct val="0"/>
              </a:spcBef>
              <a:spcAft>
                <a:spcPct val="0"/>
              </a:spcAft>
              <a:defRPr>
                <a:solidFill>
                  <a:schemeClr val="tx1"/>
                </a:solidFill>
                <a:latin typeface="Arial" charset="0"/>
              </a:defRPr>
            </a:lvl6pPr>
            <a:lvl7pPr marL="2057400" eaLnBrk="0" fontAlgn="base" hangingPunct="0">
              <a:spcBef>
                <a:spcPct val="0"/>
              </a:spcBef>
              <a:spcAft>
                <a:spcPct val="0"/>
              </a:spcAft>
              <a:defRPr>
                <a:solidFill>
                  <a:schemeClr val="tx1"/>
                </a:solidFill>
                <a:latin typeface="Arial" charset="0"/>
              </a:defRPr>
            </a:lvl7pPr>
            <a:lvl8pPr marL="2514600" eaLnBrk="0" fontAlgn="base" hangingPunct="0">
              <a:spcBef>
                <a:spcPct val="0"/>
              </a:spcBef>
              <a:spcAft>
                <a:spcPct val="0"/>
              </a:spcAft>
              <a:defRPr>
                <a:solidFill>
                  <a:schemeClr val="tx1"/>
                </a:solidFill>
                <a:latin typeface="Arial" charset="0"/>
              </a:defRPr>
            </a:lvl8pPr>
            <a:lvl9pPr marL="2971800" eaLnBrk="0" fontAlgn="base" hangingPunct="0">
              <a:spcBef>
                <a:spcPct val="0"/>
              </a:spcBef>
              <a:spcAft>
                <a:spcPct val="0"/>
              </a:spcAft>
              <a:defRPr>
                <a:solidFill>
                  <a:schemeClr val="tx1"/>
                </a:solidFill>
                <a:latin typeface="Arial" charset="0"/>
              </a:defRPr>
            </a:lvl9pPr>
          </a:lstStyle>
          <a:p>
            <a:pPr lvl="0"/>
            <a:r>
              <a:rPr lang="de-DE" sz="1200" dirty="0" smtClean="0">
                <a:solidFill>
                  <a:srgbClr val="000000"/>
                </a:solidFill>
                <a:cs typeface="Arial" charset="0"/>
              </a:rPr>
              <a:t>Frage: </a:t>
            </a:r>
            <a:r>
              <a:rPr lang="de-DE" sz="1200" dirty="0"/>
              <a:t>Wie zufrieden sind Sie mit der Arbeit der Landesregierung </a:t>
            </a:r>
            <a:r>
              <a:rPr lang="de-DE" sz="1200" dirty="0" smtClean="0"/>
              <a:t>in Thüringen? </a:t>
            </a:r>
            <a:r>
              <a:rPr lang="de-DE" sz="1200" dirty="0"/>
              <a:t>Sind Sie </a:t>
            </a:r>
            <a:r>
              <a:rPr lang="de-DE" sz="1200" dirty="0" smtClean="0"/>
              <a:t>damit sehr zufrieden, zufrieden, weniger zufrieden oder gar nicht zufrieden?</a:t>
            </a:r>
            <a:endParaRPr lang="de-DE" sz="1200" dirty="0"/>
          </a:p>
        </p:txBody>
      </p:sp>
    </p:spTree>
    <p:custDataLst>
      <p:tags r:id="rId1"/>
    </p:custDataLst>
    <p:extLst>
      <p:ext uri="{BB962C8B-B14F-4D97-AF65-F5344CB8AC3E}">
        <p14:creationId xmlns:p14="http://schemas.microsoft.com/office/powerpoint/2010/main" xmlns="" val="172012722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Diagramm 14"/>
          <p:cNvGraphicFramePr/>
          <p:nvPr>
            <p:extLst>
              <p:ext uri="{D42A27DB-BD31-4B8C-83A1-F6EECF244321}">
                <p14:modId xmlns:p14="http://schemas.microsoft.com/office/powerpoint/2010/main" xmlns="" val="4197248805"/>
              </p:ext>
            </p:extLst>
          </p:nvPr>
        </p:nvGraphicFramePr>
        <p:xfrm>
          <a:off x="179388" y="1536209"/>
          <a:ext cx="8785225" cy="4245989"/>
        </p:xfrm>
        <a:graphic>
          <a:graphicData uri="http://schemas.openxmlformats.org/drawingml/2006/chart">
            <c:chart xmlns:c="http://schemas.openxmlformats.org/drawingml/2006/chart" xmlns:r="http://schemas.openxmlformats.org/officeDocument/2006/relationships" r:id="rId7"/>
          </a:graphicData>
        </a:graphic>
      </p:graphicFrame>
      <p:grpSp>
        <p:nvGrpSpPr>
          <p:cNvPr id="34" name="Gruppieren 33"/>
          <p:cNvGrpSpPr/>
          <p:nvPr/>
        </p:nvGrpSpPr>
        <p:grpSpPr>
          <a:xfrm>
            <a:off x="3296762" y="1591200"/>
            <a:ext cx="2571379" cy="3377290"/>
            <a:chOff x="2051684" y="1305905"/>
            <a:chExt cx="1285881" cy="3808047"/>
          </a:xfrm>
        </p:grpSpPr>
        <p:sp>
          <p:nvSpPr>
            <p:cNvPr id="36" name="Line 21"/>
            <p:cNvSpPr>
              <a:spLocks noChangeShapeType="1"/>
            </p:cNvSpPr>
            <p:nvPr/>
          </p:nvSpPr>
          <p:spPr bwMode="auto">
            <a:xfrm flipH="1">
              <a:off x="2056268" y="1608963"/>
              <a:ext cx="0" cy="3504989"/>
            </a:xfrm>
            <a:prstGeom prst="line">
              <a:avLst/>
            </a:prstGeom>
            <a:noFill/>
            <a:ln w="19050">
              <a:solidFill>
                <a:srgbClr val="004599"/>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endParaRPr lang="de-DE" sz="900" dirty="0"/>
            </a:p>
          </p:txBody>
        </p:sp>
        <p:sp>
          <p:nvSpPr>
            <p:cNvPr id="37" name="Richtungspfeil 36"/>
            <p:cNvSpPr/>
            <p:nvPr/>
          </p:nvSpPr>
          <p:spPr bwMode="auto">
            <a:xfrm>
              <a:off x="2051684" y="1305905"/>
              <a:ext cx="1285881" cy="266700"/>
            </a:xfrm>
            <a:prstGeom prst="homePlate">
              <a:avLst/>
            </a:prstGeom>
            <a:solidFill>
              <a:srgbClr val="004599"/>
            </a:solidFill>
            <a:ln w="12700" cap="flat" cmpd="sng" algn="ctr">
              <a:noFill/>
              <a:prstDash val="solid"/>
              <a:round/>
              <a:headEnd type="none" w="med" len="med"/>
              <a:tailEnd type="none" w="lg" len="med"/>
            </a:ln>
            <a:effectLst/>
            <a:extLst/>
          </p:spPr>
          <p:txBody>
            <a:bodyPr vert="horz" wrap="square" lIns="91440" tIns="45720" rIns="91440" bIns="45720" numCol="1" rtlCol="0" anchor="ctr" anchorCtr="0" compatLnSpc="1">
              <a:prstTxWarp prst="textNoShape">
                <a:avLst/>
              </a:prstTxWarp>
            </a:bodyPr>
            <a:lstStyle/>
            <a:p>
              <a:pPr marL="0" marR="0" indent="0" algn="ctr" defTabSz="912813" rtl="0" eaLnBrk="1" fontAlgn="base" latinLnBrk="0" hangingPunct="1">
                <a:lnSpc>
                  <a:spcPct val="100000"/>
                </a:lnSpc>
                <a:spcBef>
                  <a:spcPct val="0"/>
                </a:spcBef>
                <a:spcAft>
                  <a:spcPct val="0"/>
                </a:spcAft>
                <a:buClrTx/>
                <a:buSzTx/>
                <a:buFontTx/>
                <a:buNone/>
                <a:tabLst/>
              </a:pPr>
              <a:r>
                <a:rPr lang="de-DE" sz="1400" dirty="0" smtClean="0">
                  <a:solidFill>
                    <a:schemeClr val="bg1"/>
                  </a:solidFill>
                  <a:latin typeface="Arial" charset="0"/>
                  <a:cs typeface="Arial" charset="0"/>
                </a:rPr>
                <a:t>CDU</a:t>
              </a:r>
              <a:endParaRPr kumimoji="0" lang="de-DE" sz="1400" b="0" i="0" u="none" strike="noStrike" cap="none" normalizeH="0" baseline="0" dirty="0" smtClean="0">
                <a:ln>
                  <a:noFill/>
                </a:ln>
                <a:solidFill>
                  <a:schemeClr val="bg1"/>
                </a:solidFill>
                <a:effectLst/>
                <a:latin typeface="Arial" charset="0"/>
                <a:cs typeface="Arial" charset="0"/>
              </a:endParaRPr>
            </a:p>
          </p:txBody>
        </p:sp>
      </p:grpSp>
      <p:sp>
        <p:nvSpPr>
          <p:cNvPr id="35" name="Textfeld 34"/>
          <p:cNvSpPr txBox="1"/>
          <p:nvPr/>
        </p:nvSpPr>
        <p:spPr>
          <a:xfrm rot="5400000">
            <a:off x="3046138" y="2020396"/>
            <a:ext cx="698985" cy="201454"/>
          </a:xfrm>
          <a:prstGeom prst="rect">
            <a:avLst/>
          </a:prstGeom>
          <a:noFill/>
        </p:spPr>
        <p:txBody>
          <a:bodyPr wrap="square" rtlCol="0">
            <a:spAutoFit/>
          </a:bodyPr>
          <a:lstStyle/>
          <a:p>
            <a:r>
              <a:rPr lang="de-DE" sz="800" dirty="0" smtClean="0">
                <a:solidFill>
                  <a:srgbClr val="004599"/>
                </a:solidFill>
              </a:rPr>
              <a:t>LTW 2004</a:t>
            </a:r>
            <a:endParaRPr lang="de-DE" sz="800" dirty="0">
              <a:solidFill>
                <a:srgbClr val="004599"/>
              </a:solidFill>
            </a:endParaRPr>
          </a:p>
        </p:txBody>
      </p:sp>
      <p:grpSp>
        <p:nvGrpSpPr>
          <p:cNvPr id="39" name="Gruppieren 38"/>
          <p:cNvGrpSpPr/>
          <p:nvPr/>
        </p:nvGrpSpPr>
        <p:grpSpPr>
          <a:xfrm>
            <a:off x="5891995" y="1591200"/>
            <a:ext cx="2640445" cy="3377290"/>
            <a:chOff x="2051487" y="1305905"/>
            <a:chExt cx="1135904" cy="3808047"/>
          </a:xfrm>
        </p:grpSpPr>
        <p:sp>
          <p:nvSpPr>
            <p:cNvPr id="41" name="Line 21"/>
            <p:cNvSpPr>
              <a:spLocks noChangeShapeType="1"/>
            </p:cNvSpPr>
            <p:nvPr/>
          </p:nvSpPr>
          <p:spPr bwMode="auto">
            <a:xfrm flipH="1">
              <a:off x="2051487" y="1608963"/>
              <a:ext cx="0" cy="3504989"/>
            </a:xfrm>
            <a:prstGeom prst="line">
              <a:avLst/>
            </a:prstGeom>
            <a:noFill/>
            <a:ln w="19050">
              <a:solidFill>
                <a:srgbClr val="004599"/>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endParaRPr lang="de-DE" dirty="0"/>
            </a:p>
          </p:txBody>
        </p:sp>
        <p:sp>
          <p:nvSpPr>
            <p:cNvPr id="42" name="Richtungspfeil 41"/>
            <p:cNvSpPr/>
            <p:nvPr/>
          </p:nvSpPr>
          <p:spPr bwMode="auto">
            <a:xfrm>
              <a:off x="2051682" y="1305905"/>
              <a:ext cx="1135709" cy="266700"/>
            </a:xfrm>
            <a:prstGeom prst="homePlate">
              <a:avLst/>
            </a:prstGeom>
            <a:solidFill>
              <a:srgbClr val="004599"/>
            </a:solidFill>
            <a:ln w="12700" cap="flat" cmpd="sng" algn="ctr">
              <a:noFill/>
              <a:prstDash val="solid"/>
              <a:round/>
              <a:headEnd type="none" w="med" len="med"/>
              <a:tailEnd type="none" w="lg" len="med"/>
            </a:ln>
            <a:effectLst/>
            <a:extLst/>
          </p:spPr>
          <p:txBody>
            <a:bodyPr vert="horz" wrap="square" lIns="91440" tIns="45720" rIns="91440" bIns="45720" numCol="1" rtlCol="0" anchor="ctr" anchorCtr="0" compatLnSpc="1">
              <a:prstTxWarp prst="textNoShape">
                <a:avLst/>
              </a:prstTxWarp>
            </a:bodyPr>
            <a:lstStyle/>
            <a:p>
              <a:pPr marL="0" marR="0" indent="0" algn="ctr" defTabSz="912813" rtl="0" eaLnBrk="1" fontAlgn="base" latinLnBrk="0" hangingPunct="1">
                <a:lnSpc>
                  <a:spcPct val="100000"/>
                </a:lnSpc>
                <a:spcBef>
                  <a:spcPct val="0"/>
                </a:spcBef>
                <a:spcAft>
                  <a:spcPct val="0"/>
                </a:spcAft>
                <a:buClrTx/>
                <a:buSzTx/>
                <a:buFontTx/>
                <a:buNone/>
                <a:tabLst/>
              </a:pPr>
              <a:r>
                <a:rPr lang="de-DE" sz="1400" dirty="0" smtClean="0">
                  <a:solidFill>
                    <a:schemeClr val="bg1"/>
                  </a:solidFill>
                  <a:latin typeface="Arial" charset="0"/>
                  <a:cs typeface="Arial" charset="0"/>
                </a:rPr>
                <a:t>CDU-SPD</a:t>
              </a:r>
              <a:endParaRPr kumimoji="0" lang="de-DE" sz="1400" b="0" i="0" u="none" strike="noStrike" cap="none" normalizeH="0" baseline="0" dirty="0" smtClean="0">
                <a:ln>
                  <a:noFill/>
                </a:ln>
                <a:solidFill>
                  <a:schemeClr val="bg1"/>
                </a:solidFill>
                <a:effectLst/>
                <a:latin typeface="Arial" charset="0"/>
                <a:cs typeface="Arial" charset="0"/>
              </a:endParaRPr>
            </a:p>
          </p:txBody>
        </p:sp>
      </p:grpSp>
      <p:sp>
        <p:nvSpPr>
          <p:cNvPr id="40" name="Textfeld 39"/>
          <p:cNvSpPr txBox="1"/>
          <p:nvPr/>
        </p:nvSpPr>
        <p:spPr>
          <a:xfrm rot="5400000">
            <a:off x="5626376" y="2013401"/>
            <a:ext cx="698985" cy="215444"/>
          </a:xfrm>
          <a:prstGeom prst="rect">
            <a:avLst/>
          </a:prstGeom>
          <a:noFill/>
        </p:spPr>
        <p:txBody>
          <a:bodyPr wrap="square" rtlCol="0">
            <a:spAutoFit/>
          </a:bodyPr>
          <a:lstStyle/>
          <a:p>
            <a:r>
              <a:rPr lang="de-DE" sz="800" dirty="0" smtClean="0">
                <a:solidFill>
                  <a:srgbClr val="004599"/>
                </a:solidFill>
              </a:rPr>
              <a:t>LTW 2009 </a:t>
            </a:r>
            <a:endParaRPr lang="de-DE" sz="800" dirty="0">
              <a:solidFill>
                <a:srgbClr val="004599"/>
              </a:solidFill>
            </a:endParaRPr>
          </a:p>
        </p:txBody>
      </p:sp>
      <p:grpSp>
        <p:nvGrpSpPr>
          <p:cNvPr id="28" name="Gruppieren 27"/>
          <p:cNvGrpSpPr/>
          <p:nvPr/>
        </p:nvGrpSpPr>
        <p:grpSpPr>
          <a:xfrm>
            <a:off x="647745" y="1592796"/>
            <a:ext cx="2627810" cy="3384376"/>
            <a:chOff x="1563940" y="1205483"/>
            <a:chExt cx="1903109" cy="4183823"/>
          </a:xfrm>
        </p:grpSpPr>
        <p:grpSp>
          <p:nvGrpSpPr>
            <p:cNvPr id="29" name="Gruppieren 28"/>
            <p:cNvGrpSpPr/>
            <p:nvPr/>
          </p:nvGrpSpPr>
          <p:grpSpPr>
            <a:xfrm>
              <a:off x="1592986" y="1205483"/>
              <a:ext cx="1874063" cy="4183823"/>
              <a:chOff x="2122553" y="1305905"/>
              <a:chExt cx="1874063" cy="3816038"/>
            </a:xfrm>
          </p:grpSpPr>
          <p:sp>
            <p:nvSpPr>
              <p:cNvPr id="31" name="Line 21"/>
              <p:cNvSpPr>
                <a:spLocks noChangeShapeType="1"/>
              </p:cNvSpPr>
              <p:nvPr/>
            </p:nvSpPr>
            <p:spPr bwMode="auto">
              <a:xfrm flipH="1">
                <a:off x="2122553" y="1616954"/>
                <a:ext cx="0" cy="3504989"/>
              </a:xfrm>
              <a:prstGeom prst="line">
                <a:avLst/>
              </a:prstGeom>
              <a:noFill/>
              <a:ln w="19050">
                <a:solidFill>
                  <a:srgbClr val="004599"/>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endParaRPr lang="de-DE" dirty="0"/>
              </a:p>
            </p:txBody>
          </p:sp>
          <p:sp>
            <p:nvSpPr>
              <p:cNvPr id="32" name="Richtungspfeil 31"/>
              <p:cNvSpPr/>
              <p:nvPr/>
            </p:nvSpPr>
            <p:spPr bwMode="auto">
              <a:xfrm>
                <a:off x="2122553" y="1305905"/>
                <a:ext cx="1874063" cy="266699"/>
              </a:xfrm>
              <a:prstGeom prst="homePlate">
                <a:avLst/>
              </a:prstGeom>
              <a:solidFill>
                <a:srgbClr val="004599"/>
              </a:solidFill>
              <a:ln w="12700" cap="flat" cmpd="sng" algn="ctr">
                <a:noFill/>
                <a:prstDash val="solid"/>
                <a:round/>
                <a:headEnd type="none" w="med" len="med"/>
                <a:tailEnd type="none" w="lg" len="med"/>
              </a:ln>
              <a:effectLst/>
              <a:extLst/>
            </p:spPr>
            <p:txBody>
              <a:bodyPr vert="horz" wrap="square" lIns="91440" tIns="45720" rIns="91440" bIns="45720" numCol="1" rtlCol="0" anchor="ctr" anchorCtr="0" compatLnSpc="1">
                <a:prstTxWarp prst="textNoShape">
                  <a:avLst/>
                </a:prstTxWarp>
              </a:bodyPr>
              <a:lstStyle/>
              <a:p>
                <a:pPr marL="0" marR="0" indent="0" algn="ctr" defTabSz="912813"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bg1"/>
                    </a:solidFill>
                    <a:effectLst/>
                    <a:latin typeface="Arial" charset="0"/>
                    <a:cs typeface="Arial" charset="0"/>
                  </a:rPr>
                  <a:t>CDU</a:t>
                </a:r>
              </a:p>
            </p:txBody>
          </p:sp>
        </p:grpSp>
        <p:sp>
          <p:nvSpPr>
            <p:cNvPr id="30" name="Textfeld 29"/>
            <p:cNvSpPr txBox="1"/>
            <p:nvPr/>
          </p:nvSpPr>
          <p:spPr>
            <a:xfrm rot="5400000">
              <a:off x="1205531" y="1786942"/>
              <a:ext cx="872830" cy="156011"/>
            </a:xfrm>
            <a:prstGeom prst="rect">
              <a:avLst/>
            </a:prstGeom>
            <a:noFill/>
          </p:spPr>
          <p:txBody>
            <a:bodyPr wrap="square" rtlCol="0">
              <a:spAutoFit/>
            </a:bodyPr>
            <a:lstStyle/>
            <a:p>
              <a:r>
                <a:rPr lang="de-DE" sz="800" dirty="0" smtClean="0">
                  <a:solidFill>
                    <a:srgbClr val="004599"/>
                  </a:solidFill>
                </a:rPr>
                <a:t>LTW 1999</a:t>
              </a:r>
              <a:endParaRPr lang="de-DE" sz="800" dirty="0">
                <a:solidFill>
                  <a:srgbClr val="004599"/>
                </a:solidFill>
              </a:endParaRPr>
            </a:p>
          </p:txBody>
        </p:sp>
      </p:grpSp>
      <p:sp>
        <p:nvSpPr>
          <p:cNvPr id="3076" name="Text Box 4"/>
          <p:cNvSpPr txBox="1">
            <a:spLocks noChangeArrowheads="1"/>
          </p:cNvSpPr>
          <p:nvPr>
            <p:custDataLst>
              <p:tags r:id="rId2"/>
            </p:custDataLst>
          </p:nvPr>
        </p:nvSpPr>
        <p:spPr bwMode="gray">
          <a:xfrm>
            <a:off x="192088" y="584200"/>
            <a:ext cx="7648575" cy="730250"/>
          </a:xfrm>
          <a:prstGeom prst="rect">
            <a:avLst/>
          </a:prstGeom>
          <a:noFill/>
          <a:ln>
            <a:noFill/>
          </a:ln>
          <a:effectLst/>
          <a:extLst>
            <a:ext uri="{909E8E84-426E-40DD-AFC4-6F175D3DCCD1}">
              <a14:hiddenFill xmlns:a14="http://schemas.microsoft.com/office/drawing/2010/main" xmlns="">
                <a:solidFill>
                  <a:srgbClr val="DFDFDF"/>
                </a:solidFill>
              </a14:hiddenFill>
            </a:ext>
            <a:ext uri="{91240B29-F687-4F45-9708-019B960494DF}">
              <a14:hiddenLine xmlns:a14="http://schemas.microsoft.com/office/drawing/2010/main" xmlns="" w="9525" algn="ctr">
                <a:solidFill>
                  <a:srgbClr val="DFDFDF"/>
                </a:solidFill>
                <a:prstDash val="solid"/>
                <a:miter lim="800000"/>
                <a:headEnd/>
                <a:tailEnd/>
              </a14:hiddenLine>
            </a:ext>
            <a:ext uri="{AF507438-7753-43E0-B8FC-AC1667EBCBE1}">
              <a14:hiddenEffects xmlns:a14="http://schemas.microsoft.com/office/drawing/2010/main" xmlns="">
                <a:effectLst>
                  <a:outerShdw dist="35921" dir="2700001" algn="ctr" rotWithShape="0">
                    <a:srgbClr val="999999"/>
                  </a:outerShdw>
                </a:effectLst>
              </a14:hiddenEffects>
            </a:ext>
          </a:extLst>
        </p:spPr>
        <p:txBody>
          <a:bodyPr vert="horz" wrap="square" lIns="0" tIns="0" rIns="0" bIns="0" anchor="t" anchorCtr="0">
            <a:noAutofit/>
          </a:bodyPr>
          <a:lstStyle>
            <a:defPPr>
              <a:defRPr lang="de-DE"/>
            </a:defPPr>
            <a:lvl1pPr defTabSz="960438">
              <a:spcBef>
                <a:spcPct val="0"/>
              </a:spcBef>
              <a:spcAft>
                <a:spcPct val="0"/>
              </a:spcAft>
              <a:buClr>
                <a:srgbClr val="3399CC"/>
              </a:buClr>
              <a:buSzPct val="100000"/>
              <a:defRPr sz="2000">
                <a:solidFill>
                  <a:srgbClr val="257095"/>
                </a:solidFill>
                <a:latin typeface="Verdana"/>
              </a:defRPr>
            </a:lvl1pPr>
          </a:lstStyle>
          <a:p>
            <a:pPr>
              <a:spcBef>
                <a:spcPts val="0"/>
              </a:spcBef>
              <a:spcAft>
                <a:spcPts val="0"/>
              </a:spcAft>
              <a:buClr>
                <a:srgbClr val="000000"/>
              </a:buClr>
            </a:pPr>
            <a:r>
              <a:rPr lang="de-DE" dirty="0" smtClean="0">
                <a:solidFill>
                  <a:srgbClr val="004599"/>
                </a:solidFill>
                <a:latin typeface="Dax Offc"/>
              </a:rPr>
              <a:t>Zufriedenheit mit der Landesregierung</a:t>
            </a:r>
          </a:p>
          <a:p>
            <a:pPr>
              <a:spcBef>
                <a:spcPts val="0"/>
              </a:spcBef>
              <a:spcAft>
                <a:spcPts val="0"/>
              </a:spcAft>
              <a:buClr>
                <a:srgbClr val="000000"/>
              </a:buClr>
            </a:pPr>
            <a:r>
              <a:rPr lang="de-DE" dirty="0" smtClean="0">
                <a:solidFill>
                  <a:srgbClr val="004599"/>
                </a:solidFill>
                <a:latin typeface="Dax Offc"/>
              </a:rPr>
              <a:t>Zeitverlauf </a:t>
            </a:r>
          </a:p>
          <a:p>
            <a:pPr>
              <a:spcBef>
                <a:spcPts val="0"/>
              </a:spcBef>
              <a:spcAft>
                <a:spcPts val="0"/>
              </a:spcAft>
              <a:buClr>
                <a:srgbClr val="000000"/>
              </a:buClr>
            </a:pPr>
            <a:endParaRPr lang="de-DE" dirty="0">
              <a:solidFill>
                <a:srgbClr val="004599"/>
              </a:solidFill>
              <a:latin typeface="Dax Offc"/>
            </a:endParaRPr>
          </a:p>
        </p:txBody>
      </p:sp>
      <p:sp>
        <p:nvSpPr>
          <p:cNvPr id="3077" name="Rectangle 56"/>
          <p:cNvSpPr>
            <a:spLocks noChangeArrowheads="1"/>
          </p:cNvSpPr>
          <p:nvPr>
            <p:custDataLst>
              <p:tags r:id="rId3"/>
            </p:custDataLst>
          </p:nvPr>
        </p:nvSpPr>
        <p:spPr bwMode="gray">
          <a:xfrm>
            <a:off x="179388" y="6342063"/>
            <a:ext cx="6954838" cy="4492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0" tIns="0" rIns="0" bIns="0" anchor="t" anchorCtr="0"/>
          <a:lstStyle/>
          <a:p>
            <a:pPr>
              <a:lnSpc>
                <a:spcPct val="90000"/>
              </a:lnSpc>
              <a:spcBef>
                <a:spcPct val="0"/>
              </a:spcBef>
              <a:spcAft>
                <a:spcPct val="0"/>
              </a:spcAft>
              <a:buClr>
                <a:srgbClr val="000000"/>
              </a:buClr>
              <a:buSzPct val="80000"/>
            </a:pPr>
            <a:r>
              <a:rPr lang="de-DE" sz="1000" dirty="0">
                <a:solidFill>
                  <a:srgbClr val="000000"/>
                </a:solidFill>
              </a:rPr>
              <a:t>Grundgesamtheit: Wahlberechtigte Bevölkerung </a:t>
            </a:r>
            <a:r>
              <a:rPr lang="de-DE" sz="1000" dirty="0" smtClean="0">
                <a:solidFill>
                  <a:srgbClr val="000000"/>
                </a:solidFill>
              </a:rPr>
              <a:t>in Thüringen / </a:t>
            </a:r>
            <a:r>
              <a:rPr lang="de-DE" sz="1000" dirty="0">
                <a:solidFill>
                  <a:srgbClr val="000000"/>
                </a:solidFill>
              </a:rPr>
              <a:t>Angaben in Prozent</a:t>
            </a:r>
          </a:p>
          <a:p>
            <a:pPr>
              <a:lnSpc>
                <a:spcPct val="90000"/>
              </a:lnSpc>
              <a:spcBef>
                <a:spcPct val="0"/>
              </a:spcBef>
              <a:spcAft>
                <a:spcPct val="0"/>
              </a:spcAft>
              <a:buClr>
                <a:srgbClr val="000000"/>
              </a:buClr>
              <a:buSzPct val="80000"/>
            </a:pPr>
            <a:r>
              <a:rPr lang="de-DE" sz="1000" dirty="0" smtClean="0">
                <a:solidFill>
                  <a:srgbClr val="000000"/>
                </a:solidFill>
              </a:rPr>
              <a:t>Fehlende </a:t>
            </a:r>
            <a:r>
              <a:rPr lang="de-DE" sz="1000" dirty="0">
                <a:solidFill>
                  <a:srgbClr val="000000"/>
                </a:solidFill>
              </a:rPr>
              <a:t>Werte zu 100%: Weiß nicht / keine Angabe</a:t>
            </a:r>
            <a:endParaRPr lang="de-DE" sz="1000" dirty="0">
              <a:solidFill>
                <a:srgbClr val="000000"/>
              </a:solidFill>
              <a:cs typeface="Arial" charset="0"/>
            </a:endParaRPr>
          </a:p>
          <a:p>
            <a:pPr eaLnBrk="1" hangingPunct="1">
              <a:lnSpc>
                <a:spcPct val="90000"/>
              </a:lnSpc>
              <a:buClr>
                <a:srgbClr val="000000"/>
              </a:buClr>
              <a:buSzPct val="80000"/>
              <a:buFont typeface="Wingdings" pitchFamily="2" charset="2"/>
              <a:buNone/>
            </a:pPr>
            <a:endParaRPr lang="de-DE" sz="1000" dirty="0">
              <a:solidFill>
                <a:srgbClr val="000000"/>
              </a:solidFill>
              <a:latin typeface="Arial"/>
              <a:cs typeface="Arial" charset="0"/>
            </a:endParaRPr>
          </a:p>
        </p:txBody>
      </p:sp>
      <p:sp>
        <p:nvSpPr>
          <p:cNvPr id="16" name="Text Box 23"/>
          <p:cNvSpPr txBox="1">
            <a:spLocks noChangeArrowheads="1"/>
          </p:cNvSpPr>
          <p:nvPr/>
        </p:nvSpPr>
        <p:spPr bwMode="gray">
          <a:xfrm>
            <a:off x="6012160" y="2152352"/>
            <a:ext cx="2841838"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b="1" u="sng">
                <a:solidFill>
                  <a:schemeClr val="tx1"/>
                </a:solidFill>
                <a:latin typeface="Arial" charset="0"/>
                <a:cs typeface="Arial" charset="0"/>
              </a:defRPr>
            </a:lvl1pPr>
            <a:lvl2pPr marL="742950" indent="-285750" eaLnBrk="0" hangingPunct="0">
              <a:defRPr b="1" u="sng">
                <a:solidFill>
                  <a:schemeClr val="tx1"/>
                </a:solidFill>
                <a:latin typeface="Arial" charset="0"/>
                <a:cs typeface="Arial" charset="0"/>
              </a:defRPr>
            </a:lvl2pPr>
            <a:lvl3pPr marL="1143000" indent="-228600" eaLnBrk="0" hangingPunct="0">
              <a:defRPr b="1" u="sng">
                <a:solidFill>
                  <a:schemeClr val="tx1"/>
                </a:solidFill>
                <a:latin typeface="Arial" charset="0"/>
                <a:cs typeface="Arial" charset="0"/>
              </a:defRPr>
            </a:lvl3pPr>
            <a:lvl4pPr marL="1600200" indent="-228600" eaLnBrk="0" hangingPunct="0">
              <a:defRPr b="1" u="sng">
                <a:solidFill>
                  <a:schemeClr val="tx1"/>
                </a:solidFill>
                <a:latin typeface="Arial" charset="0"/>
                <a:cs typeface="Arial" charset="0"/>
              </a:defRPr>
            </a:lvl4pPr>
            <a:lvl5pPr marL="2057400" indent="-228600" eaLnBrk="0" hangingPunct="0">
              <a:defRPr b="1" u="sng">
                <a:solidFill>
                  <a:schemeClr val="tx1"/>
                </a:solidFill>
                <a:latin typeface="Arial" charset="0"/>
                <a:cs typeface="Arial" charset="0"/>
              </a:defRPr>
            </a:lvl5pPr>
            <a:lvl6pPr marL="2514600" indent="-228600" algn="ctr" eaLnBrk="0" fontAlgn="base" hangingPunct="0">
              <a:spcBef>
                <a:spcPct val="0"/>
              </a:spcBef>
              <a:spcAft>
                <a:spcPct val="0"/>
              </a:spcAft>
              <a:defRPr b="1" u="sng">
                <a:solidFill>
                  <a:schemeClr val="tx1"/>
                </a:solidFill>
                <a:latin typeface="Arial" charset="0"/>
                <a:cs typeface="Arial" charset="0"/>
              </a:defRPr>
            </a:lvl6pPr>
            <a:lvl7pPr marL="2971800" indent="-228600" algn="ctr" eaLnBrk="0" fontAlgn="base" hangingPunct="0">
              <a:spcBef>
                <a:spcPct val="0"/>
              </a:spcBef>
              <a:spcAft>
                <a:spcPct val="0"/>
              </a:spcAft>
              <a:defRPr b="1" u="sng">
                <a:solidFill>
                  <a:schemeClr val="tx1"/>
                </a:solidFill>
                <a:latin typeface="Arial" charset="0"/>
                <a:cs typeface="Arial" charset="0"/>
              </a:defRPr>
            </a:lvl7pPr>
            <a:lvl8pPr marL="3429000" indent="-228600" algn="ctr" eaLnBrk="0" fontAlgn="base" hangingPunct="0">
              <a:spcBef>
                <a:spcPct val="0"/>
              </a:spcBef>
              <a:spcAft>
                <a:spcPct val="0"/>
              </a:spcAft>
              <a:defRPr b="1" u="sng">
                <a:solidFill>
                  <a:schemeClr val="tx1"/>
                </a:solidFill>
                <a:latin typeface="Arial" charset="0"/>
                <a:cs typeface="Arial" charset="0"/>
              </a:defRPr>
            </a:lvl8pPr>
            <a:lvl9pPr marL="3886200" indent="-228600" algn="ctr" eaLnBrk="0" fontAlgn="base" hangingPunct="0">
              <a:spcBef>
                <a:spcPct val="0"/>
              </a:spcBef>
              <a:spcAft>
                <a:spcPct val="0"/>
              </a:spcAft>
              <a:defRPr b="1" u="sng">
                <a:solidFill>
                  <a:schemeClr val="tx1"/>
                </a:solidFill>
                <a:latin typeface="Arial" charset="0"/>
                <a:cs typeface="Arial" charset="0"/>
              </a:defRPr>
            </a:lvl9pPr>
          </a:lstStyle>
          <a:p>
            <a:pPr algn="r" eaLnBrk="1" hangingPunct="1"/>
            <a:r>
              <a:rPr lang="de-DE" sz="1400" u="none" dirty="0" smtClean="0">
                <a:solidFill>
                  <a:srgbClr val="0E4CA3"/>
                </a:solidFill>
              </a:rPr>
              <a:t>Sehr zufrieden / zufrieden</a:t>
            </a:r>
          </a:p>
        </p:txBody>
      </p:sp>
      <p:sp>
        <p:nvSpPr>
          <p:cNvPr id="17" name="Text Box 39"/>
          <p:cNvSpPr txBox="1">
            <a:spLocks noChangeArrowheads="1"/>
          </p:cNvSpPr>
          <p:nvPr/>
        </p:nvSpPr>
        <p:spPr bwMode="gray">
          <a:xfrm>
            <a:off x="6120681" y="4097077"/>
            <a:ext cx="2735795"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lgn="ctr">
                <a:solidFill>
                  <a:schemeClr val="bg2"/>
                </a:solidFill>
                <a:miter lim="800000"/>
                <a:headEnd/>
                <a:tailEnd type="none" w="lg"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defTabSz="912813" eaLnBrk="0" hangingPunct="0">
              <a:defRPr b="1" u="sng">
                <a:solidFill>
                  <a:schemeClr val="tx1"/>
                </a:solidFill>
                <a:latin typeface="Arial" charset="0"/>
                <a:cs typeface="Arial" charset="0"/>
              </a:defRPr>
            </a:lvl1pPr>
            <a:lvl2pPr marL="742950" indent="-285750" defTabSz="912813" eaLnBrk="0" hangingPunct="0">
              <a:defRPr b="1" u="sng">
                <a:solidFill>
                  <a:schemeClr val="tx1"/>
                </a:solidFill>
                <a:latin typeface="Arial" charset="0"/>
                <a:cs typeface="Arial" charset="0"/>
              </a:defRPr>
            </a:lvl2pPr>
            <a:lvl3pPr marL="1143000" indent="-228600" defTabSz="912813" eaLnBrk="0" hangingPunct="0">
              <a:defRPr b="1" u="sng">
                <a:solidFill>
                  <a:schemeClr val="tx1"/>
                </a:solidFill>
                <a:latin typeface="Arial" charset="0"/>
                <a:cs typeface="Arial" charset="0"/>
              </a:defRPr>
            </a:lvl3pPr>
            <a:lvl4pPr marL="1600200" indent="-228600" defTabSz="912813" eaLnBrk="0" hangingPunct="0">
              <a:defRPr b="1" u="sng">
                <a:solidFill>
                  <a:schemeClr val="tx1"/>
                </a:solidFill>
                <a:latin typeface="Arial" charset="0"/>
                <a:cs typeface="Arial" charset="0"/>
              </a:defRPr>
            </a:lvl4pPr>
            <a:lvl5pPr marL="2057400" indent="-228600" defTabSz="912813" eaLnBrk="0" hangingPunct="0">
              <a:defRPr b="1" u="sng">
                <a:solidFill>
                  <a:schemeClr val="tx1"/>
                </a:solidFill>
                <a:latin typeface="Arial" charset="0"/>
                <a:cs typeface="Arial" charset="0"/>
              </a:defRPr>
            </a:lvl5pPr>
            <a:lvl6pPr marL="2514600" indent="-228600" algn="ctr" defTabSz="912813" eaLnBrk="0" fontAlgn="base" hangingPunct="0">
              <a:spcBef>
                <a:spcPct val="0"/>
              </a:spcBef>
              <a:spcAft>
                <a:spcPct val="0"/>
              </a:spcAft>
              <a:defRPr b="1" u="sng">
                <a:solidFill>
                  <a:schemeClr val="tx1"/>
                </a:solidFill>
                <a:latin typeface="Arial" charset="0"/>
                <a:cs typeface="Arial" charset="0"/>
              </a:defRPr>
            </a:lvl6pPr>
            <a:lvl7pPr marL="2971800" indent="-228600" algn="ctr" defTabSz="912813" eaLnBrk="0" fontAlgn="base" hangingPunct="0">
              <a:spcBef>
                <a:spcPct val="0"/>
              </a:spcBef>
              <a:spcAft>
                <a:spcPct val="0"/>
              </a:spcAft>
              <a:defRPr b="1" u="sng">
                <a:solidFill>
                  <a:schemeClr val="tx1"/>
                </a:solidFill>
                <a:latin typeface="Arial" charset="0"/>
                <a:cs typeface="Arial" charset="0"/>
              </a:defRPr>
            </a:lvl7pPr>
            <a:lvl8pPr marL="3429000" indent="-228600" algn="ctr" defTabSz="912813" eaLnBrk="0" fontAlgn="base" hangingPunct="0">
              <a:spcBef>
                <a:spcPct val="0"/>
              </a:spcBef>
              <a:spcAft>
                <a:spcPct val="0"/>
              </a:spcAft>
              <a:defRPr b="1" u="sng">
                <a:solidFill>
                  <a:schemeClr val="tx1"/>
                </a:solidFill>
                <a:latin typeface="Arial" charset="0"/>
                <a:cs typeface="Arial" charset="0"/>
              </a:defRPr>
            </a:lvl8pPr>
            <a:lvl9pPr marL="3886200" indent="-228600" algn="ctr" defTabSz="912813" eaLnBrk="0" fontAlgn="base" hangingPunct="0">
              <a:spcBef>
                <a:spcPct val="0"/>
              </a:spcBef>
              <a:spcAft>
                <a:spcPct val="0"/>
              </a:spcAft>
              <a:defRPr b="1" u="sng">
                <a:solidFill>
                  <a:schemeClr val="tx1"/>
                </a:solidFill>
                <a:latin typeface="Arial" charset="0"/>
                <a:cs typeface="Arial" charset="0"/>
              </a:defRPr>
            </a:lvl9pPr>
          </a:lstStyle>
          <a:p>
            <a:pPr algn="r" eaLnBrk="1" hangingPunct="1">
              <a:spcBef>
                <a:spcPct val="50000"/>
              </a:spcBef>
            </a:pPr>
            <a:r>
              <a:rPr lang="de-DE" sz="1400" u="none" dirty="0" smtClean="0">
                <a:solidFill>
                  <a:schemeClr val="bg1">
                    <a:lumMod val="50000"/>
                  </a:schemeClr>
                </a:solidFill>
              </a:rPr>
              <a:t>Weniger / gar nicht zufrieden</a:t>
            </a:r>
            <a:endParaRPr lang="de-DE" sz="1400" u="none" dirty="0">
              <a:solidFill>
                <a:schemeClr val="bg1">
                  <a:lumMod val="50000"/>
                </a:schemeClr>
              </a:solidFill>
            </a:endParaRPr>
          </a:p>
        </p:txBody>
      </p:sp>
      <p:sp>
        <p:nvSpPr>
          <p:cNvPr id="24" name="Text Box 5"/>
          <p:cNvSpPr txBox="1">
            <a:spLocks noChangeArrowheads="1"/>
          </p:cNvSpPr>
          <p:nvPr>
            <p:custDataLst>
              <p:tags r:id="rId4"/>
            </p:custDataLst>
          </p:nvPr>
        </p:nvSpPr>
        <p:spPr bwMode="gray">
          <a:xfrm>
            <a:off x="184150" y="5586413"/>
            <a:ext cx="8802688" cy="5572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143000">
              <a:defRPr>
                <a:solidFill>
                  <a:schemeClr val="tx1"/>
                </a:solidFill>
                <a:latin typeface="Arial" charset="0"/>
              </a:defRPr>
            </a:lvl4pPr>
            <a:lvl5pPr marL="1143000">
              <a:defRPr>
                <a:solidFill>
                  <a:schemeClr val="tx1"/>
                </a:solidFill>
                <a:latin typeface="Arial" charset="0"/>
              </a:defRPr>
            </a:lvl5pPr>
            <a:lvl6pPr marL="1600200" eaLnBrk="0" fontAlgn="base" hangingPunct="0">
              <a:spcBef>
                <a:spcPct val="0"/>
              </a:spcBef>
              <a:spcAft>
                <a:spcPct val="0"/>
              </a:spcAft>
              <a:defRPr>
                <a:solidFill>
                  <a:schemeClr val="tx1"/>
                </a:solidFill>
                <a:latin typeface="Arial" charset="0"/>
              </a:defRPr>
            </a:lvl6pPr>
            <a:lvl7pPr marL="2057400" eaLnBrk="0" fontAlgn="base" hangingPunct="0">
              <a:spcBef>
                <a:spcPct val="0"/>
              </a:spcBef>
              <a:spcAft>
                <a:spcPct val="0"/>
              </a:spcAft>
              <a:defRPr>
                <a:solidFill>
                  <a:schemeClr val="tx1"/>
                </a:solidFill>
                <a:latin typeface="Arial" charset="0"/>
              </a:defRPr>
            </a:lvl7pPr>
            <a:lvl8pPr marL="2514600" eaLnBrk="0" fontAlgn="base" hangingPunct="0">
              <a:spcBef>
                <a:spcPct val="0"/>
              </a:spcBef>
              <a:spcAft>
                <a:spcPct val="0"/>
              </a:spcAft>
              <a:defRPr>
                <a:solidFill>
                  <a:schemeClr val="tx1"/>
                </a:solidFill>
                <a:latin typeface="Arial" charset="0"/>
              </a:defRPr>
            </a:lvl8pPr>
            <a:lvl9pPr marL="2971800" eaLnBrk="0" fontAlgn="base" hangingPunct="0">
              <a:spcBef>
                <a:spcPct val="0"/>
              </a:spcBef>
              <a:spcAft>
                <a:spcPct val="0"/>
              </a:spcAft>
              <a:defRPr>
                <a:solidFill>
                  <a:schemeClr val="tx1"/>
                </a:solidFill>
                <a:latin typeface="Arial" charset="0"/>
              </a:defRPr>
            </a:lvl9pPr>
          </a:lstStyle>
          <a:p>
            <a:pPr lvl="0"/>
            <a:r>
              <a:rPr lang="de-DE" sz="1200" dirty="0" smtClean="0">
                <a:solidFill>
                  <a:srgbClr val="000000"/>
                </a:solidFill>
                <a:cs typeface="Arial" charset="0"/>
              </a:rPr>
              <a:t>Frage: </a:t>
            </a:r>
            <a:r>
              <a:rPr lang="de-DE" sz="1200" dirty="0"/>
              <a:t>Wie zufrieden sind Sie mit der Arbeit der Landesregierung </a:t>
            </a:r>
            <a:r>
              <a:rPr lang="de-DE" sz="1200" dirty="0" smtClean="0"/>
              <a:t>in Thüringen? </a:t>
            </a:r>
            <a:r>
              <a:rPr lang="de-DE" sz="1200" dirty="0"/>
              <a:t>Sind Sie </a:t>
            </a:r>
            <a:r>
              <a:rPr lang="de-DE" sz="1200" dirty="0" smtClean="0"/>
              <a:t>damit sehr zufrieden, zufrieden, weniger zufrieden oder gar nicht zufrieden?</a:t>
            </a:r>
            <a:endParaRPr lang="de-DE" sz="1200" dirty="0"/>
          </a:p>
        </p:txBody>
      </p:sp>
      <p:sp>
        <p:nvSpPr>
          <p:cNvPr id="3" name="Textfeld 2"/>
          <p:cNvSpPr txBox="1"/>
          <p:nvPr/>
        </p:nvSpPr>
        <p:spPr>
          <a:xfrm>
            <a:off x="8343128" y="4907991"/>
            <a:ext cx="369332" cy="753257"/>
          </a:xfrm>
          <a:prstGeom prst="rect">
            <a:avLst/>
          </a:prstGeom>
          <a:noFill/>
        </p:spPr>
        <p:txBody>
          <a:bodyPr vert="vert270" wrap="square" rtlCol="0">
            <a:spAutoFit/>
          </a:bodyPr>
          <a:lstStyle/>
          <a:p>
            <a:r>
              <a:rPr lang="de-DE" sz="1200" dirty="0" smtClean="0"/>
              <a:t>Sept 14 </a:t>
            </a:r>
            <a:endParaRPr lang="de-DE" sz="1200" dirty="0"/>
          </a:p>
        </p:txBody>
      </p:sp>
    </p:spTree>
    <p:custDataLst>
      <p:tags r:id="rId1"/>
    </p:custDataLst>
    <p:extLst>
      <p:ext uri="{BB962C8B-B14F-4D97-AF65-F5344CB8AC3E}">
        <p14:creationId xmlns:p14="http://schemas.microsoft.com/office/powerpoint/2010/main" xmlns="" val="95585828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4"/>
          <p:cNvSpPr txBox="1">
            <a:spLocks noChangeArrowheads="1"/>
          </p:cNvSpPr>
          <p:nvPr>
            <p:custDataLst>
              <p:tags r:id="rId2"/>
            </p:custDataLst>
          </p:nvPr>
        </p:nvSpPr>
        <p:spPr bwMode="gray">
          <a:xfrm>
            <a:off x="192088" y="584200"/>
            <a:ext cx="7648575" cy="730250"/>
          </a:xfrm>
          <a:prstGeom prst="rect">
            <a:avLst/>
          </a:prstGeom>
          <a:noFill/>
          <a:ln>
            <a:noFill/>
          </a:ln>
          <a:effectLst/>
          <a:extLst>
            <a:ext uri="{909E8E84-426E-40DD-AFC4-6F175D3DCCD1}">
              <a14:hiddenFill xmlns:a14="http://schemas.microsoft.com/office/drawing/2010/main" xmlns="">
                <a:solidFill>
                  <a:srgbClr val="DFDFDF"/>
                </a:solidFill>
              </a14:hiddenFill>
            </a:ext>
            <a:ext uri="{91240B29-F687-4F45-9708-019B960494DF}">
              <a14:hiddenLine xmlns:a14="http://schemas.microsoft.com/office/drawing/2010/main" xmlns="" w="9525" algn="ctr">
                <a:solidFill>
                  <a:srgbClr val="DFDFDF"/>
                </a:solidFill>
                <a:prstDash val="solid"/>
                <a:miter lim="800000"/>
                <a:headEnd/>
                <a:tailEnd/>
              </a14:hiddenLine>
            </a:ext>
            <a:ext uri="{AF507438-7753-43E0-B8FC-AC1667EBCBE1}">
              <a14:hiddenEffects xmlns:a14="http://schemas.microsoft.com/office/drawing/2010/main" xmlns="">
                <a:effectLst>
                  <a:outerShdw dist="35921" dir="2700001" algn="ctr" rotWithShape="0">
                    <a:srgbClr val="999999"/>
                  </a:outerShdw>
                </a:effectLst>
              </a14:hiddenEffects>
            </a:ext>
          </a:extLst>
        </p:spPr>
        <p:txBody>
          <a:bodyPr vert="horz" wrap="square" lIns="0" tIns="0" rIns="0" bIns="0" anchor="t" anchorCtr="0">
            <a:noAutofit/>
          </a:bodyPr>
          <a:lstStyle>
            <a:defPPr>
              <a:defRPr lang="de-DE"/>
            </a:defPPr>
            <a:lvl1pPr defTabSz="960438">
              <a:spcBef>
                <a:spcPct val="0"/>
              </a:spcBef>
              <a:spcAft>
                <a:spcPct val="0"/>
              </a:spcAft>
              <a:buClr>
                <a:srgbClr val="3399CC"/>
              </a:buClr>
              <a:buSzPct val="100000"/>
              <a:defRPr sz="2000">
                <a:solidFill>
                  <a:srgbClr val="257095"/>
                </a:solidFill>
                <a:latin typeface="Verdana"/>
              </a:defRPr>
            </a:lvl1pPr>
          </a:lstStyle>
          <a:p>
            <a:pPr>
              <a:spcBef>
                <a:spcPts val="0"/>
              </a:spcBef>
              <a:spcAft>
                <a:spcPts val="0"/>
              </a:spcAft>
              <a:buClr>
                <a:srgbClr val="000000"/>
              </a:buClr>
            </a:pPr>
            <a:r>
              <a:rPr lang="de-DE" dirty="0" smtClean="0">
                <a:solidFill>
                  <a:srgbClr val="004599"/>
                </a:solidFill>
                <a:latin typeface="Dax Offc"/>
              </a:rPr>
              <a:t>Direktwahl der Ministerpräsidentin / des Ministerpräsidenten</a:t>
            </a:r>
            <a:endParaRPr lang="de-DE" dirty="0">
              <a:solidFill>
                <a:srgbClr val="004599"/>
              </a:solidFill>
              <a:latin typeface="Dax Offc"/>
            </a:endParaRPr>
          </a:p>
        </p:txBody>
      </p:sp>
      <p:sp>
        <p:nvSpPr>
          <p:cNvPr id="3077" name="Rectangle 56"/>
          <p:cNvSpPr>
            <a:spLocks noChangeArrowheads="1"/>
          </p:cNvSpPr>
          <p:nvPr>
            <p:custDataLst>
              <p:tags r:id="rId3"/>
            </p:custDataLst>
          </p:nvPr>
        </p:nvSpPr>
        <p:spPr bwMode="gray">
          <a:xfrm>
            <a:off x="179388" y="6342063"/>
            <a:ext cx="6954838" cy="4492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0" tIns="0" rIns="0" bIns="0" anchor="t" anchorCtr="0"/>
          <a:lstStyle/>
          <a:p>
            <a:pPr>
              <a:lnSpc>
                <a:spcPct val="90000"/>
              </a:lnSpc>
              <a:spcBef>
                <a:spcPct val="0"/>
              </a:spcBef>
              <a:spcAft>
                <a:spcPct val="0"/>
              </a:spcAft>
              <a:buClr>
                <a:srgbClr val="000000"/>
              </a:buClr>
              <a:buSzPct val="80000"/>
            </a:pPr>
            <a:r>
              <a:rPr lang="de-DE" sz="1000" dirty="0">
                <a:solidFill>
                  <a:srgbClr val="000000"/>
                </a:solidFill>
              </a:rPr>
              <a:t>Grundgesamtheit: Wahlberechtigte Bevölkerung in Thüringen </a:t>
            </a:r>
            <a:r>
              <a:rPr lang="de-DE" sz="1000" dirty="0" smtClean="0">
                <a:solidFill>
                  <a:srgbClr val="000000"/>
                </a:solidFill>
              </a:rPr>
              <a:t>/ </a:t>
            </a:r>
            <a:r>
              <a:rPr lang="de-DE" sz="1000" dirty="0">
                <a:solidFill>
                  <a:srgbClr val="000000"/>
                </a:solidFill>
              </a:rPr>
              <a:t>Angaben in </a:t>
            </a:r>
            <a:r>
              <a:rPr lang="de-DE" sz="1000" dirty="0" smtClean="0">
                <a:solidFill>
                  <a:srgbClr val="000000"/>
                </a:solidFill>
              </a:rPr>
              <a:t>Prozent</a:t>
            </a:r>
          </a:p>
          <a:p>
            <a:pPr>
              <a:lnSpc>
                <a:spcPct val="90000"/>
              </a:lnSpc>
              <a:spcBef>
                <a:spcPct val="0"/>
              </a:spcBef>
              <a:spcAft>
                <a:spcPct val="0"/>
              </a:spcAft>
              <a:buClr>
                <a:srgbClr val="000000"/>
              </a:buClr>
              <a:buSzPct val="80000"/>
            </a:pPr>
            <a:r>
              <a:rPr lang="de-DE" sz="1000" dirty="0" smtClean="0">
                <a:solidFill>
                  <a:srgbClr val="000000"/>
                </a:solidFill>
              </a:rPr>
              <a:t>Angaben in Klammern: Vergleich zu </a:t>
            </a:r>
            <a:r>
              <a:rPr lang="de-DE" sz="1000" dirty="0" smtClean="0"/>
              <a:t>Juli 2014</a:t>
            </a:r>
            <a:r>
              <a:rPr lang="de-DE" sz="1000" dirty="0" smtClean="0">
                <a:solidFill>
                  <a:srgbClr val="000000"/>
                </a:solidFill>
              </a:rPr>
              <a:t>, Fehlende </a:t>
            </a:r>
            <a:r>
              <a:rPr lang="de-DE" sz="1000" dirty="0">
                <a:solidFill>
                  <a:srgbClr val="000000"/>
                </a:solidFill>
              </a:rPr>
              <a:t>Werte zu 100%: </a:t>
            </a:r>
            <a:r>
              <a:rPr lang="de-DE" sz="1000" dirty="0" smtClean="0">
                <a:solidFill>
                  <a:srgbClr val="000000"/>
                </a:solidFill>
              </a:rPr>
              <a:t>Spontan: für keinen der drei / kenne </a:t>
            </a:r>
            <a:r>
              <a:rPr lang="de-DE" sz="1000" dirty="0">
                <a:solidFill>
                  <a:srgbClr val="000000"/>
                </a:solidFill>
              </a:rPr>
              <a:t>Christine Lieberknecht/Bodo Ramelow/Heike Taubert </a:t>
            </a:r>
            <a:r>
              <a:rPr lang="de-DE" sz="1000" dirty="0" smtClean="0">
                <a:solidFill>
                  <a:srgbClr val="000000"/>
                </a:solidFill>
              </a:rPr>
              <a:t>nicht / weiß </a:t>
            </a:r>
            <a:r>
              <a:rPr lang="de-DE" sz="1000" dirty="0">
                <a:solidFill>
                  <a:srgbClr val="000000"/>
                </a:solidFill>
              </a:rPr>
              <a:t>nicht / keine Angabe</a:t>
            </a:r>
            <a:endParaRPr lang="de-DE" sz="1000" dirty="0">
              <a:solidFill>
                <a:srgbClr val="000000"/>
              </a:solidFill>
              <a:cs typeface="Arial" charset="0"/>
            </a:endParaRPr>
          </a:p>
          <a:p>
            <a:pPr eaLnBrk="1" hangingPunct="1">
              <a:lnSpc>
                <a:spcPct val="90000"/>
              </a:lnSpc>
              <a:buClr>
                <a:srgbClr val="000000"/>
              </a:buClr>
              <a:buSzPct val="80000"/>
              <a:buFont typeface="Wingdings" pitchFamily="2" charset="2"/>
              <a:buNone/>
            </a:pPr>
            <a:endParaRPr lang="de-DE" sz="1000" dirty="0">
              <a:solidFill>
                <a:srgbClr val="000000"/>
              </a:solidFill>
              <a:latin typeface="Arial"/>
              <a:cs typeface="Arial" charset="0"/>
            </a:endParaRPr>
          </a:p>
        </p:txBody>
      </p:sp>
      <p:sp>
        <p:nvSpPr>
          <p:cNvPr id="3078" name="Text Box 5"/>
          <p:cNvSpPr txBox="1">
            <a:spLocks noChangeArrowheads="1"/>
          </p:cNvSpPr>
          <p:nvPr>
            <p:custDataLst>
              <p:tags r:id="rId4"/>
            </p:custDataLst>
          </p:nvPr>
        </p:nvSpPr>
        <p:spPr bwMode="gray">
          <a:xfrm>
            <a:off x="184150" y="5586413"/>
            <a:ext cx="8802688" cy="5572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143000">
              <a:defRPr>
                <a:solidFill>
                  <a:schemeClr val="tx1"/>
                </a:solidFill>
                <a:latin typeface="Arial" charset="0"/>
              </a:defRPr>
            </a:lvl4pPr>
            <a:lvl5pPr marL="1143000">
              <a:defRPr>
                <a:solidFill>
                  <a:schemeClr val="tx1"/>
                </a:solidFill>
                <a:latin typeface="Arial" charset="0"/>
              </a:defRPr>
            </a:lvl5pPr>
            <a:lvl6pPr marL="1600200" eaLnBrk="0" fontAlgn="base" hangingPunct="0">
              <a:spcBef>
                <a:spcPct val="0"/>
              </a:spcBef>
              <a:spcAft>
                <a:spcPct val="0"/>
              </a:spcAft>
              <a:defRPr>
                <a:solidFill>
                  <a:schemeClr val="tx1"/>
                </a:solidFill>
                <a:latin typeface="Arial" charset="0"/>
              </a:defRPr>
            </a:lvl6pPr>
            <a:lvl7pPr marL="2057400" eaLnBrk="0" fontAlgn="base" hangingPunct="0">
              <a:spcBef>
                <a:spcPct val="0"/>
              </a:spcBef>
              <a:spcAft>
                <a:spcPct val="0"/>
              </a:spcAft>
              <a:defRPr>
                <a:solidFill>
                  <a:schemeClr val="tx1"/>
                </a:solidFill>
                <a:latin typeface="Arial" charset="0"/>
              </a:defRPr>
            </a:lvl7pPr>
            <a:lvl8pPr marL="2514600" eaLnBrk="0" fontAlgn="base" hangingPunct="0">
              <a:spcBef>
                <a:spcPct val="0"/>
              </a:spcBef>
              <a:spcAft>
                <a:spcPct val="0"/>
              </a:spcAft>
              <a:defRPr>
                <a:solidFill>
                  <a:schemeClr val="tx1"/>
                </a:solidFill>
                <a:latin typeface="Arial" charset="0"/>
              </a:defRPr>
            </a:lvl8pPr>
            <a:lvl9pPr marL="2971800" eaLnBrk="0" fontAlgn="base" hangingPunct="0">
              <a:spcBef>
                <a:spcPct val="0"/>
              </a:spcBef>
              <a:spcAft>
                <a:spcPct val="0"/>
              </a:spcAft>
              <a:defRPr>
                <a:solidFill>
                  <a:schemeClr val="tx1"/>
                </a:solidFill>
                <a:latin typeface="Arial" charset="0"/>
              </a:defRPr>
            </a:lvl9pPr>
          </a:lstStyle>
          <a:p>
            <a:r>
              <a:rPr lang="de-DE" sz="1200" dirty="0" smtClean="0">
                <a:solidFill>
                  <a:srgbClr val="000000"/>
                </a:solidFill>
                <a:cs typeface="Arial" charset="0"/>
              </a:rPr>
              <a:t>Frage: </a:t>
            </a:r>
            <a:r>
              <a:rPr lang="de-DE" sz="1200" dirty="0" smtClean="0"/>
              <a:t>Wenn man den Ministerpräsidenten in Thüringen direkt wählen könnte, für wen würden Sie </a:t>
            </a:r>
            <a:r>
              <a:rPr lang="de-DE" sz="1200" dirty="0"/>
              <a:t>sich entscheiden: für Christine Lieberknecht oder für Bodo Ramelow oder für Heike Taubert</a:t>
            </a:r>
            <a:r>
              <a:rPr lang="de-DE" sz="1200" dirty="0" smtClean="0"/>
              <a:t>?</a:t>
            </a:r>
            <a:endParaRPr lang="de-DE" sz="1200" dirty="0"/>
          </a:p>
        </p:txBody>
      </p:sp>
      <p:graphicFrame>
        <p:nvGraphicFramePr>
          <p:cNvPr id="12" name="Object 2"/>
          <p:cNvGraphicFramePr>
            <a:graphicFrameLocks/>
          </p:cNvGraphicFramePr>
          <p:nvPr>
            <p:extLst>
              <p:ext uri="{D42A27DB-BD31-4B8C-83A1-F6EECF244321}">
                <p14:modId xmlns:p14="http://schemas.microsoft.com/office/powerpoint/2010/main" xmlns="" val="1954823561"/>
              </p:ext>
            </p:extLst>
          </p:nvPr>
        </p:nvGraphicFramePr>
        <p:xfrm>
          <a:off x="467544" y="1350203"/>
          <a:ext cx="7992888" cy="3431912"/>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3" name="Group 6"/>
          <p:cNvGraphicFramePr>
            <a:graphicFrameLocks noGrp="1"/>
          </p:cNvGraphicFramePr>
          <p:nvPr>
            <p:extLst>
              <p:ext uri="{D42A27DB-BD31-4B8C-83A1-F6EECF244321}">
                <p14:modId xmlns:p14="http://schemas.microsoft.com/office/powerpoint/2010/main" xmlns="" val="371497202"/>
              </p:ext>
            </p:extLst>
          </p:nvPr>
        </p:nvGraphicFramePr>
        <p:xfrm>
          <a:off x="683568" y="4757821"/>
          <a:ext cx="7668852" cy="498720"/>
        </p:xfrm>
        <a:graphic>
          <a:graphicData uri="http://schemas.openxmlformats.org/drawingml/2006/table">
            <a:tbl>
              <a:tblPr/>
              <a:tblGrid>
                <a:gridCol w="2556284"/>
                <a:gridCol w="2556284"/>
                <a:gridCol w="2556284"/>
              </a:tblGrid>
              <a:tr h="466725">
                <a:tc>
                  <a:txBody>
                    <a:bodyPr/>
                    <a:lstStyle/>
                    <a:p>
                      <a:pPr marL="0" marR="0" lvl="0" indent="0" algn="ctr" defTabSz="914400" rtl="0" eaLnBrk="1" fontAlgn="ctr" latinLnBrk="0" hangingPunct="1">
                        <a:lnSpc>
                          <a:spcPct val="90000"/>
                        </a:lnSpc>
                        <a:spcBef>
                          <a:spcPct val="0"/>
                        </a:spcBef>
                        <a:spcAft>
                          <a:spcPct val="0"/>
                        </a:spcAft>
                        <a:buClr>
                          <a:schemeClr val="bg1"/>
                        </a:buClr>
                        <a:buSzTx/>
                        <a:buFontTx/>
                        <a:buNone/>
                        <a:tabLst/>
                      </a:pPr>
                      <a:r>
                        <a:rPr kumimoji="0" lang="de-DE" sz="1400" b="0" i="0" u="none" strike="noStrike" cap="none" normalizeH="0" baseline="0" dirty="0" smtClean="0">
                          <a:ln>
                            <a:noFill/>
                          </a:ln>
                          <a:solidFill>
                            <a:schemeClr val="tx1"/>
                          </a:solidFill>
                          <a:effectLst/>
                          <a:latin typeface="Arial" charset="0"/>
                          <a:cs typeface="Arial" charset="0"/>
                        </a:rPr>
                        <a:t>Christine Lieberknecht</a:t>
                      </a:r>
                    </a:p>
                  </a:txBody>
                  <a:tcPr marL="36000" marR="36000" marT="36000" marB="36000"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0"/>
                        </a:spcAft>
                        <a:buClr>
                          <a:srgbClr val="257095"/>
                        </a:buClr>
                        <a:buSzTx/>
                        <a:buFont typeface="Wingdings" pitchFamily="2" charset="2"/>
                        <a:buNone/>
                        <a:tabLst/>
                        <a:defRPr/>
                      </a:pPr>
                      <a:r>
                        <a:rPr kumimoji="0" lang="de-DE" sz="1400" b="0" i="0" u="none" strike="noStrike" cap="none" normalizeH="0" baseline="0" dirty="0" smtClean="0">
                          <a:ln>
                            <a:noFill/>
                          </a:ln>
                          <a:solidFill>
                            <a:schemeClr val="tx1"/>
                          </a:solidFill>
                          <a:effectLst/>
                          <a:latin typeface="Arial" charset="0"/>
                          <a:cs typeface="Arial" charset="0"/>
                        </a:rPr>
                        <a:t>Bodo Ramelow</a:t>
                      </a:r>
                    </a:p>
                    <a:p>
                      <a:pPr marL="0" marR="0" lvl="0" indent="0" algn="ctr" defTabSz="914400" rtl="0" eaLnBrk="1" fontAlgn="base" latinLnBrk="0" hangingPunct="1">
                        <a:lnSpc>
                          <a:spcPct val="100000"/>
                        </a:lnSpc>
                        <a:spcBef>
                          <a:spcPct val="0"/>
                        </a:spcBef>
                        <a:spcAft>
                          <a:spcPts val="0"/>
                        </a:spcAft>
                        <a:buClr>
                          <a:srgbClr val="257095"/>
                        </a:buClr>
                        <a:buSzTx/>
                        <a:buFont typeface="Wingdings" pitchFamily="2" charset="2"/>
                        <a:buNone/>
                        <a:tabLst/>
                      </a:pPr>
                      <a:endParaRPr kumimoji="0" lang="de-DE" sz="1400" b="0" i="0" u="none" strike="noStrike" cap="none" normalizeH="0" baseline="0" dirty="0" smtClean="0">
                        <a:ln>
                          <a:noFill/>
                        </a:ln>
                        <a:solidFill>
                          <a:schemeClr val="tx1"/>
                        </a:solidFill>
                        <a:effectLst/>
                        <a:latin typeface="Arial" charset="0"/>
                        <a:cs typeface="Arial" charset="0"/>
                      </a:endParaRPr>
                    </a:p>
                  </a:txBody>
                  <a:tcPr marL="36000" marR="36000" marT="36000" marB="36000"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0"/>
                        </a:spcAft>
                        <a:buClr>
                          <a:srgbClr val="257095"/>
                        </a:buClr>
                        <a:buSzTx/>
                        <a:buFont typeface="Wingdings" pitchFamily="2" charset="2"/>
                        <a:buNone/>
                        <a:tabLst/>
                        <a:defRPr/>
                      </a:pPr>
                      <a:r>
                        <a:rPr kumimoji="0" lang="de-DE" sz="1400" b="0" i="0" u="none" strike="noStrike" cap="none" normalizeH="0" baseline="0" dirty="0" smtClean="0">
                          <a:ln>
                            <a:noFill/>
                          </a:ln>
                          <a:solidFill>
                            <a:schemeClr val="tx1"/>
                          </a:solidFill>
                          <a:effectLst/>
                          <a:latin typeface="Arial" charset="0"/>
                          <a:cs typeface="Arial" charset="0"/>
                        </a:rPr>
                        <a:t>Heike Taubert</a:t>
                      </a:r>
                    </a:p>
                  </a:txBody>
                  <a:tcPr marL="36000" marR="36000" marT="36000" marB="36000" horzOverflow="overflow">
                    <a:lnL>
                      <a:noFill/>
                    </a:lnL>
                    <a:lnR>
                      <a:noFill/>
                    </a:lnR>
                    <a:lnT cap="flat">
                      <a:noFill/>
                    </a:lnT>
                    <a:lnB>
                      <a:noFill/>
                    </a:lnB>
                    <a:lnTlToBr>
                      <a:noFill/>
                    </a:lnTlToBr>
                    <a:lnBlToTr>
                      <a:noFill/>
                    </a:lnBlToTr>
                    <a:noFill/>
                  </a:tcPr>
                </a:tc>
              </a:tr>
            </a:tbl>
          </a:graphicData>
        </a:graphic>
      </p:graphicFrame>
      <p:pic>
        <p:nvPicPr>
          <p:cNvPr id="4" name="Grafik 3"/>
          <p:cNvPicPr>
            <a:picLocks noChangeAspect="1"/>
          </p:cNvPicPr>
          <p:nvPr/>
        </p:nvPicPr>
        <p:blipFill>
          <a:blip r:embed="rId8" cstate="print">
            <a:extLst>
              <a:ext uri="{28A0092B-C50C-407E-A947-70E740481C1C}">
                <a14:useLocalDpi xmlns:a14="http://schemas.microsoft.com/office/drawing/2010/main" xmlns="" val="0"/>
              </a:ext>
            </a:extLst>
          </a:blip>
          <a:stretch>
            <a:fillRect/>
          </a:stretch>
        </p:blipFill>
        <p:spPr>
          <a:xfrm>
            <a:off x="4819284" y="2725948"/>
            <a:ext cx="1051980" cy="1440000"/>
          </a:xfrm>
          <a:prstGeom prst="rect">
            <a:avLst/>
          </a:prstGeom>
        </p:spPr>
      </p:pic>
      <p:pic>
        <p:nvPicPr>
          <p:cNvPr id="7" name="Grafik 6"/>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2320776" y="2217973"/>
            <a:ext cx="998079" cy="1440000"/>
          </a:xfrm>
          <a:prstGeom prst="rect">
            <a:avLst/>
          </a:prstGeom>
        </p:spPr>
      </p:pic>
      <p:pic>
        <p:nvPicPr>
          <p:cNvPr id="2" name="Grafik 1"/>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7386454" y="2999473"/>
            <a:ext cx="998283" cy="1440000"/>
          </a:xfrm>
          <a:prstGeom prst="rect">
            <a:avLst/>
          </a:prstGeom>
        </p:spPr>
      </p:pic>
      <p:sp>
        <p:nvSpPr>
          <p:cNvPr id="10" name="Textfeld 2"/>
          <p:cNvSpPr txBox="1">
            <a:spLocks noChangeArrowheads="1"/>
          </p:cNvSpPr>
          <p:nvPr/>
        </p:nvSpPr>
        <p:spPr bwMode="auto">
          <a:xfrm>
            <a:off x="1655676" y="2548315"/>
            <a:ext cx="612068"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b="1" u="sng">
                <a:solidFill>
                  <a:schemeClr val="tx1"/>
                </a:solidFill>
                <a:latin typeface="Arial" charset="0"/>
                <a:cs typeface="Arial" charset="0"/>
              </a:defRPr>
            </a:lvl1pPr>
            <a:lvl2pPr marL="742950" indent="-285750" eaLnBrk="0" hangingPunct="0">
              <a:defRPr b="1" u="sng">
                <a:solidFill>
                  <a:schemeClr val="tx1"/>
                </a:solidFill>
                <a:latin typeface="Arial" charset="0"/>
                <a:cs typeface="Arial" charset="0"/>
              </a:defRPr>
            </a:lvl2pPr>
            <a:lvl3pPr marL="1143000" indent="-228600" eaLnBrk="0" hangingPunct="0">
              <a:defRPr b="1" u="sng">
                <a:solidFill>
                  <a:schemeClr val="tx1"/>
                </a:solidFill>
                <a:latin typeface="Arial" charset="0"/>
                <a:cs typeface="Arial" charset="0"/>
              </a:defRPr>
            </a:lvl3pPr>
            <a:lvl4pPr marL="1600200" indent="-228600" eaLnBrk="0" hangingPunct="0">
              <a:defRPr b="1" u="sng">
                <a:solidFill>
                  <a:schemeClr val="tx1"/>
                </a:solidFill>
                <a:latin typeface="Arial" charset="0"/>
                <a:cs typeface="Arial" charset="0"/>
              </a:defRPr>
            </a:lvl4pPr>
            <a:lvl5pPr marL="2057400" indent="-228600" eaLnBrk="0" hangingPunct="0">
              <a:defRPr b="1" u="sng">
                <a:solidFill>
                  <a:schemeClr val="tx1"/>
                </a:solidFill>
                <a:latin typeface="Arial" charset="0"/>
                <a:cs typeface="Arial" charset="0"/>
              </a:defRPr>
            </a:lvl5pPr>
            <a:lvl6pPr marL="2514600" indent="-228600" algn="ctr" eaLnBrk="0" fontAlgn="base" hangingPunct="0">
              <a:spcBef>
                <a:spcPct val="0"/>
              </a:spcBef>
              <a:spcAft>
                <a:spcPct val="0"/>
              </a:spcAft>
              <a:defRPr b="1" u="sng">
                <a:solidFill>
                  <a:schemeClr val="tx1"/>
                </a:solidFill>
                <a:latin typeface="Arial" charset="0"/>
                <a:cs typeface="Arial" charset="0"/>
              </a:defRPr>
            </a:lvl6pPr>
            <a:lvl7pPr marL="2971800" indent="-228600" algn="ctr" eaLnBrk="0" fontAlgn="base" hangingPunct="0">
              <a:spcBef>
                <a:spcPct val="0"/>
              </a:spcBef>
              <a:spcAft>
                <a:spcPct val="0"/>
              </a:spcAft>
              <a:defRPr b="1" u="sng">
                <a:solidFill>
                  <a:schemeClr val="tx1"/>
                </a:solidFill>
                <a:latin typeface="Arial" charset="0"/>
                <a:cs typeface="Arial" charset="0"/>
              </a:defRPr>
            </a:lvl7pPr>
            <a:lvl8pPr marL="3429000" indent="-228600" algn="ctr" eaLnBrk="0" fontAlgn="base" hangingPunct="0">
              <a:spcBef>
                <a:spcPct val="0"/>
              </a:spcBef>
              <a:spcAft>
                <a:spcPct val="0"/>
              </a:spcAft>
              <a:defRPr b="1" u="sng">
                <a:solidFill>
                  <a:schemeClr val="tx1"/>
                </a:solidFill>
                <a:latin typeface="Arial" charset="0"/>
                <a:cs typeface="Arial" charset="0"/>
              </a:defRPr>
            </a:lvl8pPr>
            <a:lvl9pPr marL="3886200" indent="-228600" algn="ctr" eaLnBrk="0" fontAlgn="base" hangingPunct="0">
              <a:spcBef>
                <a:spcPct val="0"/>
              </a:spcBef>
              <a:spcAft>
                <a:spcPct val="0"/>
              </a:spcAft>
              <a:defRPr b="1" u="sng">
                <a:solidFill>
                  <a:schemeClr val="tx1"/>
                </a:solidFill>
                <a:latin typeface="Arial" charset="0"/>
                <a:cs typeface="Arial" charset="0"/>
              </a:defRPr>
            </a:lvl9pPr>
          </a:lstStyle>
          <a:p>
            <a:pPr algn="ctr" eaLnBrk="1" hangingPunct="1"/>
            <a:r>
              <a:rPr lang="de-DE" sz="1200" b="0" u="none" dirty="0" smtClean="0"/>
              <a:t>(-3)</a:t>
            </a:r>
            <a:endParaRPr lang="de-DE" sz="1200" b="0" u="none" dirty="0"/>
          </a:p>
        </p:txBody>
      </p:sp>
      <p:sp>
        <p:nvSpPr>
          <p:cNvPr id="11" name="Textfeld 2"/>
          <p:cNvSpPr txBox="1">
            <a:spLocks noChangeArrowheads="1"/>
          </p:cNvSpPr>
          <p:nvPr/>
        </p:nvSpPr>
        <p:spPr bwMode="auto">
          <a:xfrm>
            <a:off x="4175956" y="2791961"/>
            <a:ext cx="612068"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b="1" u="sng">
                <a:solidFill>
                  <a:schemeClr val="tx1"/>
                </a:solidFill>
                <a:latin typeface="Arial" charset="0"/>
                <a:cs typeface="Arial" charset="0"/>
              </a:defRPr>
            </a:lvl1pPr>
            <a:lvl2pPr marL="742950" indent="-285750" eaLnBrk="0" hangingPunct="0">
              <a:defRPr b="1" u="sng">
                <a:solidFill>
                  <a:schemeClr val="tx1"/>
                </a:solidFill>
                <a:latin typeface="Arial" charset="0"/>
                <a:cs typeface="Arial" charset="0"/>
              </a:defRPr>
            </a:lvl2pPr>
            <a:lvl3pPr marL="1143000" indent="-228600" eaLnBrk="0" hangingPunct="0">
              <a:defRPr b="1" u="sng">
                <a:solidFill>
                  <a:schemeClr val="tx1"/>
                </a:solidFill>
                <a:latin typeface="Arial" charset="0"/>
                <a:cs typeface="Arial" charset="0"/>
              </a:defRPr>
            </a:lvl3pPr>
            <a:lvl4pPr marL="1600200" indent="-228600" eaLnBrk="0" hangingPunct="0">
              <a:defRPr b="1" u="sng">
                <a:solidFill>
                  <a:schemeClr val="tx1"/>
                </a:solidFill>
                <a:latin typeface="Arial" charset="0"/>
                <a:cs typeface="Arial" charset="0"/>
              </a:defRPr>
            </a:lvl4pPr>
            <a:lvl5pPr marL="2057400" indent="-228600" eaLnBrk="0" hangingPunct="0">
              <a:defRPr b="1" u="sng">
                <a:solidFill>
                  <a:schemeClr val="tx1"/>
                </a:solidFill>
                <a:latin typeface="Arial" charset="0"/>
                <a:cs typeface="Arial" charset="0"/>
              </a:defRPr>
            </a:lvl5pPr>
            <a:lvl6pPr marL="2514600" indent="-228600" algn="ctr" eaLnBrk="0" fontAlgn="base" hangingPunct="0">
              <a:spcBef>
                <a:spcPct val="0"/>
              </a:spcBef>
              <a:spcAft>
                <a:spcPct val="0"/>
              </a:spcAft>
              <a:defRPr b="1" u="sng">
                <a:solidFill>
                  <a:schemeClr val="tx1"/>
                </a:solidFill>
                <a:latin typeface="Arial" charset="0"/>
                <a:cs typeface="Arial" charset="0"/>
              </a:defRPr>
            </a:lvl6pPr>
            <a:lvl7pPr marL="2971800" indent="-228600" algn="ctr" eaLnBrk="0" fontAlgn="base" hangingPunct="0">
              <a:spcBef>
                <a:spcPct val="0"/>
              </a:spcBef>
              <a:spcAft>
                <a:spcPct val="0"/>
              </a:spcAft>
              <a:defRPr b="1" u="sng">
                <a:solidFill>
                  <a:schemeClr val="tx1"/>
                </a:solidFill>
                <a:latin typeface="Arial" charset="0"/>
                <a:cs typeface="Arial" charset="0"/>
              </a:defRPr>
            </a:lvl7pPr>
            <a:lvl8pPr marL="3429000" indent="-228600" algn="ctr" eaLnBrk="0" fontAlgn="base" hangingPunct="0">
              <a:spcBef>
                <a:spcPct val="0"/>
              </a:spcBef>
              <a:spcAft>
                <a:spcPct val="0"/>
              </a:spcAft>
              <a:defRPr b="1" u="sng">
                <a:solidFill>
                  <a:schemeClr val="tx1"/>
                </a:solidFill>
                <a:latin typeface="Arial" charset="0"/>
                <a:cs typeface="Arial" charset="0"/>
              </a:defRPr>
            </a:lvl8pPr>
            <a:lvl9pPr marL="3886200" indent="-228600" algn="ctr" eaLnBrk="0" fontAlgn="base" hangingPunct="0">
              <a:spcBef>
                <a:spcPct val="0"/>
              </a:spcBef>
              <a:spcAft>
                <a:spcPct val="0"/>
              </a:spcAft>
              <a:defRPr b="1" u="sng">
                <a:solidFill>
                  <a:schemeClr val="tx1"/>
                </a:solidFill>
                <a:latin typeface="Arial" charset="0"/>
                <a:cs typeface="Arial" charset="0"/>
              </a:defRPr>
            </a:lvl9pPr>
          </a:lstStyle>
          <a:p>
            <a:pPr algn="ctr" eaLnBrk="1" hangingPunct="1"/>
            <a:r>
              <a:rPr lang="de-DE" sz="1200" b="0" u="none" dirty="0" smtClean="0"/>
              <a:t>(+/-0)</a:t>
            </a:r>
            <a:endParaRPr lang="de-DE" sz="1200" b="0" u="none" dirty="0"/>
          </a:p>
        </p:txBody>
      </p:sp>
      <p:sp>
        <p:nvSpPr>
          <p:cNvPr id="14" name="Textfeld 2"/>
          <p:cNvSpPr txBox="1">
            <a:spLocks noChangeArrowheads="1"/>
          </p:cNvSpPr>
          <p:nvPr/>
        </p:nvSpPr>
        <p:spPr bwMode="auto">
          <a:xfrm>
            <a:off x="6732240" y="3043989"/>
            <a:ext cx="612068"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b="1" u="sng">
                <a:solidFill>
                  <a:schemeClr val="tx1"/>
                </a:solidFill>
                <a:latin typeface="Arial" charset="0"/>
                <a:cs typeface="Arial" charset="0"/>
              </a:defRPr>
            </a:lvl1pPr>
            <a:lvl2pPr marL="742950" indent="-285750" eaLnBrk="0" hangingPunct="0">
              <a:defRPr b="1" u="sng">
                <a:solidFill>
                  <a:schemeClr val="tx1"/>
                </a:solidFill>
                <a:latin typeface="Arial" charset="0"/>
                <a:cs typeface="Arial" charset="0"/>
              </a:defRPr>
            </a:lvl2pPr>
            <a:lvl3pPr marL="1143000" indent="-228600" eaLnBrk="0" hangingPunct="0">
              <a:defRPr b="1" u="sng">
                <a:solidFill>
                  <a:schemeClr val="tx1"/>
                </a:solidFill>
                <a:latin typeface="Arial" charset="0"/>
                <a:cs typeface="Arial" charset="0"/>
              </a:defRPr>
            </a:lvl3pPr>
            <a:lvl4pPr marL="1600200" indent="-228600" eaLnBrk="0" hangingPunct="0">
              <a:defRPr b="1" u="sng">
                <a:solidFill>
                  <a:schemeClr val="tx1"/>
                </a:solidFill>
                <a:latin typeface="Arial" charset="0"/>
                <a:cs typeface="Arial" charset="0"/>
              </a:defRPr>
            </a:lvl4pPr>
            <a:lvl5pPr marL="2057400" indent="-228600" eaLnBrk="0" hangingPunct="0">
              <a:defRPr b="1" u="sng">
                <a:solidFill>
                  <a:schemeClr val="tx1"/>
                </a:solidFill>
                <a:latin typeface="Arial" charset="0"/>
                <a:cs typeface="Arial" charset="0"/>
              </a:defRPr>
            </a:lvl5pPr>
            <a:lvl6pPr marL="2514600" indent="-228600" algn="ctr" eaLnBrk="0" fontAlgn="base" hangingPunct="0">
              <a:spcBef>
                <a:spcPct val="0"/>
              </a:spcBef>
              <a:spcAft>
                <a:spcPct val="0"/>
              </a:spcAft>
              <a:defRPr b="1" u="sng">
                <a:solidFill>
                  <a:schemeClr val="tx1"/>
                </a:solidFill>
                <a:latin typeface="Arial" charset="0"/>
                <a:cs typeface="Arial" charset="0"/>
              </a:defRPr>
            </a:lvl6pPr>
            <a:lvl7pPr marL="2971800" indent="-228600" algn="ctr" eaLnBrk="0" fontAlgn="base" hangingPunct="0">
              <a:spcBef>
                <a:spcPct val="0"/>
              </a:spcBef>
              <a:spcAft>
                <a:spcPct val="0"/>
              </a:spcAft>
              <a:defRPr b="1" u="sng">
                <a:solidFill>
                  <a:schemeClr val="tx1"/>
                </a:solidFill>
                <a:latin typeface="Arial" charset="0"/>
                <a:cs typeface="Arial" charset="0"/>
              </a:defRPr>
            </a:lvl7pPr>
            <a:lvl8pPr marL="3429000" indent="-228600" algn="ctr" eaLnBrk="0" fontAlgn="base" hangingPunct="0">
              <a:spcBef>
                <a:spcPct val="0"/>
              </a:spcBef>
              <a:spcAft>
                <a:spcPct val="0"/>
              </a:spcAft>
              <a:defRPr b="1" u="sng">
                <a:solidFill>
                  <a:schemeClr val="tx1"/>
                </a:solidFill>
                <a:latin typeface="Arial" charset="0"/>
                <a:cs typeface="Arial" charset="0"/>
              </a:defRPr>
            </a:lvl8pPr>
            <a:lvl9pPr marL="3886200" indent="-228600" algn="ctr" eaLnBrk="0" fontAlgn="base" hangingPunct="0">
              <a:spcBef>
                <a:spcPct val="0"/>
              </a:spcBef>
              <a:spcAft>
                <a:spcPct val="0"/>
              </a:spcAft>
              <a:defRPr b="1" u="sng">
                <a:solidFill>
                  <a:schemeClr val="tx1"/>
                </a:solidFill>
                <a:latin typeface="Arial" charset="0"/>
                <a:cs typeface="Arial" charset="0"/>
              </a:defRPr>
            </a:lvl9pPr>
          </a:lstStyle>
          <a:p>
            <a:pPr algn="ctr" eaLnBrk="1" hangingPunct="1"/>
            <a:r>
              <a:rPr lang="de-DE" sz="1200" b="0" u="none" dirty="0" smtClean="0"/>
              <a:t>(+1)</a:t>
            </a:r>
            <a:endParaRPr lang="de-DE" sz="1200" b="0" u="none" dirty="0"/>
          </a:p>
        </p:txBody>
      </p:sp>
    </p:spTree>
    <p:custDataLst>
      <p:tags r:id="rId1"/>
    </p:custDataLst>
    <p:extLst>
      <p:ext uri="{BB962C8B-B14F-4D97-AF65-F5344CB8AC3E}">
        <p14:creationId xmlns:p14="http://schemas.microsoft.com/office/powerpoint/2010/main" xmlns="" val="105342663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oup 2"/>
          <p:cNvGraphicFramePr>
            <a:graphicFrameLocks noGrp="1"/>
          </p:cNvGraphicFramePr>
          <p:nvPr>
            <p:extLst>
              <p:ext uri="{D42A27DB-BD31-4B8C-83A1-F6EECF244321}">
                <p14:modId xmlns:p14="http://schemas.microsoft.com/office/powerpoint/2010/main" xmlns="" val="2781003307"/>
              </p:ext>
            </p:extLst>
          </p:nvPr>
        </p:nvGraphicFramePr>
        <p:xfrm>
          <a:off x="192088" y="2700000"/>
          <a:ext cx="8748000" cy="2700000"/>
        </p:xfrm>
        <a:graphic>
          <a:graphicData uri="http://schemas.openxmlformats.org/drawingml/2006/table">
            <a:tbl>
              <a:tblPr/>
              <a:tblGrid>
                <a:gridCol w="4229071"/>
                <a:gridCol w="4518929"/>
              </a:tblGrid>
              <a:tr h="540000">
                <a:tc>
                  <a:txBody>
                    <a:bodyPr/>
                    <a:lstStyle>
                      <a:lvl1pPr>
                        <a:spcAft>
                          <a:spcPct val="25000"/>
                        </a:spcAft>
                        <a:buClr>
                          <a:schemeClr val="hlink"/>
                        </a:buClr>
                        <a:buFont typeface="Wingdings" pitchFamily="2" charset="2"/>
                        <a:defRPr sz="1400">
                          <a:solidFill>
                            <a:schemeClr val="tx1"/>
                          </a:solidFill>
                          <a:latin typeface="Arial" charset="0"/>
                          <a:cs typeface="Arial" charset="0"/>
                        </a:defRPr>
                      </a:lvl1pPr>
                      <a:lvl2pPr>
                        <a:spcAft>
                          <a:spcPct val="25000"/>
                        </a:spcAft>
                        <a:buClr>
                          <a:schemeClr val="bg2"/>
                        </a:buClr>
                        <a:buFont typeface="Wingdings" pitchFamily="2" charset="2"/>
                        <a:defRPr sz="1400">
                          <a:solidFill>
                            <a:schemeClr val="tx1"/>
                          </a:solidFill>
                          <a:latin typeface="Arial" charset="0"/>
                          <a:cs typeface="Arial" charset="0"/>
                        </a:defRPr>
                      </a:lvl2pPr>
                      <a:lvl3pPr>
                        <a:spcAft>
                          <a:spcPct val="25000"/>
                        </a:spcAft>
                        <a:buClr>
                          <a:schemeClr val="bg2"/>
                        </a:buClr>
                        <a:defRPr sz="1400">
                          <a:solidFill>
                            <a:schemeClr val="tx1"/>
                          </a:solidFill>
                          <a:latin typeface="Arial" charset="0"/>
                          <a:cs typeface="Arial" charset="0"/>
                        </a:defRPr>
                      </a:lvl3pPr>
                      <a:lvl4pPr>
                        <a:spcAft>
                          <a:spcPct val="25000"/>
                        </a:spcAft>
                        <a:buClr>
                          <a:schemeClr val="bg2"/>
                        </a:buClr>
                        <a:defRPr sz="1400">
                          <a:solidFill>
                            <a:schemeClr val="tx1"/>
                          </a:solidFill>
                          <a:latin typeface="Arial" charset="0"/>
                          <a:cs typeface="Arial" charset="0"/>
                        </a:defRPr>
                      </a:lvl4pPr>
                      <a:lvl5pPr>
                        <a:spcAft>
                          <a:spcPct val="25000"/>
                        </a:spcAft>
                        <a:buClr>
                          <a:schemeClr val="bg2"/>
                        </a:buClr>
                        <a:defRPr sz="1400">
                          <a:solidFill>
                            <a:schemeClr val="tx1"/>
                          </a:solidFill>
                          <a:latin typeface="Arial" charset="0"/>
                          <a:cs typeface="Arial" charset="0"/>
                        </a:defRPr>
                      </a:lvl5pPr>
                      <a:lvl6pPr fontAlgn="base">
                        <a:spcBef>
                          <a:spcPct val="0"/>
                        </a:spcBef>
                        <a:spcAft>
                          <a:spcPct val="25000"/>
                        </a:spcAft>
                        <a:buClr>
                          <a:schemeClr val="bg2"/>
                        </a:buClr>
                        <a:defRPr sz="1400">
                          <a:solidFill>
                            <a:schemeClr val="tx1"/>
                          </a:solidFill>
                          <a:latin typeface="Arial" charset="0"/>
                          <a:cs typeface="Arial" charset="0"/>
                        </a:defRPr>
                      </a:lvl6pPr>
                      <a:lvl7pPr fontAlgn="base">
                        <a:spcBef>
                          <a:spcPct val="0"/>
                        </a:spcBef>
                        <a:spcAft>
                          <a:spcPct val="25000"/>
                        </a:spcAft>
                        <a:buClr>
                          <a:schemeClr val="bg2"/>
                        </a:buClr>
                        <a:defRPr sz="1400">
                          <a:solidFill>
                            <a:schemeClr val="tx1"/>
                          </a:solidFill>
                          <a:latin typeface="Arial" charset="0"/>
                          <a:cs typeface="Arial" charset="0"/>
                        </a:defRPr>
                      </a:lvl7pPr>
                      <a:lvl8pPr fontAlgn="base">
                        <a:spcBef>
                          <a:spcPct val="0"/>
                        </a:spcBef>
                        <a:spcAft>
                          <a:spcPct val="25000"/>
                        </a:spcAft>
                        <a:buClr>
                          <a:schemeClr val="bg2"/>
                        </a:buClr>
                        <a:defRPr sz="1400">
                          <a:solidFill>
                            <a:schemeClr val="tx1"/>
                          </a:solidFill>
                          <a:latin typeface="Arial" charset="0"/>
                          <a:cs typeface="Arial" charset="0"/>
                        </a:defRPr>
                      </a:lvl8pPr>
                      <a:lvl9pPr fontAlgn="base">
                        <a:spcBef>
                          <a:spcPct val="0"/>
                        </a:spcBef>
                        <a:spcAft>
                          <a:spcPct val="25000"/>
                        </a:spcAft>
                        <a:buClr>
                          <a:schemeClr val="bg2"/>
                        </a:buClr>
                        <a:defRPr sz="1400">
                          <a:solidFill>
                            <a:schemeClr val="tx1"/>
                          </a:solidFill>
                          <a:latin typeface="Arial" charset="0"/>
                          <a:cs typeface="Arial" charset="0"/>
                        </a:defRPr>
                      </a:lvl9p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r>
                        <a:rPr kumimoji="0" lang="de-DE" altLang="de-DE" sz="1400" b="0" i="0" u="none" strike="noStrike" cap="none" normalizeH="0" baseline="0" dirty="0" smtClean="0">
                          <a:ln>
                            <a:noFill/>
                          </a:ln>
                          <a:solidFill>
                            <a:schemeClr val="tx1"/>
                          </a:solidFill>
                          <a:effectLst/>
                          <a:latin typeface="Arial" charset="0"/>
                          <a:cs typeface="Arial" charset="0"/>
                        </a:rPr>
                        <a:t>CDU-Anhänger</a:t>
                      </a:r>
                    </a:p>
                  </a:txBody>
                  <a:tcPr marL="90000" marR="90000" marT="46800" marB="46800" anchor="ctr" horzOverflow="overflow">
                    <a:lnL w="12700" cap="flat" cmpd="sng" algn="ctr">
                      <a:solidFill>
                        <a:srgbClr val="C0C0C0"/>
                      </a:solidFill>
                      <a:prstDash val="solid"/>
                      <a:round/>
                      <a:headEnd type="none" w="med" len="med"/>
                      <a:tailEnd type="none" w="med" len="med"/>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accent1"/>
                    </a:solidFill>
                  </a:tcPr>
                </a:tc>
                <a:tc>
                  <a:txBody>
                    <a:bodyPr/>
                    <a:lstStyle>
                      <a:lvl1pPr>
                        <a:spcAft>
                          <a:spcPct val="25000"/>
                        </a:spcAft>
                        <a:buClr>
                          <a:schemeClr val="hlink"/>
                        </a:buClr>
                        <a:buFont typeface="Wingdings" pitchFamily="2" charset="2"/>
                        <a:defRPr sz="1400">
                          <a:solidFill>
                            <a:schemeClr val="tx1"/>
                          </a:solidFill>
                          <a:latin typeface="Arial" charset="0"/>
                          <a:cs typeface="Arial" charset="0"/>
                        </a:defRPr>
                      </a:lvl1pPr>
                      <a:lvl2pPr>
                        <a:spcAft>
                          <a:spcPct val="25000"/>
                        </a:spcAft>
                        <a:buClr>
                          <a:schemeClr val="bg2"/>
                        </a:buClr>
                        <a:buFont typeface="Wingdings" pitchFamily="2" charset="2"/>
                        <a:defRPr sz="1400">
                          <a:solidFill>
                            <a:schemeClr val="tx1"/>
                          </a:solidFill>
                          <a:latin typeface="Arial" charset="0"/>
                          <a:cs typeface="Arial" charset="0"/>
                        </a:defRPr>
                      </a:lvl2pPr>
                      <a:lvl3pPr>
                        <a:spcAft>
                          <a:spcPct val="25000"/>
                        </a:spcAft>
                        <a:buClr>
                          <a:schemeClr val="bg2"/>
                        </a:buClr>
                        <a:defRPr sz="1400">
                          <a:solidFill>
                            <a:schemeClr val="tx1"/>
                          </a:solidFill>
                          <a:latin typeface="Arial" charset="0"/>
                          <a:cs typeface="Arial" charset="0"/>
                        </a:defRPr>
                      </a:lvl3pPr>
                      <a:lvl4pPr>
                        <a:spcAft>
                          <a:spcPct val="25000"/>
                        </a:spcAft>
                        <a:buClr>
                          <a:schemeClr val="bg2"/>
                        </a:buClr>
                        <a:defRPr sz="1400">
                          <a:solidFill>
                            <a:schemeClr val="tx1"/>
                          </a:solidFill>
                          <a:latin typeface="Arial" charset="0"/>
                          <a:cs typeface="Arial" charset="0"/>
                        </a:defRPr>
                      </a:lvl4pPr>
                      <a:lvl5pPr>
                        <a:spcAft>
                          <a:spcPct val="25000"/>
                        </a:spcAft>
                        <a:buClr>
                          <a:schemeClr val="bg2"/>
                        </a:buClr>
                        <a:defRPr sz="1400">
                          <a:solidFill>
                            <a:schemeClr val="tx1"/>
                          </a:solidFill>
                          <a:latin typeface="Arial" charset="0"/>
                          <a:cs typeface="Arial" charset="0"/>
                        </a:defRPr>
                      </a:lvl5pPr>
                      <a:lvl6pPr fontAlgn="base">
                        <a:spcBef>
                          <a:spcPct val="0"/>
                        </a:spcBef>
                        <a:spcAft>
                          <a:spcPct val="25000"/>
                        </a:spcAft>
                        <a:buClr>
                          <a:schemeClr val="bg2"/>
                        </a:buClr>
                        <a:defRPr sz="1400">
                          <a:solidFill>
                            <a:schemeClr val="tx1"/>
                          </a:solidFill>
                          <a:latin typeface="Arial" charset="0"/>
                          <a:cs typeface="Arial" charset="0"/>
                        </a:defRPr>
                      </a:lvl6pPr>
                      <a:lvl7pPr fontAlgn="base">
                        <a:spcBef>
                          <a:spcPct val="0"/>
                        </a:spcBef>
                        <a:spcAft>
                          <a:spcPct val="25000"/>
                        </a:spcAft>
                        <a:buClr>
                          <a:schemeClr val="bg2"/>
                        </a:buClr>
                        <a:defRPr sz="1400">
                          <a:solidFill>
                            <a:schemeClr val="tx1"/>
                          </a:solidFill>
                          <a:latin typeface="Arial" charset="0"/>
                          <a:cs typeface="Arial" charset="0"/>
                        </a:defRPr>
                      </a:lvl7pPr>
                      <a:lvl8pPr fontAlgn="base">
                        <a:spcBef>
                          <a:spcPct val="0"/>
                        </a:spcBef>
                        <a:spcAft>
                          <a:spcPct val="25000"/>
                        </a:spcAft>
                        <a:buClr>
                          <a:schemeClr val="bg2"/>
                        </a:buClr>
                        <a:defRPr sz="1400">
                          <a:solidFill>
                            <a:schemeClr val="tx1"/>
                          </a:solidFill>
                          <a:latin typeface="Arial" charset="0"/>
                          <a:cs typeface="Arial" charset="0"/>
                        </a:defRPr>
                      </a:lvl8pPr>
                      <a:lvl9pPr fontAlgn="base">
                        <a:spcBef>
                          <a:spcPct val="0"/>
                        </a:spcBef>
                        <a:spcAft>
                          <a:spcPct val="25000"/>
                        </a:spcAft>
                        <a:buClr>
                          <a:schemeClr val="bg2"/>
                        </a:buClr>
                        <a:defRPr sz="1400">
                          <a:solidFill>
                            <a:schemeClr val="tx1"/>
                          </a:solidFill>
                          <a:latin typeface="Arial" charset="0"/>
                          <a:cs typeface="Arial" charset="0"/>
                        </a:defRPr>
                      </a:lvl9p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endParaRPr kumimoji="0" lang="en-GB" altLang="de-DE" sz="1200" b="0" i="0" u="none" strike="noStrike" cap="none" normalizeH="0" baseline="0" dirty="0" smtClean="0">
                        <a:ln>
                          <a:noFill/>
                        </a:ln>
                        <a:solidFill>
                          <a:schemeClr val="tx1"/>
                        </a:solidFill>
                        <a:effectLst/>
                        <a:latin typeface="Arial" charset="0"/>
                        <a:cs typeface="Arial" charset="0"/>
                      </a:endParaRPr>
                    </a:p>
                  </a:txBody>
                  <a:tcPr marL="90000" marR="90000" marT="46800" marB="46800" anchor="ctr" horzOverflow="overflow">
                    <a:lnL>
                      <a:noFill/>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accent1"/>
                    </a:solidFill>
                  </a:tcPr>
                </a:tc>
              </a:tr>
              <a:tr h="540000">
                <a:tc>
                  <a:txBody>
                    <a:bodyPr/>
                    <a:lstStyle>
                      <a:lvl1pPr>
                        <a:spcAft>
                          <a:spcPct val="25000"/>
                        </a:spcAft>
                        <a:buClr>
                          <a:schemeClr val="hlink"/>
                        </a:buClr>
                        <a:buFont typeface="Wingdings" pitchFamily="2" charset="2"/>
                        <a:defRPr sz="1400">
                          <a:solidFill>
                            <a:schemeClr val="tx1"/>
                          </a:solidFill>
                          <a:latin typeface="Arial" charset="0"/>
                          <a:cs typeface="Arial" charset="0"/>
                        </a:defRPr>
                      </a:lvl1pPr>
                      <a:lvl2pPr>
                        <a:spcAft>
                          <a:spcPct val="25000"/>
                        </a:spcAft>
                        <a:buClr>
                          <a:schemeClr val="bg2"/>
                        </a:buClr>
                        <a:buFont typeface="Wingdings" pitchFamily="2" charset="2"/>
                        <a:defRPr sz="1400">
                          <a:solidFill>
                            <a:schemeClr val="tx1"/>
                          </a:solidFill>
                          <a:latin typeface="Arial" charset="0"/>
                          <a:cs typeface="Arial" charset="0"/>
                        </a:defRPr>
                      </a:lvl2pPr>
                      <a:lvl3pPr>
                        <a:spcAft>
                          <a:spcPct val="25000"/>
                        </a:spcAft>
                        <a:buClr>
                          <a:schemeClr val="bg2"/>
                        </a:buClr>
                        <a:defRPr sz="1400">
                          <a:solidFill>
                            <a:schemeClr val="tx1"/>
                          </a:solidFill>
                          <a:latin typeface="Arial" charset="0"/>
                          <a:cs typeface="Arial" charset="0"/>
                        </a:defRPr>
                      </a:lvl3pPr>
                      <a:lvl4pPr>
                        <a:spcAft>
                          <a:spcPct val="25000"/>
                        </a:spcAft>
                        <a:buClr>
                          <a:schemeClr val="bg2"/>
                        </a:buClr>
                        <a:defRPr sz="1400">
                          <a:solidFill>
                            <a:schemeClr val="tx1"/>
                          </a:solidFill>
                          <a:latin typeface="Arial" charset="0"/>
                          <a:cs typeface="Arial" charset="0"/>
                        </a:defRPr>
                      </a:lvl4pPr>
                      <a:lvl5pPr>
                        <a:spcAft>
                          <a:spcPct val="25000"/>
                        </a:spcAft>
                        <a:buClr>
                          <a:schemeClr val="bg2"/>
                        </a:buClr>
                        <a:defRPr sz="1400">
                          <a:solidFill>
                            <a:schemeClr val="tx1"/>
                          </a:solidFill>
                          <a:latin typeface="Arial" charset="0"/>
                          <a:cs typeface="Arial" charset="0"/>
                        </a:defRPr>
                      </a:lvl5pPr>
                      <a:lvl6pPr fontAlgn="base">
                        <a:spcBef>
                          <a:spcPct val="0"/>
                        </a:spcBef>
                        <a:spcAft>
                          <a:spcPct val="25000"/>
                        </a:spcAft>
                        <a:buClr>
                          <a:schemeClr val="bg2"/>
                        </a:buClr>
                        <a:defRPr sz="1400">
                          <a:solidFill>
                            <a:schemeClr val="tx1"/>
                          </a:solidFill>
                          <a:latin typeface="Arial" charset="0"/>
                          <a:cs typeface="Arial" charset="0"/>
                        </a:defRPr>
                      </a:lvl6pPr>
                      <a:lvl7pPr fontAlgn="base">
                        <a:spcBef>
                          <a:spcPct val="0"/>
                        </a:spcBef>
                        <a:spcAft>
                          <a:spcPct val="25000"/>
                        </a:spcAft>
                        <a:buClr>
                          <a:schemeClr val="bg2"/>
                        </a:buClr>
                        <a:defRPr sz="1400">
                          <a:solidFill>
                            <a:schemeClr val="tx1"/>
                          </a:solidFill>
                          <a:latin typeface="Arial" charset="0"/>
                          <a:cs typeface="Arial" charset="0"/>
                        </a:defRPr>
                      </a:lvl7pPr>
                      <a:lvl8pPr fontAlgn="base">
                        <a:spcBef>
                          <a:spcPct val="0"/>
                        </a:spcBef>
                        <a:spcAft>
                          <a:spcPct val="25000"/>
                        </a:spcAft>
                        <a:buClr>
                          <a:schemeClr val="bg2"/>
                        </a:buClr>
                        <a:defRPr sz="1400">
                          <a:solidFill>
                            <a:schemeClr val="tx1"/>
                          </a:solidFill>
                          <a:latin typeface="Arial" charset="0"/>
                          <a:cs typeface="Arial" charset="0"/>
                        </a:defRPr>
                      </a:lvl8pPr>
                      <a:lvl9pPr fontAlgn="base">
                        <a:spcBef>
                          <a:spcPct val="0"/>
                        </a:spcBef>
                        <a:spcAft>
                          <a:spcPct val="25000"/>
                        </a:spcAft>
                        <a:buClr>
                          <a:schemeClr val="bg2"/>
                        </a:buClr>
                        <a:defRPr sz="14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0" lang="de-DE" altLang="de-DE" sz="1400" b="0" i="0" u="none" strike="noStrike" cap="none" normalizeH="0" baseline="0" dirty="0" smtClean="0">
                          <a:ln>
                            <a:noFill/>
                          </a:ln>
                          <a:solidFill>
                            <a:schemeClr val="tx1"/>
                          </a:solidFill>
                          <a:effectLst/>
                          <a:latin typeface="Arial" charset="0"/>
                          <a:cs typeface="Arial" charset="0"/>
                        </a:rPr>
                        <a:t>Grüne-Anhänger</a:t>
                      </a:r>
                    </a:p>
                  </a:txBody>
                  <a:tcPr marL="90000" marR="90000" marT="46800" marB="46800" anchor="ctr" horzOverflow="overflow">
                    <a:lnL w="12700" cap="flat" cmpd="sng" algn="ctr">
                      <a:solidFill>
                        <a:srgbClr val="C0C0C0"/>
                      </a:solidFill>
                      <a:prstDash val="solid"/>
                      <a:round/>
                      <a:headEnd type="none" w="med" len="med"/>
                      <a:tailEnd type="none" w="med" len="med"/>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lvl1pPr>
                        <a:spcAft>
                          <a:spcPct val="25000"/>
                        </a:spcAft>
                        <a:buClr>
                          <a:schemeClr val="hlink"/>
                        </a:buClr>
                        <a:buFont typeface="Wingdings" pitchFamily="2" charset="2"/>
                        <a:defRPr sz="1400">
                          <a:solidFill>
                            <a:schemeClr val="tx1"/>
                          </a:solidFill>
                          <a:latin typeface="Arial" charset="0"/>
                          <a:cs typeface="Arial" charset="0"/>
                        </a:defRPr>
                      </a:lvl1pPr>
                      <a:lvl2pPr>
                        <a:spcAft>
                          <a:spcPct val="25000"/>
                        </a:spcAft>
                        <a:buClr>
                          <a:schemeClr val="bg2"/>
                        </a:buClr>
                        <a:buFont typeface="Wingdings" pitchFamily="2" charset="2"/>
                        <a:defRPr sz="1400">
                          <a:solidFill>
                            <a:schemeClr val="tx1"/>
                          </a:solidFill>
                          <a:latin typeface="Arial" charset="0"/>
                          <a:cs typeface="Arial" charset="0"/>
                        </a:defRPr>
                      </a:lvl2pPr>
                      <a:lvl3pPr>
                        <a:spcAft>
                          <a:spcPct val="25000"/>
                        </a:spcAft>
                        <a:buClr>
                          <a:schemeClr val="bg2"/>
                        </a:buClr>
                        <a:defRPr sz="1400">
                          <a:solidFill>
                            <a:schemeClr val="tx1"/>
                          </a:solidFill>
                          <a:latin typeface="Arial" charset="0"/>
                          <a:cs typeface="Arial" charset="0"/>
                        </a:defRPr>
                      </a:lvl3pPr>
                      <a:lvl4pPr>
                        <a:spcAft>
                          <a:spcPct val="25000"/>
                        </a:spcAft>
                        <a:buClr>
                          <a:schemeClr val="bg2"/>
                        </a:buClr>
                        <a:defRPr sz="1400">
                          <a:solidFill>
                            <a:schemeClr val="tx1"/>
                          </a:solidFill>
                          <a:latin typeface="Arial" charset="0"/>
                          <a:cs typeface="Arial" charset="0"/>
                        </a:defRPr>
                      </a:lvl4pPr>
                      <a:lvl5pPr>
                        <a:spcAft>
                          <a:spcPct val="25000"/>
                        </a:spcAft>
                        <a:buClr>
                          <a:schemeClr val="bg2"/>
                        </a:buClr>
                        <a:defRPr sz="1400">
                          <a:solidFill>
                            <a:schemeClr val="tx1"/>
                          </a:solidFill>
                          <a:latin typeface="Arial" charset="0"/>
                          <a:cs typeface="Arial" charset="0"/>
                        </a:defRPr>
                      </a:lvl5pPr>
                      <a:lvl6pPr fontAlgn="base">
                        <a:spcBef>
                          <a:spcPct val="0"/>
                        </a:spcBef>
                        <a:spcAft>
                          <a:spcPct val="25000"/>
                        </a:spcAft>
                        <a:buClr>
                          <a:schemeClr val="bg2"/>
                        </a:buClr>
                        <a:defRPr sz="1400">
                          <a:solidFill>
                            <a:schemeClr val="tx1"/>
                          </a:solidFill>
                          <a:latin typeface="Arial" charset="0"/>
                          <a:cs typeface="Arial" charset="0"/>
                        </a:defRPr>
                      </a:lvl6pPr>
                      <a:lvl7pPr fontAlgn="base">
                        <a:spcBef>
                          <a:spcPct val="0"/>
                        </a:spcBef>
                        <a:spcAft>
                          <a:spcPct val="25000"/>
                        </a:spcAft>
                        <a:buClr>
                          <a:schemeClr val="bg2"/>
                        </a:buClr>
                        <a:defRPr sz="1400">
                          <a:solidFill>
                            <a:schemeClr val="tx1"/>
                          </a:solidFill>
                          <a:latin typeface="Arial" charset="0"/>
                          <a:cs typeface="Arial" charset="0"/>
                        </a:defRPr>
                      </a:lvl7pPr>
                      <a:lvl8pPr fontAlgn="base">
                        <a:spcBef>
                          <a:spcPct val="0"/>
                        </a:spcBef>
                        <a:spcAft>
                          <a:spcPct val="25000"/>
                        </a:spcAft>
                        <a:buClr>
                          <a:schemeClr val="bg2"/>
                        </a:buClr>
                        <a:defRPr sz="1400">
                          <a:solidFill>
                            <a:schemeClr val="tx1"/>
                          </a:solidFill>
                          <a:latin typeface="Arial" charset="0"/>
                          <a:cs typeface="Arial" charset="0"/>
                        </a:defRPr>
                      </a:lvl8pPr>
                      <a:lvl9pPr fontAlgn="base">
                        <a:spcBef>
                          <a:spcPct val="0"/>
                        </a:spcBef>
                        <a:spcAft>
                          <a:spcPct val="25000"/>
                        </a:spcAft>
                        <a:buClr>
                          <a:schemeClr val="bg2"/>
                        </a:buClr>
                        <a:defRPr sz="1400">
                          <a:solidFill>
                            <a:schemeClr val="tx1"/>
                          </a:solidFill>
                          <a:latin typeface="Arial" charset="0"/>
                          <a:cs typeface="Arial" charset="0"/>
                        </a:defRPr>
                      </a:lvl9p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endParaRPr kumimoji="0" lang="en-GB" altLang="de-DE" sz="1200" b="0" i="0" u="none" strike="noStrike" cap="none" normalizeH="0" baseline="0" dirty="0" smtClean="0">
                        <a:ln>
                          <a:noFill/>
                        </a:ln>
                        <a:solidFill>
                          <a:schemeClr val="tx1"/>
                        </a:solidFill>
                        <a:effectLst/>
                        <a:latin typeface="Arial" charset="0"/>
                        <a:cs typeface="Arial" charset="0"/>
                      </a:endParaRPr>
                    </a:p>
                  </a:txBody>
                  <a:tcPr marL="90000" marR="90000" marT="46800" marB="46800" anchor="ctr" horzOverflow="overflow">
                    <a:lnL>
                      <a:noFill/>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540000">
                <a:tc>
                  <a:txBody>
                    <a:bodyPr/>
                    <a:lstStyle>
                      <a:lvl1pPr>
                        <a:spcAft>
                          <a:spcPct val="25000"/>
                        </a:spcAft>
                        <a:buClr>
                          <a:schemeClr val="hlink"/>
                        </a:buClr>
                        <a:buFont typeface="Wingdings" pitchFamily="2" charset="2"/>
                        <a:defRPr sz="1400">
                          <a:solidFill>
                            <a:schemeClr val="tx1"/>
                          </a:solidFill>
                          <a:latin typeface="Arial" charset="0"/>
                          <a:cs typeface="Arial" charset="0"/>
                        </a:defRPr>
                      </a:lvl1pPr>
                      <a:lvl2pPr>
                        <a:spcAft>
                          <a:spcPct val="25000"/>
                        </a:spcAft>
                        <a:buClr>
                          <a:schemeClr val="bg2"/>
                        </a:buClr>
                        <a:buFont typeface="Wingdings" pitchFamily="2" charset="2"/>
                        <a:defRPr sz="1400">
                          <a:solidFill>
                            <a:schemeClr val="tx1"/>
                          </a:solidFill>
                          <a:latin typeface="Arial" charset="0"/>
                          <a:cs typeface="Arial" charset="0"/>
                        </a:defRPr>
                      </a:lvl2pPr>
                      <a:lvl3pPr>
                        <a:spcAft>
                          <a:spcPct val="25000"/>
                        </a:spcAft>
                        <a:buClr>
                          <a:schemeClr val="bg2"/>
                        </a:buClr>
                        <a:defRPr sz="1400">
                          <a:solidFill>
                            <a:schemeClr val="tx1"/>
                          </a:solidFill>
                          <a:latin typeface="Arial" charset="0"/>
                          <a:cs typeface="Arial" charset="0"/>
                        </a:defRPr>
                      </a:lvl3pPr>
                      <a:lvl4pPr>
                        <a:spcAft>
                          <a:spcPct val="25000"/>
                        </a:spcAft>
                        <a:buClr>
                          <a:schemeClr val="bg2"/>
                        </a:buClr>
                        <a:defRPr sz="1400">
                          <a:solidFill>
                            <a:schemeClr val="tx1"/>
                          </a:solidFill>
                          <a:latin typeface="Arial" charset="0"/>
                          <a:cs typeface="Arial" charset="0"/>
                        </a:defRPr>
                      </a:lvl4pPr>
                      <a:lvl5pPr>
                        <a:spcAft>
                          <a:spcPct val="25000"/>
                        </a:spcAft>
                        <a:buClr>
                          <a:schemeClr val="bg2"/>
                        </a:buClr>
                        <a:defRPr sz="1400">
                          <a:solidFill>
                            <a:schemeClr val="tx1"/>
                          </a:solidFill>
                          <a:latin typeface="Arial" charset="0"/>
                          <a:cs typeface="Arial" charset="0"/>
                        </a:defRPr>
                      </a:lvl5pPr>
                      <a:lvl6pPr fontAlgn="base">
                        <a:spcBef>
                          <a:spcPct val="0"/>
                        </a:spcBef>
                        <a:spcAft>
                          <a:spcPct val="25000"/>
                        </a:spcAft>
                        <a:buClr>
                          <a:schemeClr val="bg2"/>
                        </a:buClr>
                        <a:defRPr sz="1400">
                          <a:solidFill>
                            <a:schemeClr val="tx1"/>
                          </a:solidFill>
                          <a:latin typeface="Arial" charset="0"/>
                          <a:cs typeface="Arial" charset="0"/>
                        </a:defRPr>
                      </a:lvl6pPr>
                      <a:lvl7pPr fontAlgn="base">
                        <a:spcBef>
                          <a:spcPct val="0"/>
                        </a:spcBef>
                        <a:spcAft>
                          <a:spcPct val="25000"/>
                        </a:spcAft>
                        <a:buClr>
                          <a:schemeClr val="bg2"/>
                        </a:buClr>
                        <a:defRPr sz="1400">
                          <a:solidFill>
                            <a:schemeClr val="tx1"/>
                          </a:solidFill>
                          <a:latin typeface="Arial" charset="0"/>
                          <a:cs typeface="Arial" charset="0"/>
                        </a:defRPr>
                      </a:lvl7pPr>
                      <a:lvl8pPr fontAlgn="base">
                        <a:spcBef>
                          <a:spcPct val="0"/>
                        </a:spcBef>
                        <a:spcAft>
                          <a:spcPct val="25000"/>
                        </a:spcAft>
                        <a:buClr>
                          <a:schemeClr val="bg2"/>
                        </a:buClr>
                        <a:defRPr sz="1400">
                          <a:solidFill>
                            <a:schemeClr val="tx1"/>
                          </a:solidFill>
                          <a:latin typeface="Arial" charset="0"/>
                          <a:cs typeface="Arial" charset="0"/>
                        </a:defRPr>
                      </a:lvl8pPr>
                      <a:lvl9pPr fontAlgn="base">
                        <a:spcBef>
                          <a:spcPct val="0"/>
                        </a:spcBef>
                        <a:spcAft>
                          <a:spcPct val="25000"/>
                        </a:spcAft>
                        <a:buClr>
                          <a:schemeClr val="bg2"/>
                        </a:buClr>
                        <a:defRPr sz="14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0" lang="de-DE" altLang="de-DE" sz="1400" b="0" i="0" u="none" strike="noStrike" cap="none" normalizeH="0" baseline="0" dirty="0" smtClean="0">
                          <a:ln>
                            <a:noFill/>
                          </a:ln>
                          <a:solidFill>
                            <a:schemeClr val="tx1"/>
                          </a:solidFill>
                          <a:effectLst/>
                          <a:latin typeface="Arial" charset="0"/>
                          <a:cs typeface="Arial" charset="0"/>
                        </a:rPr>
                        <a:t>AfD-Anhänger</a:t>
                      </a:r>
                    </a:p>
                  </a:txBody>
                  <a:tcPr marL="90000" marR="90000" marT="46800" marB="46800" anchor="ctr" horzOverflow="overflow">
                    <a:lnL w="12700" cap="flat" cmpd="sng" algn="ctr">
                      <a:solidFill>
                        <a:srgbClr val="C0C0C0"/>
                      </a:solidFill>
                      <a:prstDash val="solid"/>
                      <a:round/>
                      <a:headEnd type="none" w="med" len="med"/>
                      <a:tailEnd type="none" w="med" len="med"/>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lg" len="med"/>
                    </a:lnB>
                    <a:lnTlToBr>
                      <a:noFill/>
                    </a:lnTlToBr>
                    <a:lnBlToTr>
                      <a:noFill/>
                    </a:lnBlToTr>
                    <a:solidFill>
                      <a:schemeClr val="accent1"/>
                    </a:solidFill>
                  </a:tcPr>
                </a:tc>
                <a:tc>
                  <a:txBody>
                    <a:bodyPr/>
                    <a:lstStyle>
                      <a:lvl1pPr>
                        <a:spcAft>
                          <a:spcPct val="25000"/>
                        </a:spcAft>
                        <a:buClr>
                          <a:schemeClr val="hlink"/>
                        </a:buClr>
                        <a:buFont typeface="Wingdings" pitchFamily="2" charset="2"/>
                        <a:defRPr sz="1400">
                          <a:solidFill>
                            <a:schemeClr val="tx1"/>
                          </a:solidFill>
                          <a:latin typeface="Arial" charset="0"/>
                          <a:cs typeface="Arial" charset="0"/>
                        </a:defRPr>
                      </a:lvl1pPr>
                      <a:lvl2pPr>
                        <a:spcAft>
                          <a:spcPct val="25000"/>
                        </a:spcAft>
                        <a:buClr>
                          <a:schemeClr val="bg2"/>
                        </a:buClr>
                        <a:buFont typeface="Wingdings" pitchFamily="2" charset="2"/>
                        <a:defRPr sz="1400">
                          <a:solidFill>
                            <a:schemeClr val="tx1"/>
                          </a:solidFill>
                          <a:latin typeface="Arial" charset="0"/>
                          <a:cs typeface="Arial" charset="0"/>
                        </a:defRPr>
                      </a:lvl2pPr>
                      <a:lvl3pPr>
                        <a:spcAft>
                          <a:spcPct val="25000"/>
                        </a:spcAft>
                        <a:buClr>
                          <a:schemeClr val="bg2"/>
                        </a:buClr>
                        <a:defRPr sz="1400">
                          <a:solidFill>
                            <a:schemeClr val="tx1"/>
                          </a:solidFill>
                          <a:latin typeface="Arial" charset="0"/>
                          <a:cs typeface="Arial" charset="0"/>
                        </a:defRPr>
                      </a:lvl3pPr>
                      <a:lvl4pPr>
                        <a:spcAft>
                          <a:spcPct val="25000"/>
                        </a:spcAft>
                        <a:buClr>
                          <a:schemeClr val="bg2"/>
                        </a:buClr>
                        <a:defRPr sz="1400">
                          <a:solidFill>
                            <a:schemeClr val="tx1"/>
                          </a:solidFill>
                          <a:latin typeface="Arial" charset="0"/>
                          <a:cs typeface="Arial" charset="0"/>
                        </a:defRPr>
                      </a:lvl4pPr>
                      <a:lvl5pPr>
                        <a:spcAft>
                          <a:spcPct val="25000"/>
                        </a:spcAft>
                        <a:buClr>
                          <a:schemeClr val="bg2"/>
                        </a:buClr>
                        <a:defRPr sz="1400">
                          <a:solidFill>
                            <a:schemeClr val="tx1"/>
                          </a:solidFill>
                          <a:latin typeface="Arial" charset="0"/>
                          <a:cs typeface="Arial" charset="0"/>
                        </a:defRPr>
                      </a:lvl5pPr>
                      <a:lvl6pPr fontAlgn="base">
                        <a:spcBef>
                          <a:spcPct val="0"/>
                        </a:spcBef>
                        <a:spcAft>
                          <a:spcPct val="25000"/>
                        </a:spcAft>
                        <a:buClr>
                          <a:schemeClr val="bg2"/>
                        </a:buClr>
                        <a:defRPr sz="1400">
                          <a:solidFill>
                            <a:schemeClr val="tx1"/>
                          </a:solidFill>
                          <a:latin typeface="Arial" charset="0"/>
                          <a:cs typeface="Arial" charset="0"/>
                        </a:defRPr>
                      </a:lvl6pPr>
                      <a:lvl7pPr fontAlgn="base">
                        <a:spcBef>
                          <a:spcPct val="0"/>
                        </a:spcBef>
                        <a:spcAft>
                          <a:spcPct val="25000"/>
                        </a:spcAft>
                        <a:buClr>
                          <a:schemeClr val="bg2"/>
                        </a:buClr>
                        <a:defRPr sz="1400">
                          <a:solidFill>
                            <a:schemeClr val="tx1"/>
                          </a:solidFill>
                          <a:latin typeface="Arial" charset="0"/>
                          <a:cs typeface="Arial" charset="0"/>
                        </a:defRPr>
                      </a:lvl7pPr>
                      <a:lvl8pPr fontAlgn="base">
                        <a:spcBef>
                          <a:spcPct val="0"/>
                        </a:spcBef>
                        <a:spcAft>
                          <a:spcPct val="25000"/>
                        </a:spcAft>
                        <a:buClr>
                          <a:schemeClr val="bg2"/>
                        </a:buClr>
                        <a:defRPr sz="1400">
                          <a:solidFill>
                            <a:schemeClr val="tx1"/>
                          </a:solidFill>
                          <a:latin typeface="Arial" charset="0"/>
                          <a:cs typeface="Arial" charset="0"/>
                        </a:defRPr>
                      </a:lvl8pPr>
                      <a:lvl9pPr fontAlgn="base">
                        <a:spcBef>
                          <a:spcPct val="0"/>
                        </a:spcBef>
                        <a:spcAft>
                          <a:spcPct val="25000"/>
                        </a:spcAft>
                        <a:buClr>
                          <a:schemeClr val="bg2"/>
                        </a:buClr>
                        <a:defRPr sz="1400">
                          <a:solidFill>
                            <a:schemeClr val="tx1"/>
                          </a:solidFill>
                          <a:latin typeface="Arial" charset="0"/>
                          <a:cs typeface="Arial" charset="0"/>
                        </a:defRPr>
                      </a:lvl9p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endParaRPr kumimoji="0" lang="en-GB" altLang="de-DE" sz="1200" b="0" i="0" u="none" strike="noStrike" cap="none" normalizeH="0" baseline="0" dirty="0" smtClean="0">
                        <a:ln>
                          <a:noFill/>
                        </a:ln>
                        <a:solidFill>
                          <a:schemeClr val="tx1"/>
                        </a:solidFill>
                        <a:effectLst/>
                        <a:latin typeface="Arial" charset="0"/>
                        <a:cs typeface="Arial" charset="0"/>
                      </a:endParaRPr>
                    </a:p>
                  </a:txBody>
                  <a:tcPr marL="90000" marR="90000" marT="46800" marB="46800" anchor="ctr" horzOverflow="overflow">
                    <a:lnL>
                      <a:noFill/>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lg" len="med"/>
                    </a:lnB>
                    <a:lnTlToBr>
                      <a:noFill/>
                    </a:lnTlToBr>
                    <a:lnBlToTr>
                      <a:noFill/>
                    </a:lnBlToTr>
                    <a:solidFill>
                      <a:schemeClr val="accent1"/>
                    </a:solidFill>
                  </a:tcPr>
                </a:tc>
              </a:tr>
              <a:tr h="540000">
                <a:tc>
                  <a:txBody>
                    <a:bodyPr/>
                    <a:lstStyle>
                      <a:lvl1pPr>
                        <a:spcAft>
                          <a:spcPct val="25000"/>
                        </a:spcAft>
                        <a:buClr>
                          <a:schemeClr val="hlink"/>
                        </a:buClr>
                        <a:buFont typeface="Wingdings" pitchFamily="2" charset="2"/>
                        <a:defRPr sz="1400">
                          <a:solidFill>
                            <a:schemeClr val="tx1"/>
                          </a:solidFill>
                          <a:latin typeface="Arial" charset="0"/>
                          <a:cs typeface="Arial" charset="0"/>
                        </a:defRPr>
                      </a:lvl1pPr>
                      <a:lvl2pPr>
                        <a:spcAft>
                          <a:spcPct val="25000"/>
                        </a:spcAft>
                        <a:buClr>
                          <a:schemeClr val="bg2"/>
                        </a:buClr>
                        <a:buFont typeface="Wingdings" pitchFamily="2" charset="2"/>
                        <a:defRPr sz="1400">
                          <a:solidFill>
                            <a:schemeClr val="tx1"/>
                          </a:solidFill>
                          <a:latin typeface="Arial" charset="0"/>
                          <a:cs typeface="Arial" charset="0"/>
                        </a:defRPr>
                      </a:lvl2pPr>
                      <a:lvl3pPr>
                        <a:spcAft>
                          <a:spcPct val="25000"/>
                        </a:spcAft>
                        <a:buClr>
                          <a:schemeClr val="bg2"/>
                        </a:buClr>
                        <a:defRPr sz="1400">
                          <a:solidFill>
                            <a:schemeClr val="tx1"/>
                          </a:solidFill>
                          <a:latin typeface="Arial" charset="0"/>
                          <a:cs typeface="Arial" charset="0"/>
                        </a:defRPr>
                      </a:lvl3pPr>
                      <a:lvl4pPr>
                        <a:spcAft>
                          <a:spcPct val="25000"/>
                        </a:spcAft>
                        <a:buClr>
                          <a:schemeClr val="bg2"/>
                        </a:buClr>
                        <a:defRPr sz="1400">
                          <a:solidFill>
                            <a:schemeClr val="tx1"/>
                          </a:solidFill>
                          <a:latin typeface="Arial" charset="0"/>
                          <a:cs typeface="Arial" charset="0"/>
                        </a:defRPr>
                      </a:lvl4pPr>
                      <a:lvl5pPr>
                        <a:spcAft>
                          <a:spcPct val="25000"/>
                        </a:spcAft>
                        <a:buClr>
                          <a:schemeClr val="bg2"/>
                        </a:buClr>
                        <a:defRPr sz="1400">
                          <a:solidFill>
                            <a:schemeClr val="tx1"/>
                          </a:solidFill>
                          <a:latin typeface="Arial" charset="0"/>
                          <a:cs typeface="Arial" charset="0"/>
                        </a:defRPr>
                      </a:lvl5pPr>
                      <a:lvl6pPr fontAlgn="base">
                        <a:spcBef>
                          <a:spcPct val="0"/>
                        </a:spcBef>
                        <a:spcAft>
                          <a:spcPct val="25000"/>
                        </a:spcAft>
                        <a:buClr>
                          <a:schemeClr val="bg2"/>
                        </a:buClr>
                        <a:defRPr sz="1400">
                          <a:solidFill>
                            <a:schemeClr val="tx1"/>
                          </a:solidFill>
                          <a:latin typeface="Arial" charset="0"/>
                          <a:cs typeface="Arial" charset="0"/>
                        </a:defRPr>
                      </a:lvl6pPr>
                      <a:lvl7pPr fontAlgn="base">
                        <a:spcBef>
                          <a:spcPct val="0"/>
                        </a:spcBef>
                        <a:spcAft>
                          <a:spcPct val="25000"/>
                        </a:spcAft>
                        <a:buClr>
                          <a:schemeClr val="bg2"/>
                        </a:buClr>
                        <a:defRPr sz="1400">
                          <a:solidFill>
                            <a:schemeClr val="tx1"/>
                          </a:solidFill>
                          <a:latin typeface="Arial" charset="0"/>
                          <a:cs typeface="Arial" charset="0"/>
                        </a:defRPr>
                      </a:lvl7pPr>
                      <a:lvl8pPr fontAlgn="base">
                        <a:spcBef>
                          <a:spcPct val="0"/>
                        </a:spcBef>
                        <a:spcAft>
                          <a:spcPct val="25000"/>
                        </a:spcAft>
                        <a:buClr>
                          <a:schemeClr val="bg2"/>
                        </a:buClr>
                        <a:defRPr sz="1400">
                          <a:solidFill>
                            <a:schemeClr val="tx1"/>
                          </a:solidFill>
                          <a:latin typeface="Arial" charset="0"/>
                          <a:cs typeface="Arial" charset="0"/>
                        </a:defRPr>
                      </a:lvl8pPr>
                      <a:lvl9pPr fontAlgn="base">
                        <a:spcBef>
                          <a:spcPct val="0"/>
                        </a:spcBef>
                        <a:spcAft>
                          <a:spcPct val="25000"/>
                        </a:spcAft>
                        <a:buClr>
                          <a:schemeClr val="bg2"/>
                        </a:buClr>
                        <a:defRPr sz="14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0" lang="de-DE" altLang="de-DE" sz="1400" b="0" i="0" u="none" strike="noStrike" cap="none" normalizeH="0" baseline="0" dirty="0" smtClean="0">
                          <a:ln>
                            <a:noFill/>
                          </a:ln>
                          <a:solidFill>
                            <a:schemeClr val="tx1"/>
                          </a:solidFill>
                          <a:effectLst/>
                          <a:latin typeface="Arial" charset="0"/>
                          <a:cs typeface="Arial" charset="0"/>
                        </a:rPr>
                        <a:t>SPD-Anhänger</a:t>
                      </a:r>
                    </a:p>
                  </a:txBody>
                  <a:tcPr marL="90000" marR="90000" marT="46800" marB="46800" anchor="ctr" horzOverflow="overflow">
                    <a:lnL w="12700" cap="flat" cmpd="sng" algn="ctr">
                      <a:solidFill>
                        <a:srgbClr val="C0C0C0"/>
                      </a:solidFill>
                      <a:prstDash val="solid"/>
                      <a:round/>
                      <a:headEnd type="none" w="med" len="med"/>
                      <a:tailEnd type="none" w="med" len="med"/>
                    </a:lnL>
                    <a:lnR>
                      <a:noFill/>
                    </a:lnR>
                    <a:lnT w="12700" cap="flat" cmpd="sng" algn="ctr">
                      <a:solidFill>
                        <a:srgbClr val="C0C0C0"/>
                      </a:solidFill>
                      <a:prstDash val="solid"/>
                      <a:round/>
                      <a:headEnd type="none" w="med" len="med"/>
                      <a:tailEnd type="none" w="lg"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lvl1pPr>
                        <a:spcAft>
                          <a:spcPct val="25000"/>
                        </a:spcAft>
                        <a:buClr>
                          <a:schemeClr val="hlink"/>
                        </a:buClr>
                        <a:buFont typeface="Wingdings" pitchFamily="2" charset="2"/>
                        <a:defRPr sz="1400">
                          <a:solidFill>
                            <a:schemeClr val="tx1"/>
                          </a:solidFill>
                          <a:latin typeface="Arial" charset="0"/>
                          <a:cs typeface="Arial" charset="0"/>
                        </a:defRPr>
                      </a:lvl1pPr>
                      <a:lvl2pPr>
                        <a:spcAft>
                          <a:spcPct val="25000"/>
                        </a:spcAft>
                        <a:buClr>
                          <a:schemeClr val="bg2"/>
                        </a:buClr>
                        <a:buFont typeface="Wingdings" pitchFamily="2" charset="2"/>
                        <a:defRPr sz="1400">
                          <a:solidFill>
                            <a:schemeClr val="tx1"/>
                          </a:solidFill>
                          <a:latin typeface="Arial" charset="0"/>
                          <a:cs typeface="Arial" charset="0"/>
                        </a:defRPr>
                      </a:lvl2pPr>
                      <a:lvl3pPr>
                        <a:spcAft>
                          <a:spcPct val="25000"/>
                        </a:spcAft>
                        <a:buClr>
                          <a:schemeClr val="bg2"/>
                        </a:buClr>
                        <a:defRPr sz="1400">
                          <a:solidFill>
                            <a:schemeClr val="tx1"/>
                          </a:solidFill>
                          <a:latin typeface="Arial" charset="0"/>
                          <a:cs typeface="Arial" charset="0"/>
                        </a:defRPr>
                      </a:lvl3pPr>
                      <a:lvl4pPr>
                        <a:spcAft>
                          <a:spcPct val="25000"/>
                        </a:spcAft>
                        <a:buClr>
                          <a:schemeClr val="bg2"/>
                        </a:buClr>
                        <a:defRPr sz="1400">
                          <a:solidFill>
                            <a:schemeClr val="tx1"/>
                          </a:solidFill>
                          <a:latin typeface="Arial" charset="0"/>
                          <a:cs typeface="Arial" charset="0"/>
                        </a:defRPr>
                      </a:lvl4pPr>
                      <a:lvl5pPr>
                        <a:spcAft>
                          <a:spcPct val="25000"/>
                        </a:spcAft>
                        <a:buClr>
                          <a:schemeClr val="bg2"/>
                        </a:buClr>
                        <a:defRPr sz="1400">
                          <a:solidFill>
                            <a:schemeClr val="tx1"/>
                          </a:solidFill>
                          <a:latin typeface="Arial" charset="0"/>
                          <a:cs typeface="Arial" charset="0"/>
                        </a:defRPr>
                      </a:lvl5pPr>
                      <a:lvl6pPr fontAlgn="base">
                        <a:spcBef>
                          <a:spcPct val="0"/>
                        </a:spcBef>
                        <a:spcAft>
                          <a:spcPct val="25000"/>
                        </a:spcAft>
                        <a:buClr>
                          <a:schemeClr val="bg2"/>
                        </a:buClr>
                        <a:defRPr sz="1400">
                          <a:solidFill>
                            <a:schemeClr val="tx1"/>
                          </a:solidFill>
                          <a:latin typeface="Arial" charset="0"/>
                          <a:cs typeface="Arial" charset="0"/>
                        </a:defRPr>
                      </a:lvl6pPr>
                      <a:lvl7pPr fontAlgn="base">
                        <a:spcBef>
                          <a:spcPct val="0"/>
                        </a:spcBef>
                        <a:spcAft>
                          <a:spcPct val="25000"/>
                        </a:spcAft>
                        <a:buClr>
                          <a:schemeClr val="bg2"/>
                        </a:buClr>
                        <a:defRPr sz="1400">
                          <a:solidFill>
                            <a:schemeClr val="tx1"/>
                          </a:solidFill>
                          <a:latin typeface="Arial" charset="0"/>
                          <a:cs typeface="Arial" charset="0"/>
                        </a:defRPr>
                      </a:lvl7pPr>
                      <a:lvl8pPr fontAlgn="base">
                        <a:spcBef>
                          <a:spcPct val="0"/>
                        </a:spcBef>
                        <a:spcAft>
                          <a:spcPct val="25000"/>
                        </a:spcAft>
                        <a:buClr>
                          <a:schemeClr val="bg2"/>
                        </a:buClr>
                        <a:defRPr sz="1400">
                          <a:solidFill>
                            <a:schemeClr val="tx1"/>
                          </a:solidFill>
                          <a:latin typeface="Arial" charset="0"/>
                          <a:cs typeface="Arial" charset="0"/>
                        </a:defRPr>
                      </a:lvl8pPr>
                      <a:lvl9pPr fontAlgn="base">
                        <a:spcBef>
                          <a:spcPct val="0"/>
                        </a:spcBef>
                        <a:spcAft>
                          <a:spcPct val="25000"/>
                        </a:spcAft>
                        <a:buClr>
                          <a:schemeClr val="bg2"/>
                        </a:buClr>
                        <a:defRPr sz="1400">
                          <a:solidFill>
                            <a:schemeClr val="tx1"/>
                          </a:solidFill>
                          <a:latin typeface="Arial" charset="0"/>
                          <a:cs typeface="Arial" charset="0"/>
                        </a:defRPr>
                      </a:lvl9p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endParaRPr kumimoji="0" lang="en-GB" altLang="de-DE" sz="1200" b="0" i="0" u="none" strike="noStrike" cap="none" normalizeH="0" baseline="0" dirty="0" smtClean="0">
                        <a:ln>
                          <a:noFill/>
                        </a:ln>
                        <a:solidFill>
                          <a:schemeClr val="tx1"/>
                        </a:solidFill>
                        <a:effectLst/>
                        <a:latin typeface="Arial" charset="0"/>
                        <a:cs typeface="Arial" charset="0"/>
                      </a:endParaRPr>
                    </a:p>
                  </a:txBody>
                  <a:tcPr marL="90000" marR="90000" marT="46800" marB="46800" anchor="ctr" horzOverflow="overflow">
                    <a:lnL>
                      <a:noFill/>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lg" len="med"/>
                    </a:lnT>
                    <a:lnB w="12700" cap="flat" cmpd="sng" algn="ctr">
                      <a:solidFill>
                        <a:srgbClr val="C0C0C0"/>
                      </a:solidFill>
                      <a:prstDash val="solid"/>
                      <a:round/>
                      <a:headEnd type="none" w="med" len="med"/>
                      <a:tailEnd type="none" w="med" len="med"/>
                    </a:lnB>
                    <a:lnTlToBr>
                      <a:noFill/>
                    </a:lnTlToBr>
                    <a:lnBlToTr>
                      <a:noFill/>
                    </a:lnBlToTr>
                    <a:noFill/>
                  </a:tcPr>
                </a:tc>
              </a:tr>
              <a:tr h="540000">
                <a:tc>
                  <a:txBody>
                    <a:bodyPr/>
                    <a:lstStyle/>
                    <a:p>
                      <a:pPr marL="0" marR="0" lvl="0" indent="0" algn="l"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0" lang="de-DE" altLang="de-DE" sz="1400" b="0" i="0" u="none" strike="noStrike" cap="none" normalizeH="0" baseline="0" dirty="0" smtClean="0">
                          <a:ln>
                            <a:noFill/>
                          </a:ln>
                          <a:solidFill>
                            <a:schemeClr val="tx1"/>
                          </a:solidFill>
                          <a:effectLst/>
                          <a:latin typeface="Arial" charset="0"/>
                          <a:cs typeface="Arial" charset="0"/>
                        </a:rPr>
                        <a:t>Linke-Anhänger</a:t>
                      </a:r>
                    </a:p>
                  </a:txBody>
                  <a:tcPr marL="90000" marR="90000" marT="46800" marB="46800" anchor="ctr" horzOverflow="overflow">
                    <a:lnL w="12700" cap="flat" cmpd="sng" algn="ctr">
                      <a:solidFill>
                        <a:srgbClr val="C0C0C0"/>
                      </a:solidFill>
                      <a:prstDash val="solid"/>
                      <a:round/>
                      <a:headEnd type="none" w="med" len="med"/>
                      <a:tailEnd type="none" w="med" len="med"/>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FDFDF"/>
                    </a:solidFill>
                  </a:tcPr>
                </a:tc>
                <a:tc>
                  <a:txBody>
                    <a:bodyPr/>
                    <a:lstStyle>
                      <a:lvl1pPr>
                        <a:spcAft>
                          <a:spcPct val="25000"/>
                        </a:spcAft>
                        <a:buClr>
                          <a:schemeClr val="hlink"/>
                        </a:buClr>
                        <a:buFont typeface="Wingdings" pitchFamily="2" charset="2"/>
                        <a:defRPr sz="1400">
                          <a:solidFill>
                            <a:schemeClr val="tx1"/>
                          </a:solidFill>
                          <a:latin typeface="Arial" charset="0"/>
                          <a:cs typeface="Arial" charset="0"/>
                        </a:defRPr>
                      </a:lvl1pPr>
                      <a:lvl2pPr>
                        <a:spcAft>
                          <a:spcPct val="25000"/>
                        </a:spcAft>
                        <a:buClr>
                          <a:schemeClr val="bg2"/>
                        </a:buClr>
                        <a:buFont typeface="Wingdings" pitchFamily="2" charset="2"/>
                        <a:defRPr sz="1400">
                          <a:solidFill>
                            <a:schemeClr val="tx1"/>
                          </a:solidFill>
                          <a:latin typeface="Arial" charset="0"/>
                          <a:cs typeface="Arial" charset="0"/>
                        </a:defRPr>
                      </a:lvl2pPr>
                      <a:lvl3pPr>
                        <a:spcAft>
                          <a:spcPct val="25000"/>
                        </a:spcAft>
                        <a:buClr>
                          <a:schemeClr val="bg2"/>
                        </a:buClr>
                        <a:defRPr sz="1400">
                          <a:solidFill>
                            <a:schemeClr val="tx1"/>
                          </a:solidFill>
                          <a:latin typeface="Arial" charset="0"/>
                          <a:cs typeface="Arial" charset="0"/>
                        </a:defRPr>
                      </a:lvl3pPr>
                      <a:lvl4pPr>
                        <a:spcAft>
                          <a:spcPct val="25000"/>
                        </a:spcAft>
                        <a:buClr>
                          <a:schemeClr val="bg2"/>
                        </a:buClr>
                        <a:defRPr sz="1400">
                          <a:solidFill>
                            <a:schemeClr val="tx1"/>
                          </a:solidFill>
                          <a:latin typeface="Arial" charset="0"/>
                          <a:cs typeface="Arial" charset="0"/>
                        </a:defRPr>
                      </a:lvl4pPr>
                      <a:lvl5pPr>
                        <a:spcAft>
                          <a:spcPct val="25000"/>
                        </a:spcAft>
                        <a:buClr>
                          <a:schemeClr val="bg2"/>
                        </a:buClr>
                        <a:defRPr sz="1400">
                          <a:solidFill>
                            <a:schemeClr val="tx1"/>
                          </a:solidFill>
                          <a:latin typeface="Arial" charset="0"/>
                          <a:cs typeface="Arial" charset="0"/>
                        </a:defRPr>
                      </a:lvl5pPr>
                      <a:lvl6pPr fontAlgn="base">
                        <a:spcBef>
                          <a:spcPct val="0"/>
                        </a:spcBef>
                        <a:spcAft>
                          <a:spcPct val="25000"/>
                        </a:spcAft>
                        <a:buClr>
                          <a:schemeClr val="bg2"/>
                        </a:buClr>
                        <a:defRPr sz="1400">
                          <a:solidFill>
                            <a:schemeClr val="tx1"/>
                          </a:solidFill>
                          <a:latin typeface="Arial" charset="0"/>
                          <a:cs typeface="Arial" charset="0"/>
                        </a:defRPr>
                      </a:lvl6pPr>
                      <a:lvl7pPr fontAlgn="base">
                        <a:spcBef>
                          <a:spcPct val="0"/>
                        </a:spcBef>
                        <a:spcAft>
                          <a:spcPct val="25000"/>
                        </a:spcAft>
                        <a:buClr>
                          <a:schemeClr val="bg2"/>
                        </a:buClr>
                        <a:defRPr sz="1400">
                          <a:solidFill>
                            <a:schemeClr val="tx1"/>
                          </a:solidFill>
                          <a:latin typeface="Arial" charset="0"/>
                          <a:cs typeface="Arial" charset="0"/>
                        </a:defRPr>
                      </a:lvl7pPr>
                      <a:lvl8pPr fontAlgn="base">
                        <a:spcBef>
                          <a:spcPct val="0"/>
                        </a:spcBef>
                        <a:spcAft>
                          <a:spcPct val="25000"/>
                        </a:spcAft>
                        <a:buClr>
                          <a:schemeClr val="bg2"/>
                        </a:buClr>
                        <a:defRPr sz="1400">
                          <a:solidFill>
                            <a:schemeClr val="tx1"/>
                          </a:solidFill>
                          <a:latin typeface="Arial" charset="0"/>
                          <a:cs typeface="Arial" charset="0"/>
                        </a:defRPr>
                      </a:lvl8pPr>
                      <a:lvl9pPr fontAlgn="base">
                        <a:spcBef>
                          <a:spcPct val="0"/>
                        </a:spcBef>
                        <a:spcAft>
                          <a:spcPct val="25000"/>
                        </a:spcAft>
                        <a:buClr>
                          <a:schemeClr val="bg2"/>
                        </a:buClr>
                        <a:defRPr sz="1400">
                          <a:solidFill>
                            <a:schemeClr val="tx1"/>
                          </a:solidFill>
                          <a:latin typeface="Arial" charset="0"/>
                          <a:cs typeface="Arial" charset="0"/>
                        </a:defRPr>
                      </a:lvl9pPr>
                    </a:lstStyle>
                    <a:p>
                      <a:pPr marL="0" marR="0" lvl="0" indent="0" algn="l" defTabSz="914400" rtl="0" eaLnBrk="1" fontAlgn="ctr" latinLnBrk="0" hangingPunct="1">
                        <a:lnSpc>
                          <a:spcPct val="100000"/>
                        </a:lnSpc>
                        <a:spcBef>
                          <a:spcPct val="0"/>
                        </a:spcBef>
                        <a:spcAft>
                          <a:spcPct val="0"/>
                        </a:spcAft>
                        <a:buClr>
                          <a:schemeClr val="bg1"/>
                        </a:buClr>
                        <a:buSzTx/>
                        <a:buFontTx/>
                        <a:buNone/>
                        <a:tabLst/>
                      </a:pPr>
                      <a:endParaRPr kumimoji="0" lang="en-GB" altLang="de-DE" sz="1200" b="0" i="0" u="none" strike="noStrike" cap="none" normalizeH="0" baseline="0" dirty="0" smtClean="0">
                        <a:ln>
                          <a:noFill/>
                        </a:ln>
                        <a:solidFill>
                          <a:schemeClr val="tx1"/>
                        </a:solidFill>
                        <a:effectLst/>
                        <a:latin typeface="Arial" charset="0"/>
                        <a:cs typeface="Arial" charset="0"/>
                      </a:endParaRPr>
                    </a:p>
                  </a:txBody>
                  <a:tcPr marL="90000" marR="90000" marT="46800" marB="46800" anchor="ctr" horzOverflow="overflow">
                    <a:lnL>
                      <a:noFill/>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FDFDF"/>
                    </a:solidFill>
                  </a:tcPr>
                </a:tc>
              </a:tr>
            </a:tbl>
          </a:graphicData>
        </a:graphic>
      </p:graphicFrame>
      <p:graphicFrame>
        <p:nvGraphicFramePr>
          <p:cNvPr id="7" name="Object 18"/>
          <p:cNvGraphicFramePr>
            <a:graphicFrameLocks/>
          </p:cNvGraphicFramePr>
          <p:nvPr>
            <p:extLst>
              <p:ext uri="{D42A27DB-BD31-4B8C-83A1-F6EECF244321}">
                <p14:modId xmlns:p14="http://schemas.microsoft.com/office/powerpoint/2010/main" xmlns="" val="4007693552"/>
              </p:ext>
            </p:extLst>
          </p:nvPr>
        </p:nvGraphicFramePr>
        <p:xfrm>
          <a:off x="4585494" y="2664000"/>
          <a:ext cx="2160000" cy="2790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Object 18"/>
          <p:cNvGraphicFramePr>
            <a:graphicFrameLocks/>
          </p:cNvGraphicFramePr>
          <p:nvPr>
            <p:extLst>
              <p:ext uri="{D42A27DB-BD31-4B8C-83A1-F6EECF244321}">
                <p14:modId xmlns:p14="http://schemas.microsoft.com/office/powerpoint/2010/main" xmlns="" val="2278364413"/>
              </p:ext>
            </p:extLst>
          </p:nvPr>
        </p:nvGraphicFramePr>
        <p:xfrm>
          <a:off x="6778800" y="2664000"/>
          <a:ext cx="2160000" cy="27900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0" name="Object 18"/>
          <p:cNvGraphicFramePr>
            <a:graphicFrameLocks/>
          </p:cNvGraphicFramePr>
          <p:nvPr>
            <p:extLst>
              <p:ext uri="{D42A27DB-BD31-4B8C-83A1-F6EECF244321}">
                <p14:modId xmlns:p14="http://schemas.microsoft.com/office/powerpoint/2010/main" xmlns="" val="2631422936"/>
              </p:ext>
            </p:extLst>
          </p:nvPr>
        </p:nvGraphicFramePr>
        <p:xfrm>
          <a:off x="2408997" y="2664000"/>
          <a:ext cx="2160000" cy="2790000"/>
        </p:xfrm>
        <a:graphic>
          <a:graphicData uri="http://schemas.openxmlformats.org/drawingml/2006/chart">
            <c:chart xmlns:c="http://schemas.openxmlformats.org/drawingml/2006/chart" xmlns:r="http://schemas.openxmlformats.org/officeDocument/2006/relationships" r:id="rId7"/>
          </a:graphicData>
        </a:graphic>
      </p:graphicFrame>
      <p:sp>
        <p:nvSpPr>
          <p:cNvPr id="13" name="Text Box 4"/>
          <p:cNvSpPr txBox="1">
            <a:spLocks noChangeArrowheads="1"/>
          </p:cNvSpPr>
          <p:nvPr>
            <p:custDataLst>
              <p:tags r:id="rId1"/>
            </p:custDataLst>
          </p:nvPr>
        </p:nvSpPr>
        <p:spPr bwMode="gray">
          <a:xfrm>
            <a:off x="192088" y="584200"/>
            <a:ext cx="7648575" cy="730250"/>
          </a:xfrm>
          <a:prstGeom prst="rect">
            <a:avLst/>
          </a:prstGeom>
          <a:noFill/>
          <a:ln>
            <a:noFill/>
          </a:ln>
          <a:effectLst/>
          <a:extLst>
            <a:ext uri="{909E8E84-426E-40DD-AFC4-6F175D3DCCD1}">
              <a14:hiddenFill xmlns:a14="http://schemas.microsoft.com/office/drawing/2010/main" xmlns="">
                <a:solidFill>
                  <a:srgbClr val="DFDFDF"/>
                </a:solidFill>
              </a14:hiddenFill>
            </a:ext>
            <a:ext uri="{91240B29-F687-4F45-9708-019B960494DF}">
              <a14:hiddenLine xmlns:a14="http://schemas.microsoft.com/office/drawing/2010/main" xmlns="" w="9525" algn="ctr">
                <a:solidFill>
                  <a:srgbClr val="DFDFDF"/>
                </a:solidFill>
                <a:prstDash val="solid"/>
                <a:miter lim="800000"/>
                <a:headEnd/>
                <a:tailEnd/>
              </a14:hiddenLine>
            </a:ext>
            <a:ext uri="{AF507438-7753-43E0-B8FC-AC1667EBCBE1}">
              <a14:hiddenEffects xmlns:a14="http://schemas.microsoft.com/office/drawing/2010/main" xmlns="">
                <a:effectLst>
                  <a:outerShdw dist="35921" dir="2700001" algn="ctr" rotWithShape="0">
                    <a:srgbClr val="999999"/>
                  </a:outerShdw>
                </a:effectLst>
              </a14:hiddenEffects>
            </a:ext>
          </a:extLst>
        </p:spPr>
        <p:txBody>
          <a:bodyPr vert="horz" wrap="square" lIns="0" tIns="0" rIns="0" bIns="0" anchor="t" anchorCtr="0">
            <a:noAutofit/>
          </a:bodyPr>
          <a:lstStyle>
            <a:defPPr>
              <a:defRPr lang="de-DE"/>
            </a:defPPr>
            <a:lvl1pPr defTabSz="960438">
              <a:spcBef>
                <a:spcPct val="0"/>
              </a:spcBef>
              <a:spcAft>
                <a:spcPct val="0"/>
              </a:spcAft>
              <a:buClr>
                <a:srgbClr val="3399CC"/>
              </a:buClr>
              <a:buSzPct val="100000"/>
              <a:defRPr sz="2000">
                <a:solidFill>
                  <a:srgbClr val="257095"/>
                </a:solidFill>
                <a:latin typeface="Verdana"/>
              </a:defRPr>
            </a:lvl1pPr>
          </a:lstStyle>
          <a:p>
            <a:pPr>
              <a:spcBef>
                <a:spcPts val="0"/>
              </a:spcBef>
              <a:spcAft>
                <a:spcPts val="0"/>
              </a:spcAft>
              <a:buClr>
                <a:srgbClr val="000000"/>
              </a:buClr>
            </a:pPr>
            <a:r>
              <a:rPr lang="de-DE" dirty="0">
                <a:solidFill>
                  <a:srgbClr val="004599"/>
                </a:solidFill>
                <a:latin typeface="Dax Offc"/>
              </a:rPr>
              <a:t>Direktwahl der Ministerpräsidentin / des Ministerpräsidenten</a:t>
            </a:r>
          </a:p>
          <a:p>
            <a:pPr>
              <a:spcBef>
                <a:spcPts val="0"/>
              </a:spcBef>
              <a:spcAft>
                <a:spcPts val="0"/>
              </a:spcAft>
              <a:buClr>
                <a:srgbClr val="000000"/>
              </a:buClr>
            </a:pPr>
            <a:r>
              <a:rPr lang="de-DE" dirty="0" smtClean="0">
                <a:solidFill>
                  <a:srgbClr val="004599"/>
                </a:solidFill>
                <a:latin typeface="Dax Offc"/>
              </a:rPr>
              <a:t>Parteianhänger</a:t>
            </a:r>
            <a:endParaRPr lang="de-DE" dirty="0">
              <a:solidFill>
                <a:srgbClr val="004599"/>
              </a:solidFill>
              <a:latin typeface="Dax Offc"/>
            </a:endParaRPr>
          </a:p>
        </p:txBody>
      </p:sp>
      <p:sp>
        <p:nvSpPr>
          <p:cNvPr id="15" name="Text Box 5"/>
          <p:cNvSpPr txBox="1">
            <a:spLocks noChangeArrowheads="1"/>
          </p:cNvSpPr>
          <p:nvPr>
            <p:custDataLst>
              <p:tags r:id="rId2"/>
            </p:custDataLst>
          </p:nvPr>
        </p:nvSpPr>
        <p:spPr bwMode="gray">
          <a:xfrm>
            <a:off x="184150" y="5586413"/>
            <a:ext cx="8802688" cy="5572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143000">
              <a:defRPr>
                <a:solidFill>
                  <a:schemeClr val="tx1"/>
                </a:solidFill>
                <a:latin typeface="Arial" charset="0"/>
              </a:defRPr>
            </a:lvl4pPr>
            <a:lvl5pPr marL="1143000">
              <a:defRPr>
                <a:solidFill>
                  <a:schemeClr val="tx1"/>
                </a:solidFill>
                <a:latin typeface="Arial" charset="0"/>
              </a:defRPr>
            </a:lvl5pPr>
            <a:lvl6pPr marL="1600200" eaLnBrk="0" fontAlgn="base" hangingPunct="0">
              <a:spcBef>
                <a:spcPct val="0"/>
              </a:spcBef>
              <a:spcAft>
                <a:spcPct val="0"/>
              </a:spcAft>
              <a:defRPr>
                <a:solidFill>
                  <a:schemeClr val="tx1"/>
                </a:solidFill>
                <a:latin typeface="Arial" charset="0"/>
              </a:defRPr>
            </a:lvl6pPr>
            <a:lvl7pPr marL="2057400" eaLnBrk="0" fontAlgn="base" hangingPunct="0">
              <a:spcBef>
                <a:spcPct val="0"/>
              </a:spcBef>
              <a:spcAft>
                <a:spcPct val="0"/>
              </a:spcAft>
              <a:defRPr>
                <a:solidFill>
                  <a:schemeClr val="tx1"/>
                </a:solidFill>
                <a:latin typeface="Arial" charset="0"/>
              </a:defRPr>
            </a:lvl7pPr>
            <a:lvl8pPr marL="2514600" eaLnBrk="0" fontAlgn="base" hangingPunct="0">
              <a:spcBef>
                <a:spcPct val="0"/>
              </a:spcBef>
              <a:spcAft>
                <a:spcPct val="0"/>
              </a:spcAft>
              <a:defRPr>
                <a:solidFill>
                  <a:schemeClr val="tx1"/>
                </a:solidFill>
                <a:latin typeface="Arial" charset="0"/>
              </a:defRPr>
            </a:lvl8pPr>
            <a:lvl9pPr marL="2971800" eaLnBrk="0" fontAlgn="base" hangingPunct="0">
              <a:spcBef>
                <a:spcPct val="0"/>
              </a:spcBef>
              <a:spcAft>
                <a:spcPct val="0"/>
              </a:spcAft>
              <a:defRPr>
                <a:solidFill>
                  <a:schemeClr val="tx1"/>
                </a:solidFill>
                <a:latin typeface="Arial" charset="0"/>
              </a:defRPr>
            </a:lvl9pPr>
          </a:lstStyle>
          <a:p>
            <a:r>
              <a:rPr lang="de-DE" sz="1200" dirty="0" smtClean="0">
                <a:solidFill>
                  <a:srgbClr val="000000"/>
                </a:solidFill>
                <a:cs typeface="Arial" charset="0"/>
              </a:rPr>
              <a:t>Frage: </a:t>
            </a:r>
            <a:r>
              <a:rPr lang="de-DE" sz="1200" dirty="0" smtClean="0"/>
              <a:t>Wenn man den Ministerpräsidenten in Thüringen direkt wählen könnte, für wen würden Sie sich entscheiden: für Christine Lieberknecht oder für Bodo Ramelow oder für Heike Taubert?</a:t>
            </a:r>
            <a:endParaRPr lang="de-DE" sz="1200" dirty="0"/>
          </a:p>
        </p:txBody>
      </p:sp>
      <p:graphicFrame>
        <p:nvGraphicFramePr>
          <p:cNvPr id="9" name="Group 163"/>
          <p:cNvGraphicFramePr>
            <a:graphicFrameLocks noGrp="1"/>
          </p:cNvGraphicFramePr>
          <p:nvPr>
            <p:extLst>
              <p:ext uri="{D42A27DB-BD31-4B8C-83A1-F6EECF244321}">
                <p14:modId xmlns:p14="http://schemas.microsoft.com/office/powerpoint/2010/main" xmlns="" val="172754988"/>
              </p:ext>
            </p:extLst>
          </p:nvPr>
        </p:nvGraphicFramePr>
        <p:xfrm>
          <a:off x="2376402" y="2241220"/>
          <a:ext cx="6555600" cy="3168000"/>
        </p:xfrm>
        <a:graphic>
          <a:graphicData uri="http://schemas.openxmlformats.org/drawingml/2006/table">
            <a:tbl>
              <a:tblPr/>
              <a:tblGrid>
                <a:gridCol w="2185200"/>
                <a:gridCol w="2185200"/>
                <a:gridCol w="2185200"/>
              </a:tblGrid>
              <a:tr h="448871">
                <a:tc>
                  <a:txBody>
                    <a:bodyPr/>
                    <a:lstStyle/>
                    <a:p>
                      <a:pPr marL="0" marR="0" lvl="0" indent="0" algn="ctr" defTabSz="960438" rtl="0" eaLnBrk="1" fontAlgn="base" latinLnBrk="0" hangingPunct="1">
                        <a:lnSpc>
                          <a:spcPct val="100000"/>
                        </a:lnSpc>
                        <a:spcBef>
                          <a:spcPct val="0"/>
                        </a:spcBef>
                        <a:spcAft>
                          <a:spcPct val="25000"/>
                        </a:spcAft>
                        <a:buClr>
                          <a:schemeClr val="hlink"/>
                        </a:buClr>
                        <a:buSzTx/>
                        <a:buFont typeface="Wingdings" pitchFamily="2" charset="2"/>
                        <a:buNone/>
                        <a:tabLst/>
                      </a:pPr>
                      <a:r>
                        <a:rPr kumimoji="0" lang="de-DE" altLang="de-DE" sz="1400" b="0" i="0" u="none" strike="noStrike" cap="none" normalizeH="0" baseline="0" dirty="0" smtClean="0">
                          <a:ln>
                            <a:noFill/>
                          </a:ln>
                          <a:solidFill>
                            <a:schemeClr val="tx1"/>
                          </a:solidFill>
                          <a:effectLst/>
                          <a:latin typeface="Arial" charset="0"/>
                          <a:cs typeface="Arial" charset="0"/>
                        </a:rPr>
                        <a:t>Christine Lieberknecht</a:t>
                      </a:r>
                    </a:p>
                  </a:txBody>
                  <a:tcPr anchor="ctr"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alpha val="50000"/>
                      </a:schemeClr>
                    </a:solidFill>
                  </a:tcPr>
                </a:tc>
                <a:tc>
                  <a:txBody>
                    <a:bodyPr/>
                    <a:lstStyle>
                      <a:lvl1pPr defTabSz="960438">
                        <a:spcAft>
                          <a:spcPct val="25000"/>
                        </a:spcAft>
                        <a:buClr>
                          <a:schemeClr val="hlink"/>
                        </a:buClr>
                        <a:buFont typeface="Wingdings" pitchFamily="2" charset="2"/>
                        <a:defRPr sz="1400">
                          <a:solidFill>
                            <a:schemeClr val="tx1"/>
                          </a:solidFill>
                          <a:latin typeface="Arial" charset="0"/>
                          <a:cs typeface="Arial" charset="0"/>
                        </a:defRPr>
                      </a:lvl1pPr>
                      <a:lvl2pPr marL="287338" defTabSz="960438">
                        <a:spcAft>
                          <a:spcPct val="25000"/>
                        </a:spcAft>
                        <a:buClr>
                          <a:schemeClr val="bg2"/>
                        </a:buClr>
                        <a:buFont typeface="Wingdings" pitchFamily="2" charset="2"/>
                        <a:defRPr sz="1400">
                          <a:solidFill>
                            <a:schemeClr val="tx1"/>
                          </a:solidFill>
                          <a:latin typeface="Arial" charset="0"/>
                          <a:cs typeface="Arial" charset="0"/>
                        </a:defRPr>
                      </a:lvl2pPr>
                      <a:lvl3pPr marL="574675" defTabSz="960438">
                        <a:spcAft>
                          <a:spcPct val="25000"/>
                        </a:spcAft>
                        <a:buClr>
                          <a:schemeClr val="bg2"/>
                        </a:buClr>
                        <a:defRPr sz="1400">
                          <a:solidFill>
                            <a:schemeClr val="tx1"/>
                          </a:solidFill>
                          <a:latin typeface="Arial" charset="0"/>
                          <a:cs typeface="Arial" charset="0"/>
                        </a:defRPr>
                      </a:lvl3pPr>
                      <a:lvl4pPr marL="862013" defTabSz="960438">
                        <a:spcAft>
                          <a:spcPct val="25000"/>
                        </a:spcAft>
                        <a:buClr>
                          <a:schemeClr val="bg2"/>
                        </a:buClr>
                        <a:defRPr sz="1400">
                          <a:solidFill>
                            <a:schemeClr val="tx1"/>
                          </a:solidFill>
                          <a:latin typeface="Arial" charset="0"/>
                          <a:cs typeface="Arial" charset="0"/>
                        </a:defRPr>
                      </a:lvl4pPr>
                      <a:lvl5pPr marL="1149350" defTabSz="960438">
                        <a:spcAft>
                          <a:spcPct val="25000"/>
                        </a:spcAft>
                        <a:buClr>
                          <a:schemeClr val="bg2"/>
                        </a:buClr>
                        <a:defRPr sz="1400">
                          <a:solidFill>
                            <a:schemeClr val="tx1"/>
                          </a:solidFill>
                          <a:latin typeface="Arial" charset="0"/>
                          <a:cs typeface="Arial" charset="0"/>
                        </a:defRPr>
                      </a:lvl5pPr>
                      <a:lvl6pPr marL="1606550" defTabSz="960438" fontAlgn="base">
                        <a:spcBef>
                          <a:spcPct val="0"/>
                        </a:spcBef>
                        <a:spcAft>
                          <a:spcPct val="25000"/>
                        </a:spcAft>
                        <a:buClr>
                          <a:schemeClr val="bg2"/>
                        </a:buClr>
                        <a:defRPr sz="1400">
                          <a:solidFill>
                            <a:schemeClr val="tx1"/>
                          </a:solidFill>
                          <a:latin typeface="Arial" charset="0"/>
                          <a:cs typeface="Arial" charset="0"/>
                        </a:defRPr>
                      </a:lvl6pPr>
                      <a:lvl7pPr marL="2063750" defTabSz="960438" fontAlgn="base">
                        <a:spcBef>
                          <a:spcPct val="0"/>
                        </a:spcBef>
                        <a:spcAft>
                          <a:spcPct val="25000"/>
                        </a:spcAft>
                        <a:buClr>
                          <a:schemeClr val="bg2"/>
                        </a:buClr>
                        <a:defRPr sz="1400">
                          <a:solidFill>
                            <a:schemeClr val="tx1"/>
                          </a:solidFill>
                          <a:latin typeface="Arial" charset="0"/>
                          <a:cs typeface="Arial" charset="0"/>
                        </a:defRPr>
                      </a:lvl7pPr>
                      <a:lvl8pPr marL="2520950" defTabSz="960438" fontAlgn="base">
                        <a:spcBef>
                          <a:spcPct val="0"/>
                        </a:spcBef>
                        <a:spcAft>
                          <a:spcPct val="25000"/>
                        </a:spcAft>
                        <a:buClr>
                          <a:schemeClr val="bg2"/>
                        </a:buClr>
                        <a:defRPr sz="1400">
                          <a:solidFill>
                            <a:schemeClr val="tx1"/>
                          </a:solidFill>
                          <a:latin typeface="Arial" charset="0"/>
                          <a:cs typeface="Arial" charset="0"/>
                        </a:defRPr>
                      </a:lvl8pPr>
                      <a:lvl9pPr marL="2978150" defTabSz="960438" fontAlgn="base">
                        <a:spcBef>
                          <a:spcPct val="0"/>
                        </a:spcBef>
                        <a:spcAft>
                          <a:spcPct val="25000"/>
                        </a:spcAft>
                        <a:buClr>
                          <a:schemeClr val="bg2"/>
                        </a:buClr>
                        <a:defRPr sz="1400">
                          <a:solidFill>
                            <a:schemeClr val="tx1"/>
                          </a:solidFill>
                          <a:latin typeface="Arial" charset="0"/>
                          <a:cs typeface="Arial" charset="0"/>
                        </a:defRPr>
                      </a:lvl9pPr>
                    </a:lstStyle>
                    <a:p>
                      <a:pPr marL="0" marR="0" lvl="0" indent="0" algn="ctr" defTabSz="960438" rtl="0" eaLnBrk="1" fontAlgn="base" latinLnBrk="0" hangingPunct="1">
                        <a:lnSpc>
                          <a:spcPct val="100000"/>
                        </a:lnSpc>
                        <a:spcBef>
                          <a:spcPct val="0"/>
                        </a:spcBef>
                        <a:spcAft>
                          <a:spcPct val="25000"/>
                        </a:spcAft>
                        <a:buClr>
                          <a:schemeClr val="hlink"/>
                        </a:buClr>
                        <a:buSzTx/>
                        <a:buFont typeface="Wingdings" pitchFamily="2" charset="2"/>
                        <a:buNone/>
                        <a:tabLst/>
                      </a:pPr>
                      <a:r>
                        <a:rPr kumimoji="0" lang="de-DE" altLang="de-DE" sz="1400" b="0" i="0" u="none" strike="noStrike" cap="none" normalizeH="0" baseline="0" dirty="0" smtClean="0">
                          <a:ln>
                            <a:noFill/>
                          </a:ln>
                          <a:solidFill>
                            <a:schemeClr val="tx1"/>
                          </a:solidFill>
                          <a:effectLst/>
                          <a:latin typeface="Arial" charset="0"/>
                          <a:cs typeface="Arial" charset="0"/>
                        </a:rPr>
                        <a:t>Bodo Ramelow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alpha val="50000"/>
                      </a:schemeClr>
                    </a:solidFill>
                  </a:tcPr>
                </a:tc>
                <a:tc>
                  <a:txBody>
                    <a:bodyPr/>
                    <a:lstStyle>
                      <a:lvl1pPr defTabSz="960438">
                        <a:spcAft>
                          <a:spcPct val="25000"/>
                        </a:spcAft>
                        <a:buClr>
                          <a:schemeClr val="hlink"/>
                        </a:buClr>
                        <a:buFont typeface="Wingdings" pitchFamily="2" charset="2"/>
                        <a:defRPr sz="1400">
                          <a:solidFill>
                            <a:schemeClr val="tx1"/>
                          </a:solidFill>
                          <a:latin typeface="Arial" charset="0"/>
                          <a:cs typeface="Arial" charset="0"/>
                        </a:defRPr>
                      </a:lvl1pPr>
                      <a:lvl2pPr marL="287338" defTabSz="960438">
                        <a:spcAft>
                          <a:spcPct val="25000"/>
                        </a:spcAft>
                        <a:buClr>
                          <a:schemeClr val="bg2"/>
                        </a:buClr>
                        <a:buFont typeface="Wingdings" pitchFamily="2" charset="2"/>
                        <a:defRPr sz="1400">
                          <a:solidFill>
                            <a:schemeClr val="tx1"/>
                          </a:solidFill>
                          <a:latin typeface="Arial" charset="0"/>
                          <a:cs typeface="Arial" charset="0"/>
                        </a:defRPr>
                      </a:lvl2pPr>
                      <a:lvl3pPr marL="574675" defTabSz="960438">
                        <a:spcAft>
                          <a:spcPct val="25000"/>
                        </a:spcAft>
                        <a:buClr>
                          <a:schemeClr val="bg2"/>
                        </a:buClr>
                        <a:defRPr sz="1400">
                          <a:solidFill>
                            <a:schemeClr val="tx1"/>
                          </a:solidFill>
                          <a:latin typeface="Arial" charset="0"/>
                          <a:cs typeface="Arial" charset="0"/>
                        </a:defRPr>
                      </a:lvl3pPr>
                      <a:lvl4pPr marL="862013" defTabSz="960438">
                        <a:spcAft>
                          <a:spcPct val="25000"/>
                        </a:spcAft>
                        <a:buClr>
                          <a:schemeClr val="bg2"/>
                        </a:buClr>
                        <a:defRPr sz="1400">
                          <a:solidFill>
                            <a:schemeClr val="tx1"/>
                          </a:solidFill>
                          <a:latin typeface="Arial" charset="0"/>
                          <a:cs typeface="Arial" charset="0"/>
                        </a:defRPr>
                      </a:lvl4pPr>
                      <a:lvl5pPr marL="1149350" defTabSz="960438">
                        <a:spcAft>
                          <a:spcPct val="25000"/>
                        </a:spcAft>
                        <a:buClr>
                          <a:schemeClr val="bg2"/>
                        </a:buClr>
                        <a:defRPr sz="1400">
                          <a:solidFill>
                            <a:schemeClr val="tx1"/>
                          </a:solidFill>
                          <a:latin typeface="Arial" charset="0"/>
                          <a:cs typeface="Arial" charset="0"/>
                        </a:defRPr>
                      </a:lvl5pPr>
                      <a:lvl6pPr marL="1606550" defTabSz="960438" fontAlgn="base">
                        <a:spcBef>
                          <a:spcPct val="0"/>
                        </a:spcBef>
                        <a:spcAft>
                          <a:spcPct val="25000"/>
                        </a:spcAft>
                        <a:buClr>
                          <a:schemeClr val="bg2"/>
                        </a:buClr>
                        <a:defRPr sz="1400">
                          <a:solidFill>
                            <a:schemeClr val="tx1"/>
                          </a:solidFill>
                          <a:latin typeface="Arial" charset="0"/>
                          <a:cs typeface="Arial" charset="0"/>
                        </a:defRPr>
                      </a:lvl6pPr>
                      <a:lvl7pPr marL="2063750" defTabSz="960438" fontAlgn="base">
                        <a:spcBef>
                          <a:spcPct val="0"/>
                        </a:spcBef>
                        <a:spcAft>
                          <a:spcPct val="25000"/>
                        </a:spcAft>
                        <a:buClr>
                          <a:schemeClr val="bg2"/>
                        </a:buClr>
                        <a:defRPr sz="1400">
                          <a:solidFill>
                            <a:schemeClr val="tx1"/>
                          </a:solidFill>
                          <a:latin typeface="Arial" charset="0"/>
                          <a:cs typeface="Arial" charset="0"/>
                        </a:defRPr>
                      </a:lvl7pPr>
                      <a:lvl8pPr marL="2520950" defTabSz="960438" fontAlgn="base">
                        <a:spcBef>
                          <a:spcPct val="0"/>
                        </a:spcBef>
                        <a:spcAft>
                          <a:spcPct val="25000"/>
                        </a:spcAft>
                        <a:buClr>
                          <a:schemeClr val="bg2"/>
                        </a:buClr>
                        <a:defRPr sz="1400">
                          <a:solidFill>
                            <a:schemeClr val="tx1"/>
                          </a:solidFill>
                          <a:latin typeface="Arial" charset="0"/>
                          <a:cs typeface="Arial" charset="0"/>
                        </a:defRPr>
                      </a:lvl8pPr>
                      <a:lvl9pPr marL="2978150" defTabSz="960438" fontAlgn="base">
                        <a:spcBef>
                          <a:spcPct val="0"/>
                        </a:spcBef>
                        <a:spcAft>
                          <a:spcPct val="25000"/>
                        </a:spcAft>
                        <a:buClr>
                          <a:schemeClr val="bg2"/>
                        </a:buClr>
                        <a:defRPr sz="1400">
                          <a:solidFill>
                            <a:schemeClr val="tx1"/>
                          </a:solidFill>
                          <a:latin typeface="Arial" charset="0"/>
                          <a:cs typeface="Arial" charset="0"/>
                        </a:defRPr>
                      </a:lvl9pPr>
                    </a:lstStyle>
                    <a:p>
                      <a:pPr marL="0" marR="0" lvl="0" indent="0" algn="ctr" defTabSz="960438" rtl="0" eaLnBrk="1" fontAlgn="base" latinLnBrk="0" hangingPunct="1">
                        <a:lnSpc>
                          <a:spcPct val="100000"/>
                        </a:lnSpc>
                        <a:spcBef>
                          <a:spcPct val="0"/>
                        </a:spcBef>
                        <a:spcAft>
                          <a:spcPct val="25000"/>
                        </a:spcAft>
                        <a:buClr>
                          <a:schemeClr val="hlink"/>
                        </a:buClr>
                        <a:buSzTx/>
                        <a:buFont typeface="Wingdings" pitchFamily="2" charset="2"/>
                        <a:buNone/>
                        <a:tabLst/>
                      </a:pPr>
                      <a:r>
                        <a:rPr kumimoji="0" lang="de-DE" altLang="de-DE" sz="1400" b="0" i="0" u="none" strike="noStrike" cap="none" normalizeH="0" baseline="0" dirty="0" smtClean="0">
                          <a:ln>
                            <a:noFill/>
                          </a:ln>
                          <a:solidFill>
                            <a:schemeClr val="tx1"/>
                          </a:solidFill>
                          <a:effectLst/>
                          <a:latin typeface="Arial" charset="0"/>
                          <a:cs typeface="Arial" charset="0"/>
                        </a:rPr>
                        <a:t>Heike Taubert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alpha val="50000"/>
                      </a:schemeClr>
                    </a:solidFill>
                  </a:tcPr>
                </a:tc>
              </a:tr>
              <a:tr h="2719129">
                <a:tc>
                  <a:txBody>
                    <a:bodyPr/>
                    <a:lstStyle/>
                    <a:p>
                      <a:pPr marL="0" marR="0" lvl="0" indent="0" algn="l" defTabSz="960438" rtl="0" eaLnBrk="1" fontAlgn="base" latinLnBrk="0" hangingPunct="1">
                        <a:lnSpc>
                          <a:spcPct val="100000"/>
                        </a:lnSpc>
                        <a:spcBef>
                          <a:spcPct val="0"/>
                        </a:spcBef>
                        <a:spcAft>
                          <a:spcPct val="25000"/>
                        </a:spcAft>
                        <a:buClr>
                          <a:schemeClr val="hlink"/>
                        </a:buClr>
                        <a:buSzTx/>
                        <a:buFont typeface="Wingdings" pitchFamily="2" charset="2"/>
                        <a:buNone/>
                        <a:tabLst/>
                      </a:pPr>
                      <a:endParaRPr kumimoji="0" lang="de-DE" altLang="de-DE" sz="1400" b="0" i="0" u="none" strike="noStrike" cap="none" normalizeH="0" baseline="0" dirty="0" smtClean="0">
                        <a:ln>
                          <a:noFill/>
                        </a:ln>
                        <a:solidFill>
                          <a:schemeClr val="tx1"/>
                        </a:solidFill>
                        <a:effectLst/>
                        <a:latin typeface="Arial" charset="0"/>
                        <a:cs typeface="Arial" charset="0"/>
                      </a:endParaRPr>
                    </a:p>
                  </a:txBody>
                  <a:tcPr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defTabSz="960438">
                        <a:spcAft>
                          <a:spcPct val="25000"/>
                        </a:spcAft>
                        <a:buClr>
                          <a:schemeClr val="hlink"/>
                        </a:buClr>
                        <a:buFont typeface="Wingdings" pitchFamily="2" charset="2"/>
                        <a:defRPr sz="1400">
                          <a:solidFill>
                            <a:schemeClr val="tx1"/>
                          </a:solidFill>
                          <a:latin typeface="Arial" charset="0"/>
                          <a:cs typeface="Arial" charset="0"/>
                        </a:defRPr>
                      </a:lvl1pPr>
                      <a:lvl2pPr marL="287338" defTabSz="960438">
                        <a:spcAft>
                          <a:spcPct val="25000"/>
                        </a:spcAft>
                        <a:buClr>
                          <a:schemeClr val="bg2"/>
                        </a:buClr>
                        <a:buFont typeface="Wingdings" pitchFamily="2" charset="2"/>
                        <a:defRPr sz="1400">
                          <a:solidFill>
                            <a:schemeClr val="tx1"/>
                          </a:solidFill>
                          <a:latin typeface="Arial" charset="0"/>
                          <a:cs typeface="Arial" charset="0"/>
                        </a:defRPr>
                      </a:lvl2pPr>
                      <a:lvl3pPr marL="574675" defTabSz="960438">
                        <a:spcAft>
                          <a:spcPct val="25000"/>
                        </a:spcAft>
                        <a:buClr>
                          <a:schemeClr val="bg2"/>
                        </a:buClr>
                        <a:defRPr sz="1400">
                          <a:solidFill>
                            <a:schemeClr val="tx1"/>
                          </a:solidFill>
                          <a:latin typeface="Arial" charset="0"/>
                          <a:cs typeface="Arial" charset="0"/>
                        </a:defRPr>
                      </a:lvl3pPr>
                      <a:lvl4pPr marL="862013" defTabSz="960438">
                        <a:spcAft>
                          <a:spcPct val="25000"/>
                        </a:spcAft>
                        <a:buClr>
                          <a:schemeClr val="bg2"/>
                        </a:buClr>
                        <a:defRPr sz="1400">
                          <a:solidFill>
                            <a:schemeClr val="tx1"/>
                          </a:solidFill>
                          <a:latin typeface="Arial" charset="0"/>
                          <a:cs typeface="Arial" charset="0"/>
                        </a:defRPr>
                      </a:lvl4pPr>
                      <a:lvl5pPr marL="1149350" defTabSz="960438">
                        <a:spcAft>
                          <a:spcPct val="25000"/>
                        </a:spcAft>
                        <a:buClr>
                          <a:schemeClr val="bg2"/>
                        </a:buClr>
                        <a:defRPr sz="1400">
                          <a:solidFill>
                            <a:schemeClr val="tx1"/>
                          </a:solidFill>
                          <a:latin typeface="Arial" charset="0"/>
                          <a:cs typeface="Arial" charset="0"/>
                        </a:defRPr>
                      </a:lvl5pPr>
                      <a:lvl6pPr marL="1606550" defTabSz="960438" fontAlgn="base">
                        <a:spcBef>
                          <a:spcPct val="0"/>
                        </a:spcBef>
                        <a:spcAft>
                          <a:spcPct val="25000"/>
                        </a:spcAft>
                        <a:buClr>
                          <a:schemeClr val="bg2"/>
                        </a:buClr>
                        <a:defRPr sz="1400">
                          <a:solidFill>
                            <a:schemeClr val="tx1"/>
                          </a:solidFill>
                          <a:latin typeface="Arial" charset="0"/>
                          <a:cs typeface="Arial" charset="0"/>
                        </a:defRPr>
                      </a:lvl6pPr>
                      <a:lvl7pPr marL="2063750" defTabSz="960438" fontAlgn="base">
                        <a:spcBef>
                          <a:spcPct val="0"/>
                        </a:spcBef>
                        <a:spcAft>
                          <a:spcPct val="25000"/>
                        </a:spcAft>
                        <a:buClr>
                          <a:schemeClr val="bg2"/>
                        </a:buClr>
                        <a:defRPr sz="1400">
                          <a:solidFill>
                            <a:schemeClr val="tx1"/>
                          </a:solidFill>
                          <a:latin typeface="Arial" charset="0"/>
                          <a:cs typeface="Arial" charset="0"/>
                        </a:defRPr>
                      </a:lvl7pPr>
                      <a:lvl8pPr marL="2520950" defTabSz="960438" fontAlgn="base">
                        <a:spcBef>
                          <a:spcPct val="0"/>
                        </a:spcBef>
                        <a:spcAft>
                          <a:spcPct val="25000"/>
                        </a:spcAft>
                        <a:buClr>
                          <a:schemeClr val="bg2"/>
                        </a:buClr>
                        <a:defRPr sz="1400">
                          <a:solidFill>
                            <a:schemeClr val="tx1"/>
                          </a:solidFill>
                          <a:latin typeface="Arial" charset="0"/>
                          <a:cs typeface="Arial" charset="0"/>
                        </a:defRPr>
                      </a:lvl8pPr>
                      <a:lvl9pPr marL="2978150" defTabSz="960438" fontAlgn="base">
                        <a:spcBef>
                          <a:spcPct val="0"/>
                        </a:spcBef>
                        <a:spcAft>
                          <a:spcPct val="25000"/>
                        </a:spcAft>
                        <a:buClr>
                          <a:schemeClr val="bg2"/>
                        </a:buClr>
                        <a:defRPr sz="1400">
                          <a:solidFill>
                            <a:schemeClr val="tx1"/>
                          </a:solidFill>
                          <a:latin typeface="Arial" charset="0"/>
                          <a:cs typeface="Arial" charset="0"/>
                        </a:defRPr>
                      </a:lvl9pPr>
                    </a:lstStyle>
                    <a:p>
                      <a:pPr marL="0" marR="0" lvl="0" indent="0" algn="l" defTabSz="960438" rtl="0" eaLnBrk="1" fontAlgn="base" latinLnBrk="0" hangingPunct="1">
                        <a:lnSpc>
                          <a:spcPct val="100000"/>
                        </a:lnSpc>
                        <a:spcBef>
                          <a:spcPct val="0"/>
                        </a:spcBef>
                        <a:spcAft>
                          <a:spcPct val="25000"/>
                        </a:spcAft>
                        <a:buClr>
                          <a:schemeClr val="hlink"/>
                        </a:buClr>
                        <a:buSzTx/>
                        <a:buFont typeface="Wingdings" pitchFamily="2" charset="2"/>
                        <a:buNone/>
                        <a:tabLst/>
                      </a:pPr>
                      <a:endParaRPr kumimoji="0" lang="de-DE" altLang="de-DE" sz="14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defTabSz="960438">
                        <a:spcAft>
                          <a:spcPct val="25000"/>
                        </a:spcAft>
                        <a:buClr>
                          <a:schemeClr val="hlink"/>
                        </a:buClr>
                        <a:buFont typeface="Wingdings" pitchFamily="2" charset="2"/>
                        <a:defRPr sz="1400">
                          <a:solidFill>
                            <a:schemeClr val="tx1"/>
                          </a:solidFill>
                          <a:latin typeface="Arial" charset="0"/>
                          <a:cs typeface="Arial" charset="0"/>
                        </a:defRPr>
                      </a:lvl1pPr>
                      <a:lvl2pPr marL="287338" defTabSz="960438">
                        <a:spcAft>
                          <a:spcPct val="25000"/>
                        </a:spcAft>
                        <a:buClr>
                          <a:schemeClr val="bg2"/>
                        </a:buClr>
                        <a:buFont typeface="Wingdings" pitchFamily="2" charset="2"/>
                        <a:defRPr sz="1400">
                          <a:solidFill>
                            <a:schemeClr val="tx1"/>
                          </a:solidFill>
                          <a:latin typeface="Arial" charset="0"/>
                          <a:cs typeface="Arial" charset="0"/>
                        </a:defRPr>
                      </a:lvl2pPr>
                      <a:lvl3pPr marL="574675" defTabSz="960438">
                        <a:spcAft>
                          <a:spcPct val="25000"/>
                        </a:spcAft>
                        <a:buClr>
                          <a:schemeClr val="bg2"/>
                        </a:buClr>
                        <a:defRPr sz="1400">
                          <a:solidFill>
                            <a:schemeClr val="tx1"/>
                          </a:solidFill>
                          <a:latin typeface="Arial" charset="0"/>
                          <a:cs typeface="Arial" charset="0"/>
                        </a:defRPr>
                      </a:lvl3pPr>
                      <a:lvl4pPr marL="862013" defTabSz="960438">
                        <a:spcAft>
                          <a:spcPct val="25000"/>
                        </a:spcAft>
                        <a:buClr>
                          <a:schemeClr val="bg2"/>
                        </a:buClr>
                        <a:defRPr sz="1400">
                          <a:solidFill>
                            <a:schemeClr val="tx1"/>
                          </a:solidFill>
                          <a:latin typeface="Arial" charset="0"/>
                          <a:cs typeface="Arial" charset="0"/>
                        </a:defRPr>
                      </a:lvl4pPr>
                      <a:lvl5pPr marL="1149350" defTabSz="960438">
                        <a:spcAft>
                          <a:spcPct val="25000"/>
                        </a:spcAft>
                        <a:buClr>
                          <a:schemeClr val="bg2"/>
                        </a:buClr>
                        <a:defRPr sz="1400">
                          <a:solidFill>
                            <a:schemeClr val="tx1"/>
                          </a:solidFill>
                          <a:latin typeface="Arial" charset="0"/>
                          <a:cs typeface="Arial" charset="0"/>
                        </a:defRPr>
                      </a:lvl5pPr>
                      <a:lvl6pPr marL="1606550" defTabSz="960438" fontAlgn="base">
                        <a:spcBef>
                          <a:spcPct val="0"/>
                        </a:spcBef>
                        <a:spcAft>
                          <a:spcPct val="25000"/>
                        </a:spcAft>
                        <a:buClr>
                          <a:schemeClr val="bg2"/>
                        </a:buClr>
                        <a:defRPr sz="1400">
                          <a:solidFill>
                            <a:schemeClr val="tx1"/>
                          </a:solidFill>
                          <a:latin typeface="Arial" charset="0"/>
                          <a:cs typeface="Arial" charset="0"/>
                        </a:defRPr>
                      </a:lvl6pPr>
                      <a:lvl7pPr marL="2063750" defTabSz="960438" fontAlgn="base">
                        <a:spcBef>
                          <a:spcPct val="0"/>
                        </a:spcBef>
                        <a:spcAft>
                          <a:spcPct val="25000"/>
                        </a:spcAft>
                        <a:buClr>
                          <a:schemeClr val="bg2"/>
                        </a:buClr>
                        <a:defRPr sz="1400">
                          <a:solidFill>
                            <a:schemeClr val="tx1"/>
                          </a:solidFill>
                          <a:latin typeface="Arial" charset="0"/>
                          <a:cs typeface="Arial" charset="0"/>
                        </a:defRPr>
                      </a:lvl7pPr>
                      <a:lvl8pPr marL="2520950" defTabSz="960438" fontAlgn="base">
                        <a:spcBef>
                          <a:spcPct val="0"/>
                        </a:spcBef>
                        <a:spcAft>
                          <a:spcPct val="25000"/>
                        </a:spcAft>
                        <a:buClr>
                          <a:schemeClr val="bg2"/>
                        </a:buClr>
                        <a:defRPr sz="1400">
                          <a:solidFill>
                            <a:schemeClr val="tx1"/>
                          </a:solidFill>
                          <a:latin typeface="Arial" charset="0"/>
                          <a:cs typeface="Arial" charset="0"/>
                        </a:defRPr>
                      </a:lvl8pPr>
                      <a:lvl9pPr marL="2978150" defTabSz="960438" fontAlgn="base">
                        <a:spcBef>
                          <a:spcPct val="0"/>
                        </a:spcBef>
                        <a:spcAft>
                          <a:spcPct val="25000"/>
                        </a:spcAft>
                        <a:buClr>
                          <a:schemeClr val="bg2"/>
                        </a:buClr>
                        <a:defRPr sz="1400">
                          <a:solidFill>
                            <a:schemeClr val="tx1"/>
                          </a:solidFill>
                          <a:latin typeface="Arial" charset="0"/>
                          <a:cs typeface="Arial" charset="0"/>
                        </a:defRPr>
                      </a:lvl9pPr>
                    </a:lstStyle>
                    <a:p>
                      <a:pPr marL="0" marR="0" lvl="0" indent="0" algn="l" defTabSz="960438" rtl="0" eaLnBrk="1" fontAlgn="base" latinLnBrk="0" hangingPunct="1">
                        <a:lnSpc>
                          <a:spcPct val="100000"/>
                        </a:lnSpc>
                        <a:spcBef>
                          <a:spcPct val="0"/>
                        </a:spcBef>
                        <a:spcAft>
                          <a:spcPct val="25000"/>
                        </a:spcAft>
                        <a:buClr>
                          <a:schemeClr val="hlink"/>
                        </a:buClr>
                        <a:buSzTx/>
                        <a:buFont typeface="Wingdings" pitchFamily="2" charset="2"/>
                        <a:buNone/>
                        <a:tabLst/>
                      </a:pPr>
                      <a:endParaRPr kumimoji="0" lang="de-DE" altLang="de-DE" sz="14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 name="Rectangle 56"/>
          <p:cNvSpPr>
            <a:spLocks noChangeArrowheads="1"/>
          </p:cNvSpPr>
          <p:nvPr>
            <p:custDataLst>
              <p:tags r:id="rId3"/>
            </p:custDataLst>
          </p:nvPr>
        </p:nvSpPr>
        <p:spPr bwMode="gray">
          <a:xfrm>
            <a:off x="179388" y="6342063"/>
            <a:ext cx="6954838" cy="4492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0" tIns="0" rIns="0" bIns="0" anchor="t" anchorCtr="0"/>
          <a:lstStyle/>
          <a:p>
            <a:pPr>
              <a:lnSpc>
                <a:spcPct val="90000"/>
              </a:lnSpc>
              <a:spcBef>
                <a:spcPct val="0"/>
              </a:spcBef>
              <a:spcAft>
                <a:spcPct val="0"/>
              </a:spcAft>
              <a:buClr>
                <a:srgbClr val="000000"/>
              </a:buClr>
              <a:buSzPct val="80000"/>
            </a:pPr>
            <a:r>
              <a:rPr lang="de-DE" sz="1000" dirty="0">
                <a:solidFill>
                  <a:srgbClr val="000000"/>
                </a:solidFill>
              </a:rPr>
              <a:t>Grundgesamtheit: Wahlberechtigte Bevölkerung </a:t>
            </a:r>
            <a:r>
              <a:rPr lang="de-DE" sz="1000" dirty="0" smtClean="0">
                <a:solidFill>
                  <a:srgbClr val="000000"/>
                </a:solidFill>
              </a:rPr>
              <a:t>in Thüringen / </a:t>
            </a:r>
            <a:r>
              <a:rPr lang="de-DE" sz="1000" dirty="0">
                <a:solidFill>
                  <a:srgbClr val="000000"/>
                </a:solidFill>
              </a:rPr>
              <a:t>Angaben in Prozent</a:t>
            </a:r>
          </a:p>
          <a:p>
            <a:pPr>
              <a:lnSpc>
                <a:spcPct val="90000"/>
              </a:lnSpc>
              <a:spcBef>
                <a:spcPct val="0"/>
              </a:spcBef>
              <a:spcAft>
                <a:spcPct val="0"/>
              </a:spcAft>
              <a:buClr>
                <a:srgbClr val="000000"/>
              </a:buClr>
              <a:buSzPct val="80000"/>
            </a:pPr>
            <a:r>
              <a:rPr lang="de-DE" sz="1000" dirty="0" smtClean="0">
                <a:solidFill>
                  <a:srgbClr val="000000"/>
                </a:solidFill>
              </a:rPr>
              <a:t>Fehlende </a:t>
            </a:r>
            <a:r>
              <a:rPr lang="de-DE" sz="1000" dirty="0">
                <a:solidFill>
                  <a:srgbClr val="000000"/>
                </a:solidFill>
              </a:rPr>
              <a:t>Werte zu 100%: </a:t>
            </a:r>
            <a:r>
              <a:rPr lang="de-DE" sz="1000" dirty="0" smtClean="0">
                <a:solidFill>
                  <a:srgbClr val="000000"/>
                </a:solidFill>
              </a:rPr>
              <a:t>Spontan: für keinen der drei / kenne </a:t>
            </a:r>
            <a:r>
              <a:rPr lang="de-DE" sz="1000" dirty="0">
                <a:solidFill>
                  <a:srgbClr val="000000"/>
                </a:solidFill>
              </a:rPr>
              <a:t>Christine Lieberknecht/Bodo Ramelow/Heike Taubert </a:t>
            </a:r>
            <a:r>
              <a:rPr lang="de-DE" sz="1000" dirty="0" smtClean="0">
                <a:solidFill>
                  <a:srgbClr val="000000"/>
                </a:solidFill>
              </a:rPr>
              <a:t>nicht / weiß </a:t>
            </a:r>
            <a:r>
              <a:rPr lang="de-DE" sz="1000" dirty="0">
                <a:solidFill>
                  <a:srgbClr val="000000"/>
                </a:solidFill>
              </a:rPr>
              <a:t>nicht / keine Angabe</a:t>
            </a:r>
            <a:endParaRPr lang="de-DE" sz="1000" dirty="0">
              <a:solidFill>
                <a:srgbClr val="000000"/>
              </a:solidFill>
              <a:cs typeface="Arial" charset="0"/>
            </a:endParaRPr>
          </a:p>
          <a:p>
            <a:pPr eaLnBrk="1" hangingPunct="1">
              <a:lnSpc>
                <a:spcPct val="90000"/>
              </a:lnSpc>
              <a:buClr>
                <a:srgbClr val="000000"/>
              </a:buClr>
              <a:buSzPct val="80000"/>
              <a:buFont typeface="Wingdings" pitchFamily="2" charset="2"/>
              <a:buNone/>
            </a:pPr>
            <a:endParaRPr lang="de-DE" sz="1000" dirty="0">
              <a:solidFill>
                <a:srgbClr val="000000"/>
              </a:solidFill>
              <a:latin typeface="Arial"/>
              <a:cs typeface="Arial" charset="0"/>
            </a:endParaRPr>
          </a:p>
        </p:txBody>
      </p:sp>
      <p:pic>
        <p:nvPicPr>
          <p:cNvPr id="12" name="Grafik 11"/>
          <p:cNvPicPr>
            <a:picLocks noChangeAspect="1"/>
          </p:cNvPicPr>
          <p:nvPr/>
        </p:nvPicPr>
        <p:blipFill>
          <a:blip r:embed="rId8" cstate="print">
            <a:extLst>
              <a:ext uri="{28A0092B-C50C-407E-A947-70E740481C1C}">
                <a14:useLocalDpi xmlns:a14="http://schemas.microsoft.com/office/drawing/2010/main" xmlns="" val="0"/>
              </a:ext>
            </a:extLst>
          </a:blip>
          <a:stretch>
            <a:fillRect/>
          </a:stretch>
        </p:blipFill>
        <p:spPr>
          <a:xfrm>
            <a:off x="5259179" y="1232876"/>
            <a:ext cx="788985" cy="1080000"/>
          </a:xfrm>
          <a:prstGeom prst="rect">
            <a:avLst/>
          </a:prstGeom>
        </p:spPr>
      </p:pic>
      <p:pic>
        <p:nvPicPr>
          <p:cNvPr id="16" name="Grafik 15"/>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3103361" y="1232876"/>
            <a:ext cx="748559" cy="1080000"/>
          </a:xfrm>
          <a:prstGeom prst="rect">
            <a:avLst/>
          </a:prstGeom>
        </p:spPr>
      </p:pic>
      <p:pic>
        <p:nvPicPr>
          <p:cNvPr id="17" name="Grafik 16"/>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7459691" y="1232876"/>
            <a:ext cx="748713" cy="1080000"/>
          </a:xfrm>
          <a:prstGeom prst="rect">
            <a:avLst/>
          </a:prstGeom>
        </p:spPr>
      </p:pic>
    </p:spTree>
    <p:extLst>
      <p:ext uri="{BB962C8B-B14F-4D97-AF65-F5344CB8AC3E}">
        <p14:creationId xmlns:p14="http://schemas.microsoft.com/office/powerpoint/2010/main" xmlns="" val="198662647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NDIVCOLORSET1_1" val="6619306"/>
  <p:tag name="INDIVCOLORSET1_2" val="13408563"/>
  <p:tag name="INDIVCOLORSET1_3" val="13311"/>
  <p:tag name="INDIVCOLORSET1_4" val="6723891"/>
  <p:tag name="INDIVCOLORSET1_5" val="0"/>
  <p:tag name="INDIVCOLORSET1_6" val="52479"/>
  <p:tag name="INDIVCOLORSET1_7" val="10066329"/>
  <p:tag name="INDIVCOLORSET1_8" val="14671839"/>
  <p:tag name="INDIVCOLORSET1_9" val="6638617"/>
  <p:tag name="INDIVCOLORSET1_10" val="14993812"/>
  <p:tag name="ESKA_CLIENTLIBRARY" val="Infratest dimap 2013"/>
  <p:tag name="ESKA_CLIENTLIBRARYVERSION" val="1"/>
  <p:tag name="ISFOXLABELINGONTITLEPAGESET" val="True"/>
  <p:tag name="ISFOXDOCUMENTCLASSIFICATIONVERSION" val="1"/>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Folie 1 - &amp;quot;ThüringenTREND Mai 2014&amp;quot;&quot;/&gt;&lt;property id=&quot;20307&quot; value=&quot;396&quot;/&gt;&lt;/object&gt;&lt;object type=&quot;3&quot; unique_id=&quot;10005&quot;&gt;&lt;property id=&quot;20148&quot; value=&quot;5&quot;/&gt;&lt;property id=&quot;20300&quot; value=&quot;Folie 2&quot;/&gt;&lt;property id=&quot;20307&quot; value=&quot;355&quot;/&gt;&lt;/object&gt;&lt;object type=&quot;3&quot; unique_id=&quot;10006&quot;&gt;&lt;property id=&quot;20148&quot; value=&quot;5&quot;/&gt;&lt;property id=&quot;20300&quot; value=&quot;Folie 3&quot;/&gt;&lt;property id=&quot;20307&quot; value=&quot;425&quot;/&gt;&lt;/object&gt;&lt;object type=&quot;3&quot; unique_id=&quot;10007&quot;&gt;&lt;property id=&quot;20148&quot; value=&quot;5&quot;/&gt;&lt;property id=&quot;20300&quot; value=&quot;Folie 4&quot;/&gt;&lt;property id=&quot;20307&quot; value=&quot;433&quot;/&gt;&lt;/object&gt;&lt;object type=&quot;3&quot; unique_id=&quot;10008&quot;&gt;&lt;property id=&quot;20148&quot; value=&quot;5&quot;/&gt;&lt;property id=&quot;20300&quot; value=&quot;Folie 5&quot;/&gt;&lt;property id=&quot;20307&quot; value=&quot;429&quot;/&gt;&lt;/object&gt;&lt;object type=&quot;3&quot; unique_id=&quot;10009&quot;&gt;&lt;property id=&quot;20148&quot; value=&quot;5&quot;/&gt;&lt;property id=&quot;20300&quot; value=&quot;Folie 6&quot;/&gt;&lt;property id=&quot;20307&quot; value=&quot;422&quot;/&gt;&lt;/object&gt;&lt;object type=&quot;3&quot; unique_id=&quot;10010&quot;&gt;&lt;property id=&quot;20148&quot; value=&quot;5&quot;/&gt;&lt;property id=&quot;20300&quot; value=&quot;Folie 7&quot;/&gt;&lt;property id=&quot;20307&quot; value=&quot;432&quot;/&gt;&lt;/object&gt;&lt;object type=&quot;3&quot; unique_id=&quot;10011&quot;&gt;&lt;property id=&quot;20148&quot; value=&quot;5&quot;/&gt;&lt;property id=&quot;20300&quot; value=&quot;Folie 8&quot;/&gt;&lt;property id=&quot;20307&quot; value=&quot;397&quot;/&gt;&lt;/object&gt;&lt;object type=&quot;3&quot; unique_id=&quot;10012&quot;&gt;&lt;property id=&quot;20148&quot; value=&quot;5&quot;/&gt;&lt;property id=&quot;20300&quot; value=&quot;Folie 9&quot;/&gt;&lt;property id=&quot;20307&quot; value=&quot;427&quot;/&gt;&lt;/object&gt;&lt;object type=&quot;3&quot; unique_id=&quot;10013&quot;&gt;&lt;property id=&quot;20148&quot; value=&quot;5&quot;/&gt;&lt;property id=&quot;20300&quot; value=&quot;Folie 10&quot;/&gt;&lt;property id=&quot;20307&quot; value=&quot;428&quot;/&gt;&lt;/object&gt;&lt;object type=&quot;3&quot; unique_id=&quot;10014&quot;&gt;&lt;property id=&quot;20148&quot; value=&quot;5&quot;/&gt;&lt;property id=&quot;20300&quot; value=&quot;Folie 11&quot;/&gt;&lt;property id=&quot;20307&quot; value=&quot;426&quot;/&gt;&lt;/object&gt;&lt;object type=&quot;3&quot; unique_id=&quot;10015&quot;&gt;&lt;property id=&quot;20148&quot; value=&quot;5&quot;/&gt;&lt;property id=&quot;20300&quot; value=&quot;Folie 12&quot;/&gt;&lt;property id=&quot;20307&quot; value=&quot;423&quot;/&gt;&lt;/object&gt;&lt;object type=&quot;3&quot; unique_id=&quot;10016&quot;&gt;&lt;property id=&quot;20148&quot; value=&quot;5&quot;/&gt;&lt;property id=&quot;20300&quot; value=&quot;Folie 13&quot;/&gt;&lt;property id=&quot;20307&quot; value=&quot;430&quot;/&gt;&lt;/object&gt;&lt;/object&gt;&lt;/object&gt;&lt;/database&gt;"/>
  <p:tag name="SECTOMILLISECCONVERTED" val="1"/>
  <p:tag name="ISFOXCLASSIFICATIONID" val="e3171716-98b2-4896-b5c7-e8b8ab69e33b"/>
  <p:tag name="ISFOXSHOWCLASSIFICATIONREQUESTDIALOG" val="False"/>
  <p:tag name="ISFOXCLASSIFICATIONNAME" val="Restricted use"/>
  <p:tag name="ISFOXPREFIX" val="Dirk Wocke - 05.12.2013"/>
  <p:tag name="A71660D270C64F5BBB8F27F5E85BE6370" val="KT\PRA114026;e3171716-98b2-4896-b5c7-e8b8ab69e33b;Restricted use;2014-03-06T10:06:33;;|FCI / Dynamic Access Control ;e3171716-98b2-4896-b5c7-e8b8ab69e33b;Restricted use;2014-09-03T16:19:57;Changed by Policies;Dirk Wocke - 05.12.2013|"/>
  <p:tag name="A71660D270C64F5BBB8F27F5E85BE630" val="1"/>
  <p:tag name="ISFOXLABELUSERINTERACTION" val="True"/>
  <p:tag name="ISFOXOLDCLASSIFICATIONID" val="e3171716-98b2-4896-b5c7-e8b8ab69e33b"/>
</p:tagLst>
</file>

<file path=ppt/tags/tag10.xml><?xml version="1.0" encoding="utf-8"?>
<p:tagLst xmlns:a="http://schemas.openxmlformats.org/drawingml/2006/main" xmlns:r="http://schemas.openxmlformats.org/officeDocument/2006/relationships" xmlns:p="http://schemas.openxmlformats.org/presentationml/2006/main">
  <p:tag name="ESKATOOLS_SOURCELIBNAME" val="Infratest dimap Office 2011"/>
  <p:tag name="ESKATOOLS_ITEMVERSION" val="1"/>
</p:tagLst>
</file>

<file path=ppt/tags/tag11.xml><?xml version="1.0" encoding="utf-8"?>
<p:tagLst xmlns:a="http://schemas.openxmlformats.org/drawingml/2006/main" xmlns:r="http://schemas.openxmlformats.org/officeDocument/2006/relationships" xmlns:p="http://schemas.openxmlformats.org/presentationml/2006/main">
  <p:tag name="ESKATEXT_FORMATNAME" val="Fragetext"/>
</p:tagLst>
</file>

<file path=ppt/tags/tag12.xml><?xml version="1.0" encoding="utf-8"?>
<p:tagLst xmlns:a="http://schemas.openxmlformats.org/drawingml/2006/main" xmlns:r="http://schemas.openxmlformats.org/officeDocument/2006/relationships" xmlns:p="http://schemas.openxmlformats.org/presentationml/2006/main">
  <p:tag name="ESKATEXT_FORMATNAME" val="Action Title"/>
</p:tagLst>
</file>

<file path=ppt/tags/tag13.xml><?xml version="1.0" encoding="utf-8"?>
<p:tagLst xmlns:a="http://schemas.openxmlformats.org/drawingml/2006/main" xmlns:r="http://schemas.openxmlformats.org/officeDocument/2006/relationships" xmlns:p="http://schemas.openxmlformats.org/presentationml/2006/main">
  <p:tag name="ESKATEXT_FORMATNAME" val="Fußnote"/>
</p:tagLst>
</file>

<file path=ppt/tags/tag14.xml><?xml version="1.0" encoding="utf-8"?>
<p:tagLst xmlns:a="http://schemas.openxmlformats.org/drawingml/2006/main" xmlns:r="http://schemas.openxmlformats.org/officeDocument/2006/relationships" xmlns:p="http://schemas.openxmlformats.org/presentationml/2006/main">
  <p:tag name="ESKATOOLS_LIBREFESHABLE" val="0"/>
  <p:tag name="ESKATOOLS_REFRESHAUTOMATIC" val="0"/>
  <p:tag name="ESKATOOLS_ITEMVERSION" val="1"/>
  <p:tag name="ESKATOOLS_ITEMNAME" val="1 Kategorie83036995.ppt"/>
  <p:tag name="ESKATOOLS_SOURCELIBNAME" val="Infratest dimap"/>
</p:tagLst>
</file>

<file path=ppt/tags/tag15.xml><?xml version="1.0" encoding="utf-8"?>
<p:tagLst xmlns:a="http://schemas.openxmlformats.org/drawingml/2006/main" xmlns:r="http://schemas.openxmlformats.org/officeDocument/2006/relationships" xmlns:p="http://schemas.openxmlformats.org/presentationml/2006/main">
  <p:tag name="ESKATEXT_FORMATNAME" val="Fragetext"/>
</p:tagLst>
</file>

<file path=ppt/tags/tag16.xml><?xml version="1.0" encoding="utf-8"?>
<p:tagLst xmlns:a="http://schemas.openxmlformats.org/drawingml/2006/main" xmlns:r="http://schemas.openxmlformats.org/officeDocument/2006/relationships" xmlns:p="http://schemas.openxmlformats.org/presentationml/2006/main">
  <p:tag name="ESKATEXT_FORMATNAME" val="Action Title"/>
</p:tagLst>
</file>

<file path=ppt/tags/tag17.xml><?xml version="1.0" encoding="utf-8"?>
<p:tagLst xmlns:a="http://schemas.openxmlformats.org/drawingml/2006/main" xmlns:r="http://schemas.openxmlformats.org/officeDocument/2006/relationships" xmlns:p="http://schemas.openxmlformats.org/presentationml/2006/main">
  <p:tag name="ESKATEXT_FORMATNAME" val="Fußnote"/>
</p:tagLst>
</file>

<file path=ppt/tags/tag18.xml><?xml version="1.0" encoding="utf-8"?>
<p:tagLst xmlns:a="http://schemas.openxmlformats.org/drawingml/2006/main" xmlns:r="http://schemas.openxmlformats.org/officeDocument/2006/relationships" xmlns:p="http://schemas.openxmlformats.org/presentationml/2006/main">
  <p:tag name="ESKATOOLS_LIBREFESHABLE" val="0"/>
  <p:tag name="ESKATOOLS_REFRESHAUTOMATIC" val="0"/>
  <p:tag name="ESKATOOLS_ITEMVERSION" val="1"/>
  <p:tag name="ESKATOOLS_ITEMNAME" val="Stapel Top Bottom73603719.ppt"/>
  <p:tag name="ESKATOOLS_SOURCELIBNAME" val="TNS Deutschland Bibliothek"/>
</p:tagLst>
</file>

<file path=ppt/tags/tag19.xml><?xml version="1.0" encoding="utf-8"?>
<p:tagLst xmlns:a="http://schemas.openxmlformats.org/drawingml/2006/main" xmlns:r="http://schemas.openxmlformats.org/officeDocument/2006/relationships" xmlns:p="http://schemas.openxmlformats.org/presentationml/2006/main">
  <p:tag name="ESKATEXT_FORMATNAME" val="Action Title"/>
</p:tagLst>
</file>

<file path=ppt/tags/tag2.xml><?xml version="1.0" encoding="utf-8"?>
<p:tagLst xmlns:a="http://schemas.openxmlformats.org/drawingml/2006/main" xmlns:r="http://schemas.openxmlformats.org/officeDocument/2006/relationships" xmlns:p="http://schemas.openxmlformats.org/presentationml/2006/main">
  <p:tag name="ESKATEXT_FORMATNAME" val="Titel"/>
</p:tagLst>
</file>

<file path=ppt/tags/tag20.xml><?xml version="1.0" encoding="utf-8"?>
<p:tagLst xmlns:a="http://schemas.openxmlformats.org/drawingml/2006/main" xmlns:r="http://schemas.openxmlformats.org/officeDocument/2006/relationships" xmlns:p="http://schemas.openxmlformats.org/presentationml/2006/main">
  <p:tag name="ESKATEXT_FORMATNAME" val="Fußnote"/>
</p:tagLst>
</file>

<file path=ppt/tags/tag21.xml><?xml version="1.0" encoding="utf-8"?>
<p:tagLst xmlns:a="http://schemas.openxmlformats.org/drawingml/2006/main" xmlns:r="http://schemas.openxmlformats.org/officeDocument/2006/relationships" xmlns:p="http://schemas.openxmlformats.org/presentationml/2006/main">
  <p:tag name="ESKATEXT_FORMATNAME" val="Fragetext"/>
</p:tagLst>
</file>

<file path=ppt/tags/tag22.xml><?xml version="1.0" encoding="utf-8"?>
<p:tagLst xmlns:a="http://schemas.openxmlformats.org/drawingml/2006/main" xmlns:r="http://schemas.openxmlformats.org/officeDocument/2006/relationships" xmlns:p="http://schemas.openxmlformats.org/presentationml/2006/main">
  <p:tag name="ESKATOOLS_LIBREFESHABLE" val="0"/>
  <p:tag name="ESKATOOLS_REFRESHAUTOMATIC" val="0"/>
  <p:tag name="ESKATOOLS_ITEMVERSION" val="4"/>
  <p:tag name="ESKATOOLS_ITEMNAME" val="Schmetterling - ARD-DeutschlandTREND Januar 201041225380.pptx"/>
  <p:tag name="ESKATOOLS_SOURCELIBNAME" val="Infratest dimap Office 2011"/>
  <p:tag name="ESKATOOLS_CREATEDATETS" val="1329829474"/>
  <p:tag name="ESKATOOLS_UPDATEDATETS" val="1329829474"/>
</p:tagLst>
</file>

<file path=ppt/tags/tag23.xml><?xml version="1.0" encoding="utf-8"?>
<p:tagLst xmlns:a="http://schemas.openxmlformats.org/drawingml/2006/main" xmlns:r="http://schemas.openxmlformats.org/officeDocument/2006/relationships" xmlns:p="http://schemas.openxmlformats.org/presentationml/2006/main">
  <p:tag name="ESKATEXT_FORMATNAME" val="Action Title"/>
</p:tagLst>
</file>

<file path=ppt/tags/tag24.xml><?xml version="1.0" encoding="utf-8"?>
<p:tagLst xmlns:a="http://schemas.openxmlformats.org/drawingml/2006/main" xmlns:r="http://schemas.openxmlformats.org/officeDocument/2006/relationships" xmlns:p="http://schemas.openxmlformats.org/presentationml/2006/main">
  <p:tag name="ESKATEXT_FORMATNAME" val="Fußnote"/>
</p:tagLst>
</file>

<file path=ppt/tags/tag25.xml><?xml version="1.0" encoding="utf-8"?>
<p:tagLst xmlns:a="http://schemas.openxmlformats.org/drawingml/2006/main" xmlns:r="http://schemas.openxmlformats.org/officeDocument/2006/relationships" xmlns:p="http://schemas.openxmlformats.org/presentationml/2006/main">
  <p:tag name="ESKATEXT_FORMATNAME" val="Fragetext"/>
</p:tagLst>
</file>

<file path=ppt/tags/tag26.xml><?xml version="1.0" encoding="utf-8"?>
<p:tagLst xmlns:a="http://schemas.openxmlformats.org/drawingml/2006/main" xmlns:r="http://schemas.openxmlformats.org/officeDocument/2006/relationships" xmlns:p="http://schemas.openxmlformats.org/presentationml/2006/main">
  <p:tag name="ESKATOOLS_LIBREFESHABLE" val="0"/>
  <p:tag name="ESKATOOLS_REFRESHAUTOMATIC" val="0"/>
  <p:tag name="ESKATOOLS_ITEMVERSION" val="4"/>
  <p:tag name="ESKATOOLS_ITEMNAME" val="Schmetterling - ARD-DeutschlandTREND Januar 201041225380.pptx"/>
  <p:tag name="ESKATOOLS_SOURCELIBNAME" val="Infratest dimap Office 2011"/>
  <p:tag name="ESKATOOLS_CREATEDATETS" val="1329829474"/>
  <p:tag name="ESKATOOLS_UPDATEDATETS" val="1329829474"/>
</p:tagLst>
</file>

<file path=ppt/tags/tag27.xml><?xml version="1.0" encoding="utf-8"?>
<p:tagLst xmlns:a="http://schemas.openxmlformats.org/drawingml/2006/main" xmlns:r="http://schemas.openxmlformats.org/officeDocument/2006/relationships" xmlns:p="http://schemas.openxmlformats.org/presentationml/2006/main">
  <p:tag name="ESKATEXT_FORMATNAME" val="Action Title"/>
</p:tagLst>
</file>

<file path=ppt/tags/tag28.xml><?xml version="1.0" encoding="utf-8"?>
<p:tagLst xmlns:a="http://schemas.openxmlformats.org/drawingml/2006/main" xmlns:r="http://schemas.openxmlformats.org/officeDocument/2006/relationships" xmlns:p="http://schemas.openxmlformats.org/presentationml/2006/main">
  <p:tag name="ESKATEXT_FORMATNAME" val="Fußnote"/>
</p:tagLst>
</file>

<file path=ppt/tags/tag29.xml><?xml version="1.0" encoding="utf-8"?>
<p:tagLst xmlns:a="http://schemas.openxmlformats.org/drawingml/2006/main" xmlns:r="http://schemas.openxmlformats.org/officeDocument/2006/relationships" xmlns:p="http://schemas.openxmlformats.org/presentationml/2006/main">
  <p:tag name="ESKATEXT_FORMATNAME" val="Fragetext"/>
</p:tagLst>
</file>

<file path=ppt/tags/tag3.xml><?xml version="1.0" encoding="utf-8"?>
<p:tagLst xmlns:a="http://schemas.openxmlformats.org/drawingml/2006/main" xmlns:r="http://schemas.openxmlformats.org/officeDocument/2006/relationships" xmlns:p="http://schemas.openxmlformats.org/presentationml/2006/main">
  <p:tag name="ESKATOOLS_LIBREFESHABLE" val="0"/>
  <p:tag name="ESKATOOLS_REFRESHAUTOMATIC" val="0"/>
  <p:tag name="ESKATOOLS_ITEMVERSION" val="1"/>
  <p:tag name="ESKATOOLS_ITEMNAME" val="ThüringenTREND blau.pptx"/>
  <p:tag name="ESKATOOLS_SOURCELIBNAME" val="Infratest dimap 2013"/>
  <p:tag name="ESKATOOLS_CREATEDATETS" val="1372261285"/>
  <p:tag name="ESKATOOLS_UPDATEDATETS" val="1372261285"/>
</p:tagLst>
</file>

<file path=ppt/tags/tag30.xml><?xml version="1.0" encoding="utf-8"?>
<p:tagLst xmlns:a="http://schemas.openxmlformats.org/drawingml/2006/main" xmlns:r="http://schemas.openxmlformats.org/officeDocument/2006/relationships" xmlns:p="http://schemas.openxmlformats.org/presentationml/2006/main">
  <p:tag name="ESKATEXT_FORMATNAME" val="Action Title"/>
</p:tagLst>
</file>

<file path=ppt/tags/tag31.xml><?xml version="1.0" encoding="utf-8"?>
<p:tagLst xmlns:a="http://schemas.openxmlformats.org/drawingml/2006/main" xmlns:r="http://schemas.openxmlformats.org/officeDocument/2006/relationships" xmlns:p="http://schemas.openxmlformats.org/presentationml/2006/main">
  <p:tag name="ESKATEXT_FORMATNAME" val="Fragetext"/>
</p:tagLst>
</file>

<file path=ppt/tags/tag32.xml><?xml version="1.0" encoding="utf-8"?>
<p:tagLst xmlns:a="http://schemas.openxmlformats.org/drawingml/2006/main" xmlns:r="http://schemas.openxmlformats.org/officeDocument/2006/relationships" xmlns:p="http://schemas.openxmlformats.org/presentationml/2006/main">
  <p:tag name="ESKATEXT_FORMATNAME" val="Fußnote"/>
</p:tagLst>
</file>

<file path=ppt/tags/tag33.xml><?xml version="1.0" encoding="utf-8"?>
<p:tagLst xmlns:a="http://schemas.openxmlformats.org/drawingml/2006/main" xmlns:r="http://schemas.openxmlformats.org/officeDocument/2006/relationships" xmlns:p="http://schemas.openxmlformats.org/presentationml/2006/main">
  <p:tag name="ESKATOOLS_LIBREFESHABLE" val="0"/>
  <p:tag name="ESKATOOLS_REFRESHAUTOMATIC" val="0"/>
  <p:tag name="ESKATOOLS_ITEMVERSION" val="4"/>
  <p:tag name="ESKATOOLS_ITEMNAME" val="Schmetterling - ARD-DeutschlandTREND Januar 201041225380.pptx"/>
  <p:tag name="ESKATOOLS_SOURCELIBNAME" val="Infratest dimap Office 2011"/>
  <p:tag name="ESKATOOLS_CREATEDATETS" val="1329829474"/>
  <p:tag name="ESKATOOLS_UPDATEDATETS" val="1329829474"/>
</p:tagLst>
</file>

<file path=ppt/tags/tag34.xml><?xml version="1.0" encoding="utf-8"?>
<p:tagLst xmlns:a="http://schemas.openxmlformats.org/drawingml/2006/main" xmlns:r="http://schemas.openxmlformats.org/officeDocument/2006/relationships" xmlns:p="http://schemas.openxmlformats.org/presentationml/2006/main">
  <p:tag name="ESKATEXT_FORMATNAME" val="Action Title"/>
</p:tagLst>
</file>

<file path=ppt/tags/tag35.xml><?xml version="1.0" encoding="utf-8"?>
<p:tagLst xmlns:a="http://schemas.openxmlformats.org/drawingml/2006/main" xmlns:r="http://schemas.openxmlformats.org/officeDocument/2006/relationships" xmlns:p="http://schemas.openxmlformats.org/presentationml/2006/main">
  <p:tag name="ESKATEXT_FORMATNAME" val="Fußnote"/>
</p:tagLst>
</file>

<file path=ppt/tags/tag36.xml><?xml version="1.0" encoding="utf-8"?>
<p:tagLst xmlns:a="http://schemas.openxmlformats.org/drawingml/2006/main" xmlns:r="http://schemas.openxmlformats.org/officeDocument/2006/relationships" xmlns:p="http://schemas.openxmlformats.org/presentationml/2006/main">
  <p:tag name="ESKATEXT_FORMATNAME" val="Fragetext"/>
</p:tagLst>
</file>

<file path=ppt/tags/tag37.xml><?xml version="1.0" encoding="utf-8"?>
<p:tagLst xmlns:a="http://schemas.openxmlformats.org/drawingml/2006/main" xmlns:r="http://schemas.openxmlformats.org/officeDocument/2006/relationships" xmlns:p="http://schemas.openxmlformats.org/presentationml/2006/main">
  <p:tag name="ESKATEXT_FORMATNAME" val="Fußnote"/>
</p:tagLst>
</file>

<file path=ppt/tags/tag38.xml><?xml version="1.0" encoding="utf-8"?>
<p:tagLst xmlns:a="http://schemas.openxmlformats.org/drawingml/2006/main" xmlns:r="http://schemas.openxmlformats.org/officeDocument/2006/relationships" xmlns:p="http://schemas.openxmlformats.org/presentationml/2006/main">
  <p:tag name="ESKATEXT_FORMATNAME" val="Fragetext"/>
</p:tagLst>
</file>

<file path=ppt/tags/tag39.xml><?xml version="1.0" encoding="utf-8"?>
<p:tagLst xmlns:a="http://schemas.openxmlformats.org/drawingml/2006/main" xmlns:r="http://schemas.openxmlformats.org/officeDocument/2006/relationships" xmlns:p="http://schemas.openxmlformats.org/presentationml/2006/main">
  <p:tag name="ESKATEXT_FORMATNAME" val="Action Title"/>
</p:tagLst>
</file>

<file path=ppt/tags/tag4.xml><?xml version="1.0" encoding="utf-8"?>
<p:tagLst xmlns:a="http://schemas.openxmlformats.org/drawingml/2006/main" xmlns:r="http://schemas.openxmlformats.org/officeDocument/2006/relationships" xmlns:p="http://schemas.openxmlformats.org/presentationml/2006/main">
  <p:tag name="ESKATOOLS_LIBREFESHABLE" val="0"/>
  <p:tag name="ESKATOOLS_REFRESHAUTOMATIC" val="0"/>
  <p:tag name="ESKATOOLS_ITEMVERSION" val="1"/>
  <p:tag name="ESKATOOLS_ITEMNAME" val="Studiensteckbrief30303615.ppt"/>
  <p:tag name="ESKATOOLS_SOURCELIBNAME" val="Infratest dimap"/>
</p:tagLst>
</file>

<file path=ppt/tags/tag40.xml><?xml version="1.0" encoding="utf-8"?>
<p:tagLst xmlns:a="http://schemas.openxmlformats.org/drawingml/2006/main" xmlns:r="http://schemas.openxmlformats.org/officeDocument/2006/relationships" xmlns:p="http://schemas.openxmlformats.org/presentationml/2006/main">
  <p:tag name="ESKATOOLS_LIBREFESHABLE" val="0"/>
  <p:tag name="ESKATOOLS_REFRESHAUTOMATIC" val="0"/>
  <p:tag name="ESKATOOLS_ITEMVERSION" val="4"/>
  <p:tag name="ESKATOOLS_ITEMNAME" val="Schmetterling - ARD-DeutschlandTREND Januar 201041225380.pptx"/>
  <p:tag name="ESKATOOLS_SOURCELIBNAME" val="Infratest dimap Office 2011"/>
  <p:tag name="ESKATOOLS_CREATEDATETS" val="1330002963"/>
  <p:tag name="ESKATOOLS_UPDATEDATETS" val="1330002963"/>
</p:tagLst>
</file>

<file path=ppt/tags/tag41.xml><?xml version="1.0" encoding="utf-8"?>
<p:tagLst xmlns:a="http://schemas.openxmlformats.org/drawingml/2006/main" xmlns:r="http://schemas.openxmlformats.org/officeDocument/2006/relationships" xmlns:p="http://schemas.openxmlformats.org/presentationml/2006/main">
  <p:tag name="ESKATEXT_FORMATNAME" val="Fragetext"/>
</p:tagLst>
</file>

<file path=ppt/tags/tag42.xml><?xml version="1.0" encoding="utf-8"?>
<p:tagLst xmlns:a="http://schemas.openxmlformats.org/drawingml/2006/main" xmlns:r="http://schemas.openxmlformats.org/officeDocument/2006/relationships" xmlns:p="http://schemas.openxmlformats.org/presentationml/2006/main">
  <p:tag name="ESKATEXT_FORMATNAME" val="Action Title"/>
</p:tagLst>
</file>

<file path=ppt/tags/tag43.xml><?xml version="1.0" encoding="utf-8"?>
<p:tagLst xmlns:a="http://schemas.openxmlformats.org/drawingml/2006/main" xmlns:r="http://schemas.openxmlformats.org/officeDocument/2006/relationships" xmlns:p="http://schemas.openxmlformats.org/presentationml/2006/main">
  <p:tag name="ESKATEXT_FORMATNAME" val="Fußnote"/>
</p:tagLst>
</file>

<file path=ppt/tags/tag44.xml><?xml version="1.0" encoding="utf-8"?>
<p:tagLst xmlns:a="http://schemas.openxmlformats.org/drawingml/2006/main" xmlns:r="http://schemas.openxmlformats.org/officeDocument/2006/relationships" xmlns:p="http://schemas.openxmlformats.org/presentationml/2006/main">
  <p:tag name="ESKATOOLS_LIBREFESHABLE" val="0"/>
  <p:tag name="ESKATOOLS_REFRESHAUTOMATIC" val="0"/>
  <p:tag name="ESKATOOLS_ITEMVERSION" val="4"/>
  <p:tag name="ESKATOOLS_ITEMNAME" val="Schmetterling - ARD-DeutschlandTREND Januar 201041225380.pptx"/>
  <p:tag name="ESKATOOLS_SOURCELIBNAME" val="Infratest dimap Office 2011"/>
  <p:tag name="ESKATOOLS_CREATEDATETS" val="1330002963"/>
  <p:tag name="ESKATOOLS_UPDATEDATETS" val="1330002963"/>
</p:tagLst>
</file>

<file path=ppt/tags/tag45.xml><?xml version="1.0" encoding="utf-8"?>
<p:tagLst xmlns:a="http://schemas.openxmlformats.org/drawingml/2006/main" xmlns:r="http://schemas.openxmlformats.org/officeDocument/2006/relationships" xmlns:p="http://schemas.openxmlformats.org/presentationml/2006/main">
  <p:tag name="ESKATEXT_FORMATNAME" val="Fragetext"/>
</p:tagLst>
</file>

<file path=ppt/tags/tag46.xml><?xml version="1.0" encoding="utf-8"?>
<p:tagLst xmlns:a="http://schemas.openxmlformats.org/drawingml/2006/main" xmlns:r="http://schemas.openxmlformats.org/officeDocument/2006/relationships" xmlns:p="http://schemas.openxmlformats.org/presentationml/2006/main">
  <p:tag name="ESKATEXT_FORMATNAME" val="Action Title"/>
</p:tagLst>
</file>

<file path=ppt/tags/tag47.xml><?xml version="1.0" encoding="utf-8"?>
<p:tagLst xmlns:a="http://schemas.openxmlformats.org/drawingml/2006/main" xmlns:r="http://schemas.openxmlformats.org/officeDocument/2006/relationships" xmlns:p="http://schemas.openxmlformats.org/presentationml/2006/main">
  <p:tag name="ESKATEXT_FORMATNAME" val="Fußnote"/>
</p:tagLst>
</file>

<file path=ppt/tags/tag5.xml><?xml version="1.0" encoding="utf-8"?>
<p:tagLst xmlns:a="http://schemas.openxmlformats.org/drawingml/2006/main" xmlns:r="http://schemas.openxmlformats.org/officeDocument/2006/relationships" xmlns:p="http://schemas.openxmlformats.org/presentationml/2006/main">
  <p:tag name="ESKATEXT_FORMATNAME" val="Action Title"/>
</p:tagLst>
</file>

<file path=ppt/tags/tag6.xml><?xml version="1.0" encoding="utf-8"?>
<p:tagLst xmlns:a="http://schemas.openxmlformats.org/drawingml/2006/main" xmlns:r="http://schemas.openxmlformats.org/officeDocument/2006/relationships" xmlns:p="http://schemas.openxmlformats.org/presentationml/2006/main">
  <p:tag name="ESKATOOLS_LIBREFESHABLE" val="1"/>
  <p:tag name="ESKATOOLS_REFRESHAUTOMATIC" val="0"/>
  <p:tag name="ESKATOOLS_ITEMVERSION" val="4"/>
  <p:tag name="ESKATOOLS_ITEMNAME" val="ARD 34870112.ppt"/>
  <p:tag name="ESKATOOLS_SOURCELIBNAME" val="Infratest dimap"/>
</p:tagLst>
</file>

<file path=ppt/tags/tag7.xml><?xml version="1.0" encoding="utf-8"?>
<p:tagLst xmlns:a="http://schemas.openxmlformats.org/drawingml/2006/main" xmlns:r="http://schemas.openxmlformats.org/officeDocument/2006/relationships" xmlns:p="http://schemas.openxmlformats.org/presentationml/2006/main">
  <p:tag name="ESKATEXT_FORMATNAME" val="Action Title"/>
</p:tagLst>
</file>

<file path=ppt/tags/tag8.xml><?xml version="1.0" encoding="utf-8"?>
<p:tagLst xmlns:a="http://schemas.openxmlformats.org/drawingml/2006/main" xmlns:r="http://schemas.openxmlformats.org/officeDocument/2006/relationships" xmlns:p="http://schemas.openxmlformats.org/presentationml/2006/main">
  <p:tag name="ESKATEXT_FORMATNAME" val="Fragetext"/>
</p:tagLst>
</file>

<file path=ppt/tags/tag9.xml><?xml version="1.0" encoding="utf-8"?>
<p:tagLst xmlns:a="http://schemas.openxmlformats.org/drawingml/2006/main" xmlns:r="http://schemas.openxmlformats.org/officeDocument/2006/relationships" xmlns:p="http://schemas.openxmlformats.org/presentationml/2006/main">
  <p:tag name="ESKATEXT_FORMATNAME" val="Fußnote"/>
</p:tagLst>
</file>

<file path=ppt/theme/theme1.xml><?xml version="1.0" encoding="utf-8"?>
<a:theme xmlns:a="http://schemas.openxmlformats.org/drawingml/2006/main" name="standard">
  <a:themeElements>
    <a:clrScheme name="standard 1">
      <a:dk1>
        <a:srgbClr val="000000"/>
      </a:dk1>
      <a:lt1>
        <a:srgbClr val="FFFFFF"/>
      </a:lt1>
      <a:dk2>
        <a:srgbClr val="000000"/>
      </a:dk2>
      <a:lt2>
        <a:srgbClr val="999999"/>
      </a:lt2>
      <a:accent1>
        <a:srgbClr val="DFDFDF"/>
      </a:accent1>
      <a:accent2>
        <a:srgbClr val="FF0099"/>
      </a:accent2>
      <a:accent3>
        <a:srgbClr val="FFFFFF"/>
      </a:accent3>
      <a:accent4>
        <a:srgbClr val="000000"/>
      </a:accent4>
      <a:accent5>
        <a:srgbClr val="ECECEC"/>
      </a:accent5>
      <a:accent6>
        <a:srgbClr val="E7008A"/>
      </a:accent6>
      <a:hlink>
        <a:srgbClr val="3399CC"/>
      </a:hlink>
      <a:folHlink>
        <a:srgbClr val="676767"/>
      </a:folHlink>
    </a:clrScheme>
    <a:fontScheme name="standard">
      <a:majorFont>
        <a:latin typeface="Verdana"/>
        <a:ea typeface=""/>
        <a:cs typeface=""/>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lg"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2813" rtl="0" eaLnBrk="1" fontAlgn="base" latinLnBrk="0" hangingPunct="1">
          <a:lnSpc>
            <a:spcPct val="100000"/>
          </a:lnSpc>
          <a:spcBef>
            <a:spcPct val="0"/>
          </a:spcBef>
          <a:spcAft>
            <a:spcPct val="0"/>
          </a:spcAft>
          <a:buClrTx/>
          <a:buSzTx/>
          <a:buFontTx/>
          <a:buNone/>
          <a:tabLst/>
          <a:defRPr kumimoji="0" lang="de-DE" sz="1800" b="1" i="0" u="sng"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lg"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2813" rtl="0" eaLnBrk="1" fontAlgn="base" latinLnBrk="0" hangingPunct="1">
          <a:lnSpc>
            <a:spcPct val="100000"/>
          </a:lnSpc>
          <a:spcBef>
            <a:spcPct val="0"/>
          </a:spcBef>
          <a:spcAft>
            <a:spcPct val="0"/>
          </a:spcAft>
          <a:buClrTx/>
          <a:buSzTx/>
          <a:buFontTx/>
          <a:buNone/>
          <a:tabLst/>
          <a:defRPr kumimoji="0" lang="de-DE" sz="1800" b="1" i="0" u="sng" strike="noStrike" cap="none" normalizeH="0" baseline="0" smtClean="0">
            <a:ln>
              <a:noFill/>
            </a:ln>
            <a:solidFill>
              <a:schemeClr val="tx1"/>
            </a:solidFill>
            <a:effectLst/>
            <a:latin typeface="Arial" charset="0"/>
            <a:cs typeface="Arial" charset="0"/>
          </a:defRPr>
        </a:defPPr>
      </a:lstStyle>
    </a:lnDef>
  </a:objectDefaults>
  <a:extraClrSchemeLst>
    <a:extraClrScheme>
      <a:clrScheme name="standard 1">
        <a:dk1>
          <a:srgbClr val="000000"/>
        </a:dk1>
        <a:lt1>
          <a:srgbClr val="FFFFFF"/>
        </a:lt1>
        <a:dk2>
          <a:srgbClr val="000000"/>
        </a:dk2>
        <a:lt2>
          <a:srgbClr val="999999"/>
        </a:lt2>
        <a:accent1>
          <a:srgbClr val="DFDFDF"/>
        </a:accent1>
        <a:accent2>
          <a:srgbClr val="FF0099"/>
        </a:accent2>
        <a:accent3>
          <a:srgbClr val="FFFFFF"/>
        </a:accent3>
        <a:accent4>
          <a:srgbClr val="000000"/>
        </a:accent4>
        <a:accent5>
          <a:srgbClr val="ECECEC"/>
        </a:accent5>
        <a:accent6>
          <a:srgbClr val="E7008A"/>
        </a:accent6>
        <a:hlink>
          <a:srgbClr val="3399CC"/>
        </a:hlink>
        <a:folHlink>
          <a:srgbClr val="67676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980</Words>
  <Application>Microsoft Office PowerPoint</Application>
  <PresentationFormat>Bildschirmpräsentation (4:3)</PresentationFormat>
  <Paragraphs>174</Paragraphs>
  <Slides>13</Slides>
  <Notes>8</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standard</vt:lpstr>
      <vt:lpstr>ThüringenTREND September 2014</vt:lpstr>
      <vt:lpstr>Folie 2</vt:lpstr>
      <vt:lpstr>Folie 3</vt:lpstr>
      <vt:lpstr>Folie 4</vt:lpstr>
      <vt:lpstr>Folie 5</vt:lpstr>
      <vt:lpstr>Folie 6</vt:lpstr>
      <vt:lpstr>Folie 7</vt:lpstr>
      <vt:lpstr>Folie 8</vt:lpstr>
      <vt:lpstr>Folie 9</vt:lpstr>
      <vt:lpstr>Folie 10</vt:lpstr>
      <vt:lpstr>Folie 11</vt:lpstr>
      <vt:lpstr>Folie 12</vt:lpstr>
      <vt:lpstr>Folie 13</vt:lpstr>
    </vt:vector>
  </TitlesOfParts>
  <Company>TNS Infratest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sm110233</dc:creator>
  <cp:lastModifiedBy>Reinkeb</cp:lastModifiedBy>
  <cp:revision>1144</cp:revision>
  <cp:lastPrinted>2014-09-04T17:15:39Z</cp:lastPrinted>
  <dcterms:created xsi:type="dcterms:W3CDTF">2011-11-14T14:26:08Z</dcterms:created>
  <dcterms:modified xsi:type="dcterms:W3CDTF">2014-09-04T19:27:26Z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a71660d270c64f5bbb8f27ffa23">
    <vt:bool>false</vt:bool>
  </property>
  <property fmtid="{D5CDD505-2E9C-101B-9397-08002B2CF9AE}" pid="4" name="ISFOXClassification">
    <vt:lpwstr>Restricted use</vt:lpwstr>
  </property>
</Properties>
</file>