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3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2.xml" ContentType="application/vnd.openxmlformats-officedocument.themeOverr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98" r:id="rId2"/>
    <p:sldId id="710" r:id="rId3"/>
    <p:sldId id="615" r:id="rId4"/>
    <p:sldId id="2401" r:id="rId5"/>
    <p:sldId id="1219" r:id="rId6"/>
    <p:sldId id="2531" r:id="rId7"/>
    <p:sldId id="2321" r:id="rId8"/>
    <p:sldId id="2276" r:id="rId9"/>
    <p:sldId id="2335" r:id="rId10"/>
    <p:sldId id="2521" r:id="rId11"/>
    <p:sldId id="2392" r:id="rId12"/>
    <p:sldId id="2522" r:id="rId13"/>
    <p:sldId id="2523" r:id="rId14"/>
    <p:sldId id="1209" r:id="rId15"/>
    <p:sldId id="2525" r:id="rId16"/>
    <p:sldId id="923" r:id="rId17"/>
    <p:sldId id="2530" r:id="rId18"/>
    <p:sldId id="2527" r:id="rId19"/>
    <p:sldId id="2529" r:id="rId20"/>
  </p:sldIdLst>
  <p:sldSz cx="12192000" cy="6858000"/>
  <p:notesSz cx="6797675" cy="9926638"/>
  <p:custDataLst>
    <p:tags r:id="rId2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5" orient="horz" pos="2908" userDrawn="1">
          <p15:clr>
            <a:srgbClr val="A4A3A4"/>
          </p15:clr>
        </p15:guide>
        <p15:guide id="26" pos="5466" userDrawn="1">
          <p15:clr>
            <a:srgbClr val="A4A3A4"/>
          </p15:clr>
        </p15:guide>
        <p15:guide id="27" orient="horz" pos="1003" userDrawn="1">
          <p15:clr>
            <a:srgbClr val="A4A3A4"/>
          </p15:clr>
        </p15:guide>
        <p15:guide id="28" orient="horz" pos="3113" userDrawn="1">
          <p15:clr>
            <a:srgbClr val="A4A3A4"/>
          </p15:clr>
        </p15:guide>
        <p15:guide id="29" pos="415" userDrawn="1">
          <p15:clr>
            <a:srgbClr val="A4A3A4"/>
          </p15:clr>
        </p15:guide>
        <p15:guide id="31" pos="1731" userDrawn="1">
          <p15:clr>
            <a:srgbClr val="A4A3A4"/>
          </p15:clr>
        </p15:guide>
        <p15:guide id="32" orient="horz" pos="1480" userDrawn="1">
          <p15:clr>
            <a:srgbClr val="A4A3A4"/>
          </p15:clr>
        </p15:guide>
        <p15:guide id="33" pos="1050" userDrawn="1">
          <p15:clr>
            <a:srgbClr val="A4A3A4"/>
          </p15:clr>
        </p15:guide>
        <p15:guide id="34" pos="33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ckmann, Selina" initials="BS" lastIdx="1" clrIdx="0">
    <p:extLst>
      <p:ext uri="{19B8F6BF-5375-455C-9EA6-DF929625EA0E}">
        <p15:presenceInfo xmlns:p15="http://schemas.microsoft.com/office/powerpoint/2012/main" userId="S::Selina.Beckmann@infratest-dimap.de::fe4200e6-5e68-4925-aa19-13c29c1e3805" providerId="AD"/>
      </p:ext>
    </p:extLst>
  </p:cmAuthor>
  <p:cmAuthor id="2" name="Pfaudler, Jasmin" initials="PJ" lastIdx="1" clrIdx="1">
    <p:extLst>
      <p:ext uri="{19B8F6BF-5375-455C-9EA6-DF929625EA0E}">
        <p15:presenceInfo xmlns:p15="http://schemas.microsoft.com/office/powerpoint/2012/main" userId="S::Jasmin.Pfaudler@infratest-dimap.de::5a8e4d5e-3c0c-4460-aba6-201c1adeb4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DDBA"/>
    <a:srgbClr val="FF8F8F"/>
    <a:srgbClr val="69D4FF"/>
    <a:srgbClr val="FFF7D5"/>
    <a:srgbClr val="B6B6B6"/>
    <a:srgbClr val="FF8FCA"/>
    <a:srgbClr val="3B94FF"/>
    <a:srgbClr val="FFFFFF"/>
    <a:srgbClr val="001126"/>
    <a:srgbClr val="004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1069" autoAdjust="0"/>
  </p:normalViewPr>
  <p:slideViewPr>
    <p:cSldViewPr snapToGrid="0" showGuides="1">
      <p:cViewPr varScale="1">
        <p:scale>
          <a:sx n="184" d="100"/>
          <a:sy n="184" d="100"/>
        </p:scale>
        <p:origin x="2754" y="156"/>
      </p:cViewPr>
      <p:guideLst>
        <p:guide orient="horz" pos="2908"/>
        <p:guide pos="5466"/>
        <p:guide orient="horz" pos="1003"/>
        <p:guide orient="horz" pos="3113"/>
        <p:guide pos="415"/>
        <p:guide pos="1731"/>
        <p:guide orient="horz" pos="1480"/>
        <p:guide pos="1050"/>
        <p:guide pos="33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.xm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0975069756499768"/>
          <c:w val="1"/>
          <c:h val="0.876329963220939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Parteien</c:v>
                </c:pt>
              </c:strCache>
            </c:strRef>
          </c:tx>
          <c:spPr>
            <a:ln w="3175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1-4512-4305-BA45-DFAB9AE1A5F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3-4512-4305-BA45-DFAB9AE1A5F6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5-4512-4305-BA45-DFAB9AE1A5F6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7-4512-4305-BA45-DFAB9AE1A5F6}"/>
              </c:ext>
            </c:extLst>
          </c:dPt>
          <c:dPt>
            <c:idx val="4"/>
            <c:invertIfNegative val="0"/>
            <c:bubble3D val="0"/>
            <c:spPr>
              <a:solidFill>
                <a:srgbClr val="009EE0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9-EAD2-4502-AD4D-C40EE6D0CD4E}"/>
              </c:ext>
            </c:extLst>
          </c:dPt>
          <c:dPt>
            <c:idx val="5"/>
            <c:invertIfNegative val="0"/>
            <c:bubble3D val="0"/>
            <c:spPr>
              <a:solidFill>
                <a:srgbClr val="AA0065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B-EAD2-4502-AD4D-C40EE6D0CD4E}"/>
              </c:ext>
            </c:extLst>
          </c:dPt>
          <c:dPt>
            <c:idx val="6"/>
            <c:invertIfNegative val="0"/>
            <c:bubble3D val="0"/>
            <c:spPr>
              <a:solidFill>
                <a:srgbClr val="808080"/>
              </a:solidFill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D-EAD2-4502-AD4D-C40EE6D0CD4E}"/>
              </c:ext>
            </c:extLst>
          </c:dPt>
          <c:cat>
            <c:strRef>
              <c:f>Sheet1!$A$2:$A$8</c:f>
              <c:strCache>
                <c:ptCount val="7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  <c:pt idx="6">
                  <c:v>Andere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27</c:v>
                </c:pt>
                <c:pt idx="1">
                  <c:v>21</c:v>
                </c:pt>
                <c:pt idx="2">
                  <c:v>16</c:v>
                </c:pt>
                <c:pt idx="3">
                  <c:v>13</c:v>
                </c:pt>
                <c:pt idx="4">
                  <c:v>10</c:v>
                </c:pt>
                <c:pt idx="5">
                  <c:v>5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12-4305-BA45-DFAB9AE1A5F6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Parteiwert</c:v>
                </c:pt>
              </c:strCache>
            </c:strRef>
          </c:tx>
          <c:spPr>
            <a:noFill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  <c:pt idx="6">
                  <c:v>Andere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27</c:v>
                </c:pt>
                <c:pt idx="1">
                  <c:v>21</c:v>
                </c:pt>
                <c:pt idx="2">
                  <c:v>16</c:v>
                </c:pt>
                <c:pt idx="3">
                  <c:v>13</c:v>
                </c:pt>
                <c:pt idx="4">
                  <c:v>10</c:v>
                </c:pt>
                <c:pt idx="5">
                  <c:v>5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AD2-4502-AD4D-C40EE6D0CD4E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Spalte</c:v>
                </c:pt>
              </c:strCache>
            </c:strRef>
          </c:tx>
          <c:spPr>
            <a:noFill/>
          </c:spPr>
          <c:invertIfNegative val="0"/>
          <c:cat>
            <c:strRef>
              <c:f>Sheet1!$A$2:$A$8</c:f>
              <c:strCache>
                <c:ptCount val="7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  <c:pt idx="6">
                  <c:v>Andere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AD2-4502-AD4D-C40EE6D0CD4E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Parteiname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EAD2-4502-AD4D-C40EE6D0CD4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13-EAD2-4502-AD4D-C40EE6D0CD4E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</c:spPr>
            <c:extLst>
              <c:ext xmlns:c16="http://schemas.microsoft.com/office/drawing/2014/chart" uri="{C3380CC4-5D6E-409C-BE32-E72D297353CC}">
                <c16:uniqueId val="{00000015-EAD2-4502-AD4D-C40EE6D0CD4E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</c:spPr>
            <c:extLst>
              <c:ext xmlns:c16="http://schemas.microsoft.com/office/drawing/2014/chart" uri="{C3380CC4-5D6E-409C-BE32-E72D297353CC}">
                <c16:uniqueId val="{00000017-EAD2-4502-AD4D-C40EE6D0CD4E}"/>
              </c:ext>
            </c:extLst>
          </c:dPt>
          <c:dPt>
            <c:idx val="4"/>
            <c:invertIfNegative val="0"/>
            <c:bubble3D val="0"/>
            <c:spPr>
              <a:solidFill>
                <a:srgbClr val="009EE0"/>
              </a:solidFill>
            </c:spPr>
            <c:extLst>
              <c:ext xmlns:c16="http://schemas.microsoft.com/office/drawing/2014/chart" uri="{C3380CC4-5D6E-409C-BE32-E72D297353CC}">
                <c16:uniqueId val="{00000019-EAD2-4502-AD4D-C40EE6D0CD4E}"/>
              </c:ext>
            </c:extLst>
          </c:dPt>
          <c:dPt>
            <c:idx val="5"/>
            <c:invertIfNegative val="0"/>
            <c:bubble3D val="0"/>
            <c:spPr>
              <a:solidFill>
                <a:srgbClr val="AA0065"/>
              </a:solidFill>
            </c:spPr>
            <c:extLst>
              <c:ext xmlns:c16="http://schemas.microsoft.com/office/drawing/2014/chart" uri="{C3380CC4-5D6E-409C-BE32-E72D297353CC}">
                <c16:uniqueId val="{0000001B-EAD2-4502-AD4D-C40EE6D0CD4E}"/>
              </c:ext>
            </c:extLst>
          </c:dPt>
          <c:dPt>
            <c:idx val="6"/>
            <c:invertIfNegative val="0"/>
            <c:bubble3D val="0"/>
            <c:spPr>
              <a:solidFill>
                <a:srgbClr val="808080"/>
              </a:solidFill>
            </c:spPr>
            <c:extLst>
              <c:ext xmlns:c16="http://schemas.microsoft.com/office/drawing/2014/chart" uri="{C3380CC4-5D6E-409C-BE32-E72D297353CC}">
                <c16:uniqueId val="{0000001D-EAD2-4502-AD4D-C40EE6D0CD4E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AD2-4502-AD4D-C40EE6D0CD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  <c:pt idx="6">
                  <c:v>Andere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-5</c:v>
                </c:pt>
                <c:pt idx="1">
                  <c:v>-5</c:v>
                </c:pt>
                <c:pt idx="2">
                  <c:v>-5</c:v>
                </c:pt>
                <c:pt idx="3">
                  <c:v>-5</c:v>
                </c:pt>
                <c:pt idx="4">
                  <c:v>-5</c:v>
                </c:pt>
                <c:pt idx="5">
                  <c:v>-5</c:v>
                </c:pt>
                <c:pt idx="6">
                  <c:v>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AD2-4502-AD4D-C40EE6D0CD4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Veränderung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0-EAD2-4502-AD4D-C40EE6D0CD4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2-EAD2-4502-AD4D-C40EE6D0CD4E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4-EAD2-4502-AD4D-C40EE6D0CD4E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6-EAD2-4502-AD4D-C40EE6D0CD4E}"/>
              </c:ext>
            </c:extLst>
          </c:dPt>
          <c:dPt>
            <c:idx val="4"/>
            <c:invertIfNegative val="0"/>
            <c:bubble3D val="0"/>
            <c:spPr>
              <a:solidFill>
                <a:srgbClr val="009EE0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8-EAD2-4502-AD4D-C40EE6D0CD4E}"/>
              </c:ext>
            </c:extLst>
          </c:dPt>
          <c:dPt>
            <c:idx val="5"/>
            <c:invertIfNegative val="0"/>
            <c:bubble3D val="0"/>
            <c:spPr>
              <a:solidFill>
                <a:srgbClr val="AA0065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A-EAD2-4502-AD4D-C40EE6D0CD4E}"/>
              </c:ext>
            </c:extLst>
          </c:dPt>
          <c:dPt>
            <c:idx val="6"/>
            <c:invertIfNegative val="0"/>
            <c:bubble3D val="0"/>
            <c:spPr>
              <a:solidFill>
                <a:srgbClr val="808080">
                  <a:alpha val="2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C-EAD2-4502-AD4D-C40EE6D0CD4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044631F-E1C9-42EC-85A9-335FA0AF0F96}" type="CELLRANGE">
                      <a:rPr lang="en-US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EAD2-4502-AD4D-C40EE6D0CD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B7439A4-D98A-41C5-85A4-0258B5285E2D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EAD2-4502-AD4D-C40EE6D0CD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B0595EC-9141-415E-9DC1-F6DA7B52D1D3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EAD2-4502-AD4D-C40EE6D0CD4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E7B967A-BDDF-4422-8FD9-496D5F79B17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EAD2-4502-AD4D-C40EE6D0CD4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F30C25F-ED93-4BCE-96F4-263AEA5FEFB7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EAD2-4502-AD4D-C40EE6D0CD4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1775812-23E5-492D-82DD-072494F8C774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EAD2-4502-AD4D-C40EE6D0CD4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370C6F2-C19C-45CE-9F2E-B1AF48F594D0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EAD2-4502-AD4D-C40EE6D0CD4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  <c:pt idx="6">
                  <c:v>Andere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-5</c:v>
                </c:pt>
                <c:pt idx="1">
                  <c:v>-5</c:v>
                </c:pt>
                <c:pt idx="2">
                  <c:v>-5</c:v>
                </c:pt>
                <c:pt idx="3">
                  <c:v>-5</c:v>
                </c:pt>
                <c:pt idx="4">
                  <c:v>-5</c:v>
                </c:pt>
                <c:pt idx="5">
                  <c:v>-5</c:v>
                </c:pt>
                <c:pt idx="6">
                  <c:v>-5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Sheet1!$G$2:$G$8</c15:f>
                <c15:dlblRangeCache>
                  <c:ptCount val="7"/>
                  <c:pt idx="0">
                    <c:v>25,7</c:v>
                  </c:pt>
                  <c:pt idx="1">
                    <c:v>24,1</c:v>
                  </c:pt>
                  <c:pt idx="2">
                    <c:v>14,8</c:v>
                  </c:pt>
                  <c:pt idx="3">
                    <c:v>11,5</c:v>
                  </c:pt>
                  <c:pt idx="4">
                    <c:v>10,3</c:v>
                  </c:pt>
                  <c:pt idx="5">
                    <c:v>4,9</c:v>
                  </c:pt>
                  <c:pt idx="6">
                    <c:v>8,7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D-EAD2-4502-AD4D-C40EE6D0C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100"/>
        <c:axId val="733784416"/>
        <c:axId val="733784808"/>
      </c:barChart>
      <c:catAx>
        <c:axId val="733784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33784808"/>
        <c:crosses val="autoZero"/>
        <c:auto val="1"/>
        <c:lblAlgn val="ctr"/>
        <c:lblOffset val="100"/>
        <c:noMultiLvlLbl val="0"/>
      </c:catAx>
      <c:valAx>
        <c:axId val="733784808"/>
        <c:scaling>
          <c:orientation val="minMax"/>
          <c:max val="50"/>
          <c:min val="-11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33784416"/>
        <c:crosses val="autoZero"/>
        <c:crossBetween val="between"/>
      </c:valAx>
      <c:spPr>
        <a:noFill/>
        <a:ln>
          <a:solidFill>
            <a:schemeClr val="bg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8884321680719443E-5"/>
          <c:w val="1"/>
          <c:h val="0.99998111567831927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Tabelle1!$F$1</c:f>
              <c:strCache>
                <c:ptCount val="1"/>
                <c:pt idx="0">
                  <c:v>Item Mitte negativ</c:v>
                </c:pt>
              </c:strCache>
            </c:strRef>
          </c:tx>
          <c:spPr>
            <a:solidFill>
              <a:srgbClr val="002D64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69D4F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1-52D2-40FE-97B7-95E6CEA3E6D5}"/>
              </c:ext>
            </c:extLst>
          </c:dPt>
          <c:dPt>
            <c:idx val="1"/>
            <c:invertIfNegative val="0"/>
            <c:bubble3D val="0"/>
            <c:spPr>
              <a:solidFill>
                <a:srgbClr val="FF8FC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3-52D2-40FE-97B7-95E6CEA3E6D5}"/>
              </c:ext>
            </c:extLst>
          </c:dPt>
          <c:dPt>
            <c:idx val="2"/>
            <c:invertIfNegative val="0"/>
            <c:bubble3D val="0"/>
            <c:spPr>
              <a:solidFill>
                <a:srgbClr val="FFF7D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5-52D2-40FE-97B7-95E6CEA3E6D5}"/>
              </c:ext>
            </c:extLst>
          </c:dPt>
          <c:dPt>
            <c:idx val="3"/>
            <c:invertIfNegative val="0"/>
            <c:bubble3D val="0"/>
            <c:spPr>
              <a:solidFill>
                <a:srgbClr val="B6B6B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7-52D2-40FE-97B7-95E6CEA3E6D5}"/>
              </c:ext>
            </c:extLst>
          </c:dPt>
          <c:dPt>
            <c:idx val="4"/>
            <c:invertIfNegative val="0"/>
            <c:bubble3D val="0"/>
            <c:spPr>
              <a:solidFill>
                <a:srgbClr val="FF8F8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9-52D2-40FE-97B7-95E6CEA3E6D5}"/>
              </c:ext>
            </c:extLst>
          </c:dPt>
          <c:dPt>
            <c:idx val="5"/>
            <c:invertIfNegative val="0"/>
            <c:bubble3D val="0"/>
            <c:spPr>
              <a:solidFill>
                <a:srgbClr val="97DDB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B-52D2-40FE-97B7-95E6CEA3E6D5}"/>
              </c:ext>
            </c:extLst>
          </c:dPt>
          <c:cat>
            <c:strRef>
              <c:f>Tabelle1!$A$2:$A$7</c:f>
              <c:strCache>
                <c:ptCount val="6"/>
                <c:pt idx="0">
                  <c:v>AfD</c:v>
                </c:pt>
                <c:pt idx="1">
                  <c:v>Linke</c:v>
                </c:pt>
                <c:pt idx="2">
                  <c:v>FDP</c:v>
                </c:pt>
                <c:pt idx="3">
                  <c:v>CDU/CSU</c:v>
                </c:pt>
                <c:pt idx="4">
                  <c:v>SPD</c:v>
                </c:pt>
                <c:pt idx="5">
                  <c:v>Grüne</c:v>
                </c:pt>
              </c:strCache>
            </c:strRef>
          </c:cat>
          <c:val>
            <c:numRef>
              <c:f>Tabelle1!$F$2:$F$7</c:f>
              <c:numCache>
                <c:formatCode>General</c:formatCode>
                <c:ptCount val="6"/>
                <c:pt idx="0">
                  <c:v>-8</c:v>
                </c:pt>
                <c:pt idx="1">
                  <c:v>-19</c:v>
                </c:pt>
                <c:pt idx="2">
                  <c:v>-27.5</c:v>
                </c:pt>
                <c:pt idx="3">
                  <c:v>-26.5</c:v>
                </c:pt>
                <c:pt idx="4">
                  <c:v>-26</c:v>
                </c:pt>
                <c:pt idx="5">
                  <c:v>-27.5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2D2-40FE-97B7-95E6CEA3E6D5}"/>
            </c:ext>
          </c:extLst>
        </c:ser>
        <c:ser>
          <c:idx val="8"/>
          <c:order val="1"/>
          <c:tx>
            <c:strRef>
              <c:f>Tabelle1!$G$1</c:f>
              <c:strCache>
                <c:ptCount val="1"/>
                <c:pt idx="0">
                  <c:v>Mitte</c:v>
                </c:pt>
              </c:strCache>
            </c:strRef>
          </c:tx>
          <c:spPr>
            <a:solidFill>
              <a:sysClr val="window" lastClr="FFFFFF"/>
            </a:solidFill>
            <a:ln w="25527">
              <a:solidFill>
                <a:sysClr val="window" lastClr="FFFF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9EE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52D2-40FE-97B7-95E6CEA3E6D5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0-52D2-40FE-97B7-95E6CEA3E6D5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52D2-40FE-97B7-95E6CEA3E6D5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52D2-40FE-97B7-95E6CEA3E6D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52D2-40FE-97B7-95E6CEA3E6D5}"/>
              </c:ext>
            </c:extLst>
          </c:dPt>
          <c:dPt>
            <c:idx val="5"/>
            <c:invertIfNegative val="0"/>
            <c:bubble3D val="0"/>
            <c:spPr>
              <a:solidFill>
                <a:srgbClr val="339966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8-52D2-40FE-97B7-95E6CEA3E6D5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2E93DCD7-07EF-410F-B771-FCCFCD3D73F4}" type="CELLRANGE">
                      <a:rPr lang="en-US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52D2-40FE-97B7-95E6CEA3E6D5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C51A7100-F4C5-4DFF-851A-C18F28FDFD0B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52D2-40FE-97B7-95E6CEA3E6D5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2ED6CCF6-05A0-4C69-8B4A-3C9E846EF7E7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52D2-40FE-97B7-95E6CEA3E6D5}"/>
                </c:ext>
              </c:extLst>
            </c:dLbl>
            <c:dLbl>
              <c:idx val="3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653BF533-03EE-46BA-BA2C-9C716908B440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52D2-40FE-97B7-95E6CEA3E6D5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D49651AC-9554-4209-BF10-B02640176C9E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52D2-40FE-97B7-95E6CEA3E6D5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14D54A47-19CC-446D-A24C-BD45E2A58B43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52D2-40FE-97B7-95E6CEA3E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AfD</c:v>
                </c:pt>
                <c:pt idx="1">
                  <c:v>Linke</c:v>
                </c:pt>
                <c:pt idx="2">
                  <c:v>FDP</c:v>
                </c:pt>
                <c:pt idx="3">
                  <c:v>CDU/CSU</c:v>
                </c:pt>
                <c:pt idx="4">
                  <c:v>SPD</c:v>
                </c:pt>
                <c:pt idx="5">
                  <c:v>Grüne</c:v>
                </c:pt>
              </c:strCache>
            </c:strRef>
          </c:cat>
          <c:val>
            <c:numRef>
              <c:f>Tabelle1!$G$2:$G$7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Tabelle1!$C$2:$C$7</c15:f>
                <c15:dlblRangeCache>
                  <c:ptCount val="6"/>
                  <c:pt idx="0">
                    <c:v>16</c:v>
                  </c:pt>
                  <c:pt idx="1">
                    <c:v>38</c:v>
                  </c:pt>
                  <c:pt idx="2">
                    <c:v>55</c:v>
                  </c:pt>
                  <c:pt idx="3">
                    <c:v>53</c:v>
                  </c:pt>
                  <c:pt idx="4">
                    <c:v>52</c:v>
                  </c:pt>
                  <c:pt idx="5">
                    <c:v>55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9-52D2-40FE-97B7-95E6CEA3E6D5}"/>
            </c:ext>
          </c:extLst>
        </c:ser>
        <c:ser>
          <c:idx val="2"/>
          <c:order val="2"/>
          <c:tx>
            <c:strRef>
              <c:f>Tabelle1!$H$1</c:f>
              <c:strCache>
                <c:ptCount val="1"/>
                <c:pt idx="0">
                  <c:v>Item Mitte positiv</c:v>
                </c:pt>
              </c:strCache>
            </c:strRef>
          </c:tx>
          <c:spPr>
            <a:solidFill>
              <a:srgbClr val="3B94FF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69D4F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B-52D2-40FE-97B7-95E6CEA3E6D5}"/>
              </c:ext>
            </c:extLst>
          </c:dPt>
          <c:dPt>
            <c:idx val="1"/>
            <c:invertIfNegative val="0"/>
            <c:bubble3D val="0"/>
            <c:spPr>
              <a:solidFill>
                <a:srgbClr val="FF8FC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D-52D2-40FE-97B7-95E6CEA3E6D5}"/>
              </c:ext>
            </c:extLst>
          </c:dPt>
          <c:dPt>
            <c:idx val="2"/>
            <c:invertIfNegative val="0"/>
            <c:bubble3D val="0"/>
            <c:spPr>
              <a:solidFill>
                <a:srgbClr val="FFF7D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F-52D2-40FE-97B7-95E6CEA3E6D5}"/>
              </c:ext>
            </c:extLst>
          </c:dPt>
          <c:dPt>
            <c:idx val="3"/>
            <c:invertIfNegative val="0"/>
            <c:bubble3D val="0"/>
            <c:spPr>
              <a:solidFill>
                <a:srgbClr val="B6B6B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1-52D2-40FE-97B7-95E6CEA3E6D5}"/>
              </c:ext>
            </c:extLst>
          </c:dPt>
          <c:dPt>
            <c:idx val="4"/>
            <c:invertIfNegative val="0"/>
            <c:bubble3D val="0"/>
            <c:spPr>
              <a:solidFill>
                <a:srgbClr val="FF8F8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3-52D2-40FE-97B7-95E6CEA3E6D5}"/>
              </c:ext>
            </c:extLst>
          </c:dPt>
          <c:dPt>
            <c:idx val="5"/>
            <c:invertIfNegative val="0"/>
            <c:bubble3D val="0"/>
            <c:spPr>
              <a:solidFill>
                <a:srgbClr val="97DDB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5-52D2-40FE-97B7-95E6CEA3E6D5}"/>
              </c:ext>
            </c:extLst>
          </c:dPt>
          <c:cat>
            <c:strRef>
              <c:f>Tabelle1!$A$2:$A$7</c:f>
              <c:strCache>
                <c:ptCount val="6"/>
                <c:pt idx="0">
                  <c:v>AfD</c:v>
                </c:pt>
                <c:pt idx="1">
                  <c:v>Linke</c:v>
                </c:pt>
                <c:pt idx="2">
                  <c:v>FDP</c:v>
                </c:pt>
                <c:pt idx="3">
                  <c:v>CDU/CSU</c:v>
                </c:pt>
                <c:pt idx="4">
                  <c:v>SPD</c:v>
                </c:pt>
                <c:pt idx="5">
                  <c:v>Grüne</c:v>
                </c:pt>
              </c:strCache>
            </c:strRef>
          </c:cat>
          <c:val>
            <c:numRef>
              <c:f>Tabelle1!$H$2:$H$7</c:f>
              <c:numCache>
                <c:formatCode>General</c:formatCode>
                <c:ptCount val="6"/>
                <c:pt idx="0">
                  <c:v>8</c:v>
                </c:pt>
                <c:pt idx="1">
                  <c:v>19</c:v>
                </c:pt>
                <c:pt idx="2">
                  <c:v>27.5</c:v>
                </c:pt>
                <c:pt idx="3">
                  <c:v>26.5</c:v>
                </c:pt>
                <c:pt idx="4">
                  <c:v>26</c:v>
                </c:pt>
                <c:pt idx="5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52D2-40FE-97B7-95E6CEA3E6D5}"/>
            </c:ext>
          </c:extLst>
        </c:ser>
        <c:ser>
          <c:idx val="0"/>
          <c:order val="3"/>
          <c:tx>
            <c:strRef>
              <c:f>Tabelle1!$E$1</c:f>
              <c:strCache>
                <c:ptCount val="1"/>
                <c:pt idx="0">
                  <c:v>Item links2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9EE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8-52D2-40FE-97B7-95E6CEA3E6D5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A-52D2-40FE-97B7-95E6CEA3E6D5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C-52D2-40FE-97B7-95E6CEA3E6D5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E-52D2-40FE-97B7-95E6CEA3E6D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0-52D2-40FE-97B7-95E6CEA3E6D5}"/>
              </c:ext>
            </c:extLst>
          </c:dPt>
          <c:dPt>
            <c:idx val="5"/>
            <c:invertIfNegative val="0"/>
            <c:bubble3D val="0"/>
            <c:spPr>
              <a:solidFill>
                <a:srgbClr val="33996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2-52D2-40FE-97B7-95E6CEA3E6D5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FE176F35-6EF6-4C68-A8BC-9E57846A3115}" type="CELLRANGE">
                      <a:rPr lang="en-US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52D2-40FE-97B7-95E6CEA3E6D5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9C095D19-0F3B-42FD-9CA1-042C59DAE6E5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52D2-40FE-97B7-95E6CEA3E6D5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fld id="{76998E0A-A100-4FBD-B951-D2998E77218D}" type="CELLRANGE">
                      <a:rPr lang="de-DE"/>
                      <a:pPr>
                        <a:defRPr sz="1400" b="0">
                          <a:solidFill>
                            <a:schemeClr val="tx1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52D2-40FE-97B7-95E6CEA3E6D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03A3BA4-14F1-4526-A684-8DA4A8DACA71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52D2-40FE-97B7-95E6CEA3E6D5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888C2605-A4F4-4801-8945-FBE3C7BA79C7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52D2-40FE-97B7-95E6CEA3E6D5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4E952056-229A-415E-8400-CB93169F31C7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52D2-40FE-97B7-95E6CEA3E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AfD</c:v>
                </c:pt>
                <c:pt idx="1">
                  <c:v>Linke</c:v>
                </c:pt>
                <c:pt idx="2">
                  <c:v>FDP</c:v>
                </c:pt>
                <c:pt idx="3">
                  <c:v>CDU/CSU</c:v>
                </c:pt>
                <c:pt idx="4">
                  <c:v>SPD</c:v>
                </c:pt>
                <c:pt idx="5">
                  <c:v>Grüne</c:v>
                </c:pt>
              </c:strCache>
            </c:strRef>
          </c:cat>
          <c:val>
            <c:numRef>
              <c:f>Tabelle1!$E$2:$E$7</c:f>
              <c:numCache>
                <c:formatCode>General</c:formatCode>
                <c:ptCount val="6"/>
                <c:pt idx="0">
                  <c:v>-64</c:v>
                </c:pt>
                <c:pt idx="1">
                  <c:v>-36</c:v>
                </c:pt>
                <c:pt idx="2">
                  <c:v>-23</c:v>
                </c:pt>
                <c:pt idx="3">
                  <c:v>-15</c:v>
                </c:pt>
                <c:pt idx="4">
                  <c:v>-8</c:v>
                </c:pt>
                <c:pt idx="5">
                  <c:v>-7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Tabelle1!$B$2:$B$7</c15:f>
                <c15:dlblRangeCache>
                  <c:ptCount val="6"/>
                  <c:pt idx="0">
                    <c:v>64</c:v>
                  </c:pt>
                  <c:pt idx="1">
                    <c:v>36</c:v>
                  </c:pt>
                  <c:pt idx="2">
                    <c:v>23</c:v>
                  </c:pt>
                  <c:pt idx="3">
                    <c:v>15</c:v>
                  </c:pt>
                  <c:pt idx="4">
                    <c:v>8</c:v>
                  </c:pt>
                  <c:pt idx="5">
                    <c:v>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3-52D2-40FE-97B7-95E6CEA3E6D5}"/>
            </c:ext>
          </c:extLst>
        </c:ser>
        <c:ser>
          <c:idx val="3"/>
          <c:order val="4"/>
          <c:tx>
            <c:strRef>
              <c:f>Tabelle1!$I$1</c:f>
              <c:strCache>
                <c:ptCount val="1"/>
                <c:pt idx="0">
                  <c:v>Item rechts</c:v>
                </c:pt>
              </c:strCache>
            </c:strRef>
          </c:tx>
          <c:spPr>
            <a:solidFill>
              <a:srgbClr val="93C4FF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9EE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5-52D2-40FE-97B7-95E6CEA3E6D5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7-52D2-40FE-97B7-95E6CEA3E6D5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9-52D2-40FE-97B7-95E6CEA3E6D5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Text" lastClr="00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B-52D2-40FE-97B7-95E6CEA3E6D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D-52D2-40FE-97B7-95E6CEA3E6D5}"/>
              </c:ext>
            </c:extLst>
          </c:dPt>
          <c:dPt>
            <c:idx val="5"/>
            <c:invertIfNegative val="0"/>
            <c:bubble3D val="0"/>
            <c:spPr>
              <a:solidFill>
                <a:srgbClr val="33996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F-52D2-40FE-97B7-95E6CEA3E6D5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de-D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2D2-40FE-97B7-95E6CEA3E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Tabelle1!$A$2:$A$7</c:f>
              <c:strCache>
                <c:ptCount val="6"/>
                <c:pt idx="0">
                  <c:v>AfD</c:v>
                </c:pt>
                <c:pt idx="1">
                  <c:v>Linke</c:v>
                </c:pt>
                <c:pt idx="2">
                  <c:v>FDP</c:v>
                </c:pt>
                <c:pt idx="3">
                  <c:v>CDU/CSU</c:v>
                </c:pt>
                <c:pt idx="4">
                  <c:v>SPD</c:v>
                </c:pt>
                <c:pt idx="5">
                  <c:v>Grüne</c:v>
                </c:pt>
              </c:strCache>
            </c:strRef>
          </c:cat>
          <c:val>
            <c:numRef>
              <c:f>Tabelle1!$I$2:$I$7</c:f>
              <c:numCache>
                <c:formatCode>General</c:formatCode>
                <c:ptCount val="6"/>
                <c:pt idx="0">
                  <c:v>15</c:v>
                </c:pt>
                <c:pt idx="1">
                  <c:v>24</c:v>
                </c:pt>
                <c:pt idx="2">
                  <c:v>21</c:v>
                </c:pt>
                <c:pt idx="3">
                  <c:v>32</c:v>
                </c:pt>
                <c:pt idx="4">
                  <c:v>38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52D2-40FE-97B7-95E6CEA3E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09992352"/>
        <c:axId val="509991960"/>
      </c:barChart>
      <c:catAx>
        <c:axId val="5099923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509991960"/>
        <c:crosses val="autoZero"/>
        <c:auto val="1"/>
        <c:lblAlgn val="ctr"/>
        <c:lblOffset val="100"/>
        <c:noMultiLvlLbl val="0"/>
      </c:catAx>
      <c:valAx>
        <c:axId val="509991960"/>
        <c:scaling>
          <c:orientation val="minMax"/>
          <c:max val="100"/>
          <c:min val="-100"/>
        </c:scaling>
        <c:delete val="0"/>
        <c:axPos val="t"/>
        <c:numFmt formatCode="General" sourceLinked="1"/>
        <c:majorTickMark val="out"/>
        <c:minorTickMark val="none"/>
        <c:tickLblPos val="none"/>
        <c:spPr>
          <a:noFill/>
          <a:ln w="9572">
            <a:noFill/>
          </a:ln>
        </c:spPr>
        <c:crossAx val="509992352"/>
        <c:crosses val="autoZero"/>
        <c:crossBetween val="between"/>
      </c:valAx>
      <c:spPr>
        <a:noFill/>
        <a:ln w="2552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rgbClr val="004599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1126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194-4475-B8EC-6C2EF8B541D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194-4475-B8EC-6C2EF8B541D7}"/>
              </c:ext>
            </c:extLst>
          </c:dPt>
          <c:dPt>
            <c:idx val="2"/>
            <c:invertIfNegative val="0"/>
            <c:bubble3D val="0"/>
            <c:spPr>
              <a:solidFill>
                <a:srgbClr val="3B94FF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A194-4475-B8EC-6C2EF8B541D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194-4475-B8EC-6C2EF8B541D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gehen zu weit</c:v>
                </c:pt>
                <c:pt idx="1">
                  <c:v>ausreichend</c:v>
                </c:pt>
                <c:pt idx="2">
                  <c:v>gehen nicht weit genug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23</c:v>
                </c:pt>
                <c:pt idx="1">
                  <c:v>46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94-4475-B8EC-6C2EF8B541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4526349638171E-2"/>
          <c:y val="3.6578248031496063E-2"/>
          <c:w val="0.61231949938100327"/>
          <c:h val="0.76339984087253721"/>
        </c:manualLayout>
      </c:layout>
      <c:lineChart>
        <c:grouping val="standar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zu weit</c:v>
                </c:pt>
              </c:strCache>
            </c:strRef>
          </c:tx>
          <c:spPr>
            <a:ln w="38100">
              <a:solidFill>
                <a:srgbClr val="001126"/>
              </a:solidFill>
            </a:ln>
          </c:spPr>
          <c:marker>
            <c:symbol val="circle"/>
            <c:size val="5"/>
            <c:spPr>
              <a:solidFill>
                <a:srgbClr val="001126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9"/>
              <c:layout>
                <c:manualLayout>
                  <c:x val="-8.6222809839612472E-17"/>
                  <c:y val="1.5528975601166997E-2"/>
                </c:manualLayout>
              </c:layout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200"/>
                    </a:pPr>
                    <a:fld id="{C82C9477-46CE-4602-A689-21FA2DE7F8BE}" type="VALUE">
                      <a:rPr lang="en-US" sz="1200" smtClean="0"/>
                      <a:pPr algn="l">
                        <a:defRPr sz="1200"/>
                      </a:pPr>
                      <a:t>[WERT]</a:t>
                    </a:fld>
                    <a:r>
                      <a:rPr lang="en-US" sz="1200" dirty="0"/>
                      <a:t>   </a:t>
                    </a:r>
                    <a:fld id="{1D0528DD-25EC-4D60-855A-F71B3ED12F54}" type="SERIESNAME">
                      <a:rPr lang="en-US" sz="1200" smtClean="0">
                        <a:solidFill>
                          <a:srgbClr val="001126"/>
                        </a:solidFill>
                      </a:rPr>
                      <a:pPr algn="l">
                        <a:defRPr sz="1200"/>
                      </a:pPr>
                      <a:t>[DATENREIHENNAME]</a:t>
                    </a:fld>
                    <a:endParaRPr lang="en-US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381-415C-8849-CC4F4C32752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Tabelle1!$F$1:$O$1</c:f>
              <c:numCache>
                <c:formatCode>[$-407]d/\ mmm/;@</c:formatCode>
                <c:ptCount val="10"/>
                <c:pt idx="0">
                  <c:v>44203</c:v>
                </c:pt>
                <c:pt idx="1">
                  <c:v>44231</c:v>
                </c:pt>
                <c:pt idx="2">
                  <c:v>44245</c:v>
                </c:pt>
                <c:pt idx="3">
                  <c:v>44259</c:v>
                </c:pt>
                <c:pt idx="4">
                  <c:v>44273</c:v>
                </c:pt>
                <c:pt idx="5">
                  <c:v>44287</c:v>
                </c:pt>
                <c:pt idx="6">
                  <c:v>44322</c:v>
                </c:pt>
                <c:pt idx="7">
                  <c:v>44357</c:v>
                </c:pt>
                <c:pt idx="8">
                  <c:v>44476</c:v>
                </c:pt>
                <c:pt idx="9">
                  <c:v>44504</c:v>
                </c:pt>
              </c:numCache>
            </c:numRef>
          </c:cat>
          <c:val>
            <c:numRef>
              <c:f>Tabelle1!$F$2:$O$2</c:f>
              <c:numCache>
                <c:formatCode>General</c:formatCode>
                <c:ptCount val="10"/>
                <c:pt idx="0">
                  <c:v>17</c:v>
                </c:pt>
                <c:pt idx="1">
                  <c:v>22</c:v>
                </c:pt>
                <c:pt idx="2">
                  <c:v>27</c:v>
                </c:pt>
                <c:pt idx="3">
                  <c:v>30</c:v>
                </c:pt>
                <c:pt idx="4">
                  <c:v>25</c:v>
                </c:pt>
                <c:pt idx="5">
                  <c:v>24</c:v>
                </c:pt>
                <c:pt idx="6">
                  <c:v>30</c:v>
                </c:pt>
                <c:pt idx="7">
                  <c:v>24</c:v>
                </c:pt>
                <c:pt idx="8">
                  <c:v>25</c:v>
                </c:pt>
                <c:pt idx="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81-415C-8849-CC4F4C32752E}"/>
            </c:ext>
          </c:extLst>
        </c:ser>
        <c:ser>
          <c:idx val="2"/>
          <c:order val="1"/>
          <c:tx>
            <c:strRef>
              <c:f>Tabelle1!$A$3</c:f>
              <c:strCache>
                <c:ptCount val="1"/>
                <c:pt idx="0">
                  <c:v>angemessen</c:v>
                </c:pt>
              </c:strCache>
            </c:strRef>
          </c:tx>
          <c:spPr>
            <a:ln w="38100">
              <a:solidFill>
                <a:srgbClr val="004599"/>
              </a:solidFill>
            </a:ln>
          </c:spPr>
          <c:marker>
            <c:symbol val="circle"/>
            <c:size val="5"/>
            <c:spPr>
              <a:solidFill>
                <a:srgbClr val="004599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9"/>
              <c:tx>
                <c:rich>
                  <a:bodyPr/>
                  <a:lstStyle/>
                  <a:p>
                    <a:fld id="{84ABA941-AA21-4356-AA11-B6239FFA6EC5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9C866319-755B-438E-91AD-EB47D54F32AC}" type="SERIESNAME">
                      <a:rPr lang="en-US" smtClean="0">
                        <a:solidFill>
                          <a:srgbClr val="004599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381-415C-8849-CC4F4C327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12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Tabelle1!$F$1:$O$1</c:f>
              <c:numCache>
                <c:formatCode>[$-407]d/\ mmm/;@</c:formatCode>
                <c:ptCount val="10"/>
                <c:pt idx="0">
                  <c:v>44203</c:v>
                </c:pt>
                <c:pt idx="1">
                  <c:v>44231</c:v>
                </c:pt>
                <c:pt idx="2">
                  <c:v>44245</c:v>
                </c:pt>
                <c:pt idx="3">
                  <c:v>44259</c:v>
                </c:pt>
                <c:pt idx="4">
                  <c:v>44273</c:v>
                </c:pt>
                <c:pt idx="5">
                  <c:v>44287</c:v>
                </c:pt>
                <c:pt idx="6">
                  <c:v>44322</c:v>
                </c:pt>
                <c:pt idx="7">
                  <c:v>44357</c:v>
                </c:pt>
                <c:pt idx="8">
                  <c:v>44476</c:v>
                </c:pt>
                <c:pt idx="9">
                  <c:v>44504</c:v>
                </c:pt>
              </c:numCache>
            </c:numRef>
          </c:cat>
          <c:val>
            <c:numRef>
              <c:f>Tabelle1!$F$3:$O$3</c:f>
              <c:numCache>
                <c:formatCode>General</c:formatCode>
                <c:ptCount val="10"/>
                <c:pt idx="0">
                  <c:v>53</c:v>
                </c:pt>
                <c:pt idx="1">
                  <c:v>51</c:v>
                </c:pt>
                <c:pt idx="2">
                  <c:v>54</c:v>
                </c:pt>
                <c:pt idx="3">
                  <c:v>47</c:v>
                </c:pt>
                <c:pt idx="4">
                  <c:v>38</c:v>
                </c:pt>
                <c:pt idx="5">
                  <c:v>24</c:v>
                </c:pt>
                <c:pt idx="6">
                  <c:v>40</c:v>
                </c:pt>
                <c:pt idx="7">
                  <c:v>61</c:v>
                </c:pt>
                <c:pt idx="8">
                  <c:v>60</c:v>
                </c:pt>
                <c:pt idx="9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81-415C-8849-CC4F4C32752E}"/>
            </c:ext>
          </c:extLst>
        </c:ser>
        <c:ser>
          <c:idx val="1"/>
          <c:order val="2"/>
          <c:tx>
            <c:strRef>
              <c:f>Tabelle1!$A$4</c:f>
              <c:strCache>
                <c:ptCount val="1"/>
                <c:pt idx="0">
                  <c:v>nicht weit genug</c:v>
                </c:pt>
              </c:strCache>
            </c:strRef>
          </c:tx>
          <c:spPr>
            <a:ln w="38100">
              <a:solidFill>
                <a:srgbClr val="3B94FF"/>
              </a:solidFill>
            </a:ln>
          </c:spPr>
          <c:marker>
            <c:symbol val="circle"/>
            <c:size val="5"/>
            <c:spPr>
              <a:solidFill>
                <a:srgbClr val="3B94FF"/>
              </a:solidFill>
              <a:ln>
                <a:solidFill>
                  <a:srgbClr val="FFFFFF"/>
                </a:solidFill>
              </a:ln>
            </c:spPr>
          </c:marker>
          <c:dLbls>
            <c:dLbl>
              <c:idx val="9"/>
              <c:tx>
                <c:rich>
                  <a:bodyPr/>
                  <a:lstStyle/>
                  <a:p>
                    <a:fld id="{63FFB97E-0E97-45A4-9EA4-1F49D8CD2097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13FC253E-1B7F-4FE5-B275-CF6332C4626F}" type="SERIESNAME">
                      <a:rPr lang="en-US" smtClean="0">
                        <a:solidFill>
                          <a:srgbClr val="3B94FF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381-415C-8849-CC4F4C327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12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Tabelle1!$F$1:$O$1</c:f>
              <c:numCache>
                <c:formatCode>[$-407]d/\ mmm/;@</c:formatCode>
                <c:ptCount val="10"/>
                <c:pt idx="0">
                  <c:v>44203</c:v>
                </c:pt>
                <c:pt idx="1">
                  <c:v>44231</c:v>
                </c:pt>
                <c:pt idx="2">
                  <c:v>44245</c:v>
                </c:pt>
                <c:pt idx="3">
                  <c:v>44259</c:v>
                </c:pt>
                <c:pt idx="4">
                  <c:v>44273</c:v>
                </c:pt>
                <c:pt idx="5">
                  <c:v>44287</c:v>
                </c:pt>
                <c:pt idx="6">
                  <c:v>44322</c:v>
                </c:pt>
                <c:pt idx="7">
                  <c:v>44357</c:v>
                </c:pt>
                <c:pt idx="8">
                  <c:v>44476</c:v>
                </c:pt>
                <c:pt idx="9">
                  <c:v>44504</c:v>
                </c:pt>
              </c:numCache>
            </c:numRef>
          </c:cat>
          <c:val>
            <c:numRef>
              <c:f>Tabelle1!$F$4:$O$4</c:f>
              <c:numCache>
                <c:formatCode>General</c:formatCode>
                <c:ptCount val="10"/>
                <c:pt idx="0">
                  <c:v>30</c:v>
                </c:pt>
                <c:pt idx="1">
                  <c:v>24</c:v>
                </c:pt>
                <c:pt idx="2">
                  <c:v>16</c:v>
                </c:pt>
                <c:pt idx="3">
                  <c:v>20</c:v>
                </c:pt>
                <c:pt idx="4">
                  <c:v>32</c:v>
                </c:pt>
                <c:pt idx="5">
                  <c:v>48</c:v>
                </c:pt>
                <c:pt idx="6">
                  <c:v>26</c:v>
                </c:pt>
                <c:pt idx="7">
                  <c:v>13</c:v>
                </c:pt>
                <c:pt idx="8">
                  <c:v>13</c:v>
                </c:pt>
                <c:pt idx="9">
                  <c:v>29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E381-415C-8849-CC4F4C32752E}"/>
            </c:ext>
          </c:extLst>
        </c:ser>
        <c:ser>
          <c:idx val="3"/>
          <c:order val="3"/>
          <c:tx>
            <c:strRef>
              <c:f>Tabelle1!$A$5</c:f>
              <c:strCache>
                <c:ptCount val="1"/>
                <c:pt idx="0">
                  <c:v>Platzhalter</c:v>
                </c:pt>
              </c:strCache>
            </c:strRef>
          </c:tx>
          <c:spPr>
            <a:ln w="38100">
              <a:solidFill>
                <a:srgbClr val="737373"/>
              </a:solidFill>
            </a:ln>
          </c:spPr>
          <c:marker>
            <c:symbol val="circle"/>
            <c:size val="9"/>
            <c:spPr>
              <a:solidFill>
                <a:srgbClr val="737373"/>
              </a:solidFill>
            </c:spPr>
          </c:marker>
          <c:dLbls>
            <c:dLbl>
              <c:idx val="1"/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200"/>
                    </a:pPr>
                    <a:fld id="{691461F2-70AC-4E7F-B56F-20867E08C255}" type="VALUE">
                      <a:rPr lang="de-DE" sz="1200" smtClean="0"/>
                      <a:pPr algn="l">
                        <a:defRPr sz="1200"/>
                      </a:pPr>
                      <a:t>[WERT]</a:t>
                    </a:fld>
                    <a:r>
                      <a:rPr lang="de-DE" sz="1200" dirty="0"/>
                      <a:t>   </a:t>
                    </a:r>
                    <a:fld id="{BC4A38F0-9ECF-4F55-9B68-5009E2FF10AB}" type="SERIESNAME">
                      <a:rPr lang="de-DE" sz="1200" smtClean="0">
                        <a:solidFill>
                          <a:srgbClr val="737373"/>
                        </a:solidFill>
                      </a:rPr>
                      <a:pPr algn="l">
                        <a:defRPr sz="1200"/>
                      </a:pPr>
                      <a:t>[DATENREIHENNAME]</a:t>
                    </a:fld>
                    <a:endParaRPr lang="de-DE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381-415C-8849-CC4F4C32752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Tabelle1!$F$1:$O$1</c:f>
              <c:numCache>
                <c:formatCode>[$-407]d/\ mmm/;@</c:formatCode>
                <c:ptCount val="10"/>
                <c:pt idx="0">
                  <c:v>44203</c:v>
                </c:pt>
                <c:pt idx="1">
                  <c:v>44231</c:v>
                </c:pt>
                <c:pt idx="2">
                  <c:v>44245</c:v>
                </c:pt>
                <c:pt idx="3">
                  <c:v>44259</c:v>
                </c:pt>
                <c:pt idx="4">
                  <c:v>44273</c:v>
                </c:pt>
                <c:pt idx="5">
                  <c:v>44287</c:v>
                </c:pt>
                <c:pt idx="6">
                  <c:v>44322</c:v>
                </c:pt>
                <c:pt idx="7">
                  <c:v>44357</c:v>
                </c:pt>
                <c:pt idx="8">
                  <c:v>44476</c:v>
                </c:pt>
                <c:pt idx="9">
                  <c:v>44504</c:v>
                </c:pt>
              </c:numCache>
            </c:numRef>
          </c:cat>
          <c:val>
            <c:numRef>
              <c:f>Tabelle1!$F$5:$O$5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381-415C-8849-CC4F4C32752E}"/>
            </c:ext>
          </c:extLst>
        </c:ser>
        <c:ser>
          <c:idx val="4"/>
          <c:order val="4"/>
          <c:tx>
            <c:strRef>
              <c:f>Tabelle1!$A$6</c:f>
              <c:strCache>
                <c:ptCount val="1"/>
                <c:pt idx="0">
                  <c:v>Datum</c:v>
                </c:pt>
              </c:strCache>
            </c:strRef>
          </c:tx>
          <c:spPr>
            <a:ln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B7B7B7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rgbClr val="808080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Tabelle1!$F$1:$O$1</c:f>
              <c:numCache>
                <c:formatCode>[$-407]d/\ mmm/;@</c:formatCode>
                <c:ptCount val="10"/>
                <c:pt idx="0">
                  <c:v>44203</c:v>
                </c:pt>
                <c:pt idx="1">
                  <c:v>44231</c:v>
                </c:pt>
                <c:pt idx="2">
                  <c:v>44245</c:v>
                </c:pt>
                <c:pt idx="3">
                  <c:v>44259</c:v>
                </c:pt>
                <c:pt idx="4">
                  <c:v>44273</c:v>
                </c:pt>
                <c:pt idx="5">
                  <c:v>44287</c:v>
                </c:pt>
                <c:pt idx="6">
                  <c:v>44322</c:v>
                </c:pt>
                <c:pt idx="7">
                  <c:v>44357</c:v>
                </c:pt>
                <c:pt idx="8">
                  <c:v>44476</c:v>
                </c:pt>
                <c:pt idx="9">
                  <c:v>44504</c:v>
                </c:pt>
              </c:numCache>
            </c:numRef>
          </c:cat>
          <c:val>
            <c:numRef>
              <c:f>Tabelle1!$F$6:$O$6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381-415C-8849-CC4F4C327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130936"/>
        <c:axId val="219131328"/>
        <c:extLst/>
      </c:lineChart>
      <c:dateAx>
        <c:axId val="219130936"/>
        <c:scaling>
          <c:orientation val="minMax"/>
          <c:max val="44505"/>
          <c:min val="44197"/>
        </c:scaling>
        <c:delete val="0"/>
        <c:axPos val="b"/>
        <c:numFmt formatCode="dd/mm/yy;@" sourceLinked="0"/>
        <c:majorTickMark val="out"/>
        <c:minorTickMark val="none"/>
        <c:tickLblPos val="none"/>
        <c:spPr>
          <a:ln>
            <a:solidFill>
              <a:srgbClr val="B7B7B7"/>
            </a:solidFill>
          </a:ln>
        </c:spPr>
        <c:txPr>
          <a:bodyPr rot="-5400000" vert="horz"/>
          <a:lstStyle/>
          <a:p>
            <a:pPr>
              <a:defRPr sz="100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219131328"/>
        <c:crosses val="autoZero"/>
        <c:auto val="0"/>
        <c:lblOffset val="100"/>
        <c:baseTimeUnit val="days"/>
        <c:majorUnit val="10"/>
        <c:majorTimeUnit val="months"/>
      </c:dateAx>
      <c:valAx>
        <c:axId val="219131328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B7B7B7"/>
            </a:solidFill>
          </a:ln>
        </c:spPr>
        <c:txPr>
          <a:bodyPr/>
          <a:lstStyle/>
          <a:p>
            <a:pPr>
              <a:defRPr sz="1200">
                <a:solidFill>
                  <a:srgbClr val="808080"/>
                </a:solidFill>
              </a:defRPr>
            </a:pPr>
            <a:endParaRPr lang="de-DE"/>
          </a:p>
        </c:txPr>
        <c:crossAx val="219130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8166557436005E-2"/>
          <c:y val="0"/>
          <c:w val="0.97088022519935824"/>
          <c:h val="1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1EF-4D8A-9D52-03A365BC05E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1EF-4D8A-9D52-03A365BC05E5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bg1"/>
                    </a:solidFill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0</c:formatCode>
                <c:ptCount val="5"/>
                <c:pt idx="0">
                  <c:v>62</c:v>
                </c:pt>
                <c:pt idx="1">
                  <c:v>58</c:v>
                </c:pt>
                <c:pt idx="2">
                  <c:v>57</c:v>
                </c:pt>
                <c:pt idx="3">
                  <c:v>57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EF-4D8A-9D52-03A365BC05E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Rest zu 100 Prozent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val>
            <c:numRef>
              <c:f>Sheet1!$C$2:$C$6</c:f>
              <c:numCache>
                <c:formatCode>0</c:formatCode>
                <c:ptCount val="5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EF-4D8A-9D52-03A365BC05E5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weniger / gar nicht zufrieden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1EF-4D8A-9D52-03A365BC05E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1EF-4D8A-9D52-03A365BC05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Sheet1!$D$2:$D$6</c:f>
              <c:numCache>
                <c:formatCode>0</c:formatCode>
                <c:ptCount val="5"/>
                <c:pt idx="0">
                  <c:v>35</c:v>
                </c:pt>
                <c:pt idx="1">
                  <c:v>40</c:v>
                </c:pt>
                <c:pt idx="2">
                  <c:v>38</c:v>
                </c:pt>
                <c:pt idx="3">
                  <c:v>40</c:v>
                </c:pt>
                <c:pt idx="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EF-4D8A-9D52-03A365BC05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9127800"/>
        <c:axId val="219128192"/>
      </c:barChart>
      <c:catAx>
        <c:axId val="219127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9128192"/>
        <c:crossesAt val="0"/>
        <c:auto val="1"/>
        <c:lblAlgn val="ctr"/>
        <c:lblOffset val="100"/>
        <c:noMultiLvlLbl val="0"/>
      </c:catAx>
      <c:valAx>
        <c:axId val="21912819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219127800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0-9D39-4319-9F2C-153148BAED23}"/>
              </c:ext>
            </c:extLst>
          </c:dPt>
          <c:dPt>
            <c:idx val="1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1-9D39-4319-9F2C-153148BAED23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D39-4319-9F2C-153148BAED23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D39-4319-9F2C-153148BAE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dafür</c:v>
                </c:pt>
                <c:pt idx="1">
                  <c:v>dagegen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39-4319-9F2C-153148BAE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476602938093E-2"/>
          <c:y val="0"/>
          <c:w val="0.83385886834418976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dafür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B52-469A-9B52-F36BCBC78CC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B52-469A-9B52-F36BCBC78CC6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B52-469A-9B52-F36BCBC78CC6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B52-469A-9B52-F36BCBC78CC6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B52-469A-9B52-F36BCBC78CC6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FB52-469A-9B52-F36BCBC78CC6}"/>
              </c:ext>
            </c:extLst>
          </c:dPt>
          <c:dPt>
            <c:idx val="6"/>
            <c:invertIfNegative val="0"/>
            <c:bubble3D val="0"/>
            <c:spPr>
              <a:solidFill>
                <a:srgbClr val="80808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FB52-469A-9B52-F36BCBC78CC6}"/>
              </c:ext>
            </c:extLst>
          </c:dPt>
          <c:dPt>
            <c:idx val="7"/>
            <c:invertIfNegative val="0"/>
            <c:bubble3D val="0"/>
            <c:spPr>
              <a:solidFill>
                <a:srgbClr val="F6891F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FB52-469A-9B52-F36BCBC78CC6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-73</c:v>
                </c:pt>
                <c:pt idx="1">
                  <c:v>-71</c:v>
                </c:pt>
                <c:pt idx="2">
                  <c:v>-56</c:v>
                </c:pt>
                <c:pt idx="3">
                  <c:v>-53</c:v>
                </c:pt>
                <c:pt idx="4">
                  <c:v>-45</c:v>
                </c:pt>
                <c:pt idx="5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B52-469A-9B52-F36BCBC78CC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dagegen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FB52-469A-9B52-F36BCBC78CC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FB52-469A-9B52-F36BCBC78CC6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FB52-469A-9B52-F36BCBC78CC6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FB52-469A-9B52-F36BCBC78CC6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FB52-469A-9B52-F36BCBC78CC6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FB52-469A-9B52-F36BCBC78CC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FB52-469A-9B52-F36BCBC78C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25</c:v>
                </c:pt>
                <c:pt idx="1">
                  <c:v>25</c:v>
                </c:pt>
                <c:pt idx="2">
                  <c:v>42</c:v>
                </c:pt>
                <c:pt idx="3">
                  <c:v>44</c:v>
                </c:pt>
                <c:pt idx="4">
                  <c:v>55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B52-469A-9B52-F36BCBC78C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4075528"/>
        <c:axId val="214075920"/>
      </c:barChart>
      <c:catAx>
        <c:axId val="214075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214075920"/>
        <c:scaling>
          <c:orientation val="minMax"/>
          <c:max val="100"/>
          <c:min val="-100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528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0-9D39-4319-9F2C-153148BAED23}"/>
              </c:ext>
            </c:extLst>
          </c:dPt>
          <c:dPt>
            <c:idx val="1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1-9D39-4319-9F2C-153148BAED23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D39-4319-9F2C-153148BAED23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D39-4319-9F2C-153148BAE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dafür</c:v>
                </c:pt>
                <c:pt idx="1">
                  <c:v>dagegen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74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39-4319-9F2C-153148BAE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476602938093E-2"/>
          <c:y val="0"/>
          <c:w val="0.83385886834418976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dafür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B52-469A-9B52-F36BCBC78CC6}"/>
              </c:ext>
            </c:extLst>
          </c:dPt>
          <c:dPt>
            <c:idx val="1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B52-469A-9B52-F36BCBC78CC6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B52-469A-9B52-F36BCBC78CC6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B52-469A-9B52-F36BCBC78CC6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B52-469A-9B52-F36BCBC78CC6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FB52-469A-9B52-F36BCBC78CC6}"/>
              </c:ext>
            </c:extLst>
          </c:dPt>
          <c:dPt>
            <c:idx val="6"/>
            <c:invertIfNegative val="0"/>
            <c:bubble3D val="0"/>
            <c:spPr>
              <a:solidFill>
                <a:srgbClr val="80808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FB52-469A-9B52-F36BCBC78CC6}"/>
              </c:ext>
            </c:extLst>
          </c:dPt>
          <c:dPt>
            <c:idx val="7"/>
            <c:invertIfNegative val="0"/>
            <c:bubble3D val="0"/>
            <c:spPr>
              <a:solidFill>
                <a:srgbClr val="F6891F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FB52-469A-9B52-F36BCBC78CC6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-90</c:v>
                </c:pt>
                <c:pt idx="1">
                  <c:v>-87</c:v>
                </c:pt>
                <c:pt idx="2">
                  <c:v>-84</c:v>
                </c:pt>
                <c:pt idx="3">
                  <c:v>-70</c:v>
                </c:pt>
                <c:pt idx="4">
                  <c:v>-59</c:v>
                </c:pt>
                <c:pt idx="5">
                  <c:v>-31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B52-469A-9B52-F36BCBC78CC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dagegen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FB52-469A-9B52-F36BCBC78CC6}"/>
              </c:ext>
            </c:extLst>
          </c:dPt>
          <c:dPt>
            <c:idx val="1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FB52-469A-9B52-F36BCBC78CC6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FB52-469A-9B52-F36BCBC78CC6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FB52-469A-9B52-F36BCBC78CC6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FB52-469A-9B52-F36BCBC78CC6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FB52-469A-9B52-F36BCBC78CC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FB52-469A-9B52-F36BCBC78C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SPD</c:v>
                </c:pt>
                <c:pt idx="1">
                  <c:v>CDU/CSU</c:v>
                </c:pt>
                <c:pt idx="2">
                  <c:v>Grüne</c:v>
                </c:pt>
                <c:pt idx="3">
                  <c:v>FDP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15</c:v>
                </c:pt>
                <c:pt idx="3">
                  <c:v>28</c:v>
                </c:pt>
                <c:pt idx="4">
                  <c:v>37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B52-469A-9B52-F36BCBC78C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4075528"/>
        <c:axId val="214075920"/>
      </c:barChart>
      <c:catAx>
        <c:axId val="214075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214075920"/>
        <c:scaling>
          <c:orientation val="minMax"/>
          <c:max val="100"/>
          <c:min val="-100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528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0-9D39-4319-9F2C-153148BAED23}"/>
              </c:ext>
            </c:extLst>
          </c:dPt>
          <c:dPt>
            <c:idx val="1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1-9D39-4319-9F2C-153148BAED23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D39-4319-9F2C-153148BAED23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D39-4319-9F2C-153148BAE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dafür</c:v>
                </c:pt>
                <c:pt idx="1">
                  <c:v>dagegen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39-4319-9F2C-153148BAE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972A-4F65-B901-3360803CA7D1}"/>
              </c:ext>
            </c:extLst>
          </c:dPt>
          <c:dPt>
            <c:idx val="1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72A-4F65-B901-3360803CA7D1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72A-4F65-B901-3360803CA7D1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7-972A-4F65-B901-3360803CA7D1}"/>
              </c:ext>
            </c:extLst>
          </c:dPt>
          <c:dLbls>
            <c:dLbl>
              <c:idx val="0"/>
              <c:layout>
                <c:manualLayout>
                  <c:x val="0"/>
                  <c:y val="3.794786322155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2A-4F65-B901-3360803CA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dafür</c:v>
                </c:pt>
                <c:pt idx="1">
                  <c:v>dagegen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74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2A-4F65-B901-3360803CA7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83682469680267E-2"/>
          <c:y val="6.6223206899907544E-2"/>
          <c:w val="0.660455280626978"/>
          <c:h val="0.8015921771852140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SPD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rgbClr val="FF0000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0"/>
                  <c:y val="-2.1090891779368237E-2"/>
                </c:manualLayout>
              </c:layout>
              <c:tx>
                <c:rich>
                  <a:bodyPr/>
                  <a:lstStyle/>
                  <a:p>
                    <a:fld id="{B258264F-54E8-4C26-B8E5-CD082026603B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A3B8D30B-579F-4857-8992-31003121D26D}" type="SERIESNAME">
                      <a:rPr lang="en-US" smtClean="0">
                        <a:solidFill>
                          <a:srgbClr val="FF000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C4B-4585-BAD8-38E377CCD5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Sheet1!$O$2:$U$2</c:f>
              <c:numCache>
                <c:formatCode>0.0</c:formatCode>
                <c:ptCount val="7"/>
                <c:pt idx="0">
                  <c:v>40.9</c:v>
                </c:pt>
                <c:pt idx="1">
                  <c:v>38.5</c:v>
                </c:pt>
                <c:pt idx="2">
                  <c:v>34.200000000000003</c:v>
                </c:pt>
                <c:pt idx="3">
                  <c:v>23</c:v>
                </c:pt>
                <c:pt idx="4" formatCode="General">
                  <c:v>25.7</c:v>
                </c:pt>
                <c:pt idx="5" formatCode="General">
                  <c:v>20.5</c:v>
                </c:pt>
                <c:pt idx="6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CC-4577-8258-D3DDCE0CF2E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CDU/CSU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circle"/>
            <c:size val="9"/>
            <c:spPr>
              <a:solidFill>
                <a:schemeClr val="tx1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-6.5332214383015735E-3"/>
                  <c:y val="1.7575743149473532E-2"/>
                </c:manualLayout>
              </c:layout>
              <c:tx>
                <c:rich>
                  <a:bodyPr/>
                  <a:lstStyle/>
                  <a:p>
                    <a:fld id="{4AD333C6-4960-42ED-B55D-7E20FEF180C0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F65F31DE-0CD6-46B5-8FC5-7A9E5519F39A}" type="SERIESNAME">
                      <a:rPr lang="en-US" smtClean="0"/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61460826907482"/>
                      <c:h val="0.123452019881902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C4B-4585-BAD8-38E377CCD57D}"/>
                </c:ext>
              </c:extLst>
            </c:dLbl>
            <c:dLbl>
              <c:idx val="18"/>
              <c:tx>
                <c:rich>
                  <a:bodyPr wrap="non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/>
                    </a:pPr>
                    <a:fld id="{E73AEE54-3423-4EE5-A4C3-348ACCC4E4B0}" type="VALUE">
                      <a:rPr lang="en-US" sz="1400" smtClean="0"/>
                      <a:pPr algn="l">
                        <a:defRPr sz="1400"/>
                      </a:pPr>
                      <a:t>[WERT]</a:t>
                    </a:fld>
                    <a:r>
                      <a:rPr lang="en-US" sz="1400" dirty="0"/>
                      <a:t>   </a:t>
                    </a:r>
                    <a:fld id="{A532DD47-700F-412B-8E81-BC5C52CDAB54}" type="SERIESNAME">
                      <a:rPr lang="en-US" sz="1400" smtClean="0"/>
                      <a:pPr algn="l">
                        <a:defRPr sz="1400"/>
                      </a:pPr>
                      <a:t>[DATENREIHENNAME]</a:t>
                    </a:fld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B0FD-4E65-AA98-8806260F74B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Sheet1!$O$3:$U$3</c:f>
              <c:numCache>
                <c:formatCode>0.0</c:formatCode>
                <c:ptCount val="7"/>
                <c:pt idx="0">
                  <c:v>35.1</c:v>
                </c:pt>
                <c:pt idx="1">
                  <c:v>38.5</c:v>
                </c:pt>
                <c:pt idx="2">
                  <c:v>35.200000000000003</c:v>
                </c:pt>
                <c:pt idx="3">
                  <c:v>33.799999999999997</c:v>
                </c:pt>
                <c:pt idx="4" formatCode="General">
                  <c:v>41.5</c:v>
                </c:pt>
                <c:pt idx="5" formatCode="General">
                  <c:v>32.9</c:v>
                </c:pt>
                <c:pt idx="6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1CC-4577-8258-D3DDCE0CF2E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Grüne</c:v>
                </c:pt>
              </c:strCache>
            </c:strRef>
          </c:tx>
          <c:spPr>
            <a:ln w="38100">
              <a:solidFill>
                <a:srgbClr val="339966"/>
              </a:solidFill>
            </a:ln>
          </c:spPr>
          <c:marker>
            <c:symbol val="circle"/>
            <c:size val="9"/>
            <c:spPr>
              <a:solidFill>
                <a:srgbClr val="339966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0"/>
                  <c:y val="-2.10908917793683E-2"/>
                </c:manualLayout>
              </c:layout>
              <c:tx>
                <c:rich>
                  <a:bodyPr/>
                  <a:lstStyle/>
                  <a:p>
                    <a:fld id="{0BD82DA4-7144-4249-B9BD-1C5DBD6CFA8B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2F1F21F0-EFB6-45FB-BF24-83D9E9D920F4}" type="SERIESNAME">
                      <a:rPr lang="en-US" smtClean="0">
                        <a:solidFill>
                          <a:srgbClr val="339966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C4B-4585-BAD8-38E377CCD5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Sheet1!$O$4:$U$4</c:f>
              <c:numCache>
                <c:formatCode>0.0</c:formatCode>
                <c:ptCount val="7"/>
                <c:pt idx="0">
                  <c:v>6.7</c:v>
                </c:pt>
                <c:pt idx="1">
                  <c:v>8.6</c:v>
                </c:pt>
                <c:pt idx="2">
                  <c:v>8.1</c:v>
                </c:pt>
                <c:pt idx="3">
                  <c:v>10.7</c:v>
                </c:pt>
                <c:pt idx="4" formatCode="General">
                  <c:v>8.4</c:v>
                </c:pt>
                <c:pt idx="5" formatCode="General">
                  <c:v>8.9</c:v>
                </c:pt>
                <c:pt idx="6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1CC-4577-8258-D3DDCE0CF2E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FDP</c:v>
                </c:pt>
              </c:strCache>
            </c:strRef>
          </c:tx>
          <c:spPr>
            <a:ln w="38100">
              <a:solidFill>
                <a:srgbClr val="FFCC00"/>
              </a:solidFill>
            </a:ln>
          </c:spPr>
          <c:marker>
            <c:symbol val="circle"/>
            <c:size val="9"/>
            <c:spPr>
              <a:solidFill>
                <a:srgbClr val="FFCC00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0"/>
                  <c:y val="-1.4060594519578824E-2"/>
                </c:manualLayout>
              </c:layout>
              <c:tx>
                <c:rich>
                  <a:bodyPr/>
                  <a:lstStyle/>
                  <a:p>
                    <a:fld id="{6C50B289-9725-4E44-B285-CD49C4BA6D44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E88634DD-463B-4DC0-A352-1E02A6C77979}" type="SERIESNAME">
                      <a:rPr lang="en-US" smtClean="0">
                        <a:solidFill>
                          <a:srgbClr val="FFCC0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C4B-4585-BAD8-38E377CCD5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Sheet1!$O$5:$U$5</c:f>
              <c:numCache>
                <c:formatCode>0.0</c:formatCode>
                <c:ptCount val="7"/>
                <c:pt idx="0">
                  <c:v>6.2</c:v>
                </c:pt>
                <c:pt idx="1">
                  <c:v>7.4</c:v>
                </c:pt>
                <c:pt idx="2">
                  <c:v>9.8000000000000007</c:v>
                </c:pt>
                <c:pt idx="3">
                  <c:v>14.6</c:v>
                </c:pt>
                <c:pt idx="4" formatCode="General">
                  <c:v>4.8</c:v>
                </c:pt>
                <c:pt idx="5">
                  <c:v>10.7</c:v>
                </c:pt>
                <c:pt idx="6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1CC-4577-8258-D3DDCE0CF2E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Linke</c:v>
                </c:pt>
              </c:strCache>
            </c:strRef>
          </c:tx>
          <c:spPr>
            <a:ln w="38100">
              <a:solidFill>
                <a:srgbClr val="AA0065"/>
              </a:solidFill>
            </a:ln>
          </c:spPr>
          <c:marker>
            <c:symbol val="circle"/>
            <c:size val="9"/>
            <c:spPr>
              <a:solidFill>
                <a:srgbClr val="AA0065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8.711076236321209E-3"/>
                  <c:y val="-1.2888729417911849E-16"/>
                </c:manualLayout>
              </c:layout>
              <c:tx>
                <c:rich>
                  <a:bodyPr/>
                  <a:lstStyle/>
                  <a:p>
                    <a:fld id="{F0EBDD4F-6A65-4CCA-841E-B409369C5995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20FE8BA5-6B02-43A7-872D-79540BEF8808}" type="SERIESNAME">
                      <a:rPr lang="en-US" smtClean="0">
                        <a:solidFill>
                          <a:srgbClr val="AA0065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C4B-4585-BAD8-38E377CCD5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Sheet1!$O$6:$U$6</c:f>
              <c:numCache>
                <c:formatCode>0.0</c:formatCode>
                <c:ptCount val="7"/>
                <c:pt idx="0">
                  <c:v>5.0999999999999996</c:v>
                </c:pt>
                <c:pt idx="1">
                  <c:v>4</c:v>
                </c:pt>
                <c:pt idx="2">
                  <c:v>8.6999999999999993</c:v>
                </c:pt>
                <c:pt idx="3">
                  <c:v>11.9</c:v>
                </c:pt>
                <c:pt idx="4" formatCode="General">
                  <c:v>8.6</c:v>
                </c:pt>
                <c:pt idx="5" formatCode="General">
                  <c:v>9.1999999999999993</c:v>
                </c:pt>
                <c:pt idx="6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1CC-4577-8258-D3DDCE0CF2E5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AfD</c:v>
                </c:pt>
              </c:strCache>
            </c:strRef>
          </c:tx>
          <c:spPr>
            <a:ln w="38100">
              <a:solidFill>
                <a:srgbClr val="009EE0"/>
              </a:solidFill>
            </a:ln>
          </c:spPr>
          <c:marker>
            <c:symbol val="circle"/>
            <c:size val="9"/>
            <c:spPr>
              <a:solidFill>
                <a:srgbClr val="009EE0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6"/>
              <c:layout>
                <c:manualLayout>
                  <c:x val="0"/>
                  <c:y val="1.4060594519578824E-2"/>
                </c:manualLayout>
              </c:layout>
              <c:tx>
                <c:rich>
                  <a:bodyPr/>
                  <a:lstStyle/>
                  <a:p>
                    <a:fld id="{CBB70DF0-123B-4B39-AC79-6278E578A89F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</a:t>
                    </a:r>
                    <a:fld id="{9F8131C1-0307-4EE8-B806-EEEEC89E0C7A}" type="SERIESNAME">
                      <a:rPr lang="en-US" smtClean="0">
                        <a:solidFill>
                          <a:srgbClr val="009EE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C4B-4585-BAD8-38E377CCD5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Sheet1!$O$8:$U$8</c:f>
              <c:numCache>
                <c:formatCode>General</c:formatCode>
                <c:ptCount val="7"/>
                <c:pt idx="4">
                  <c:v>4.7</c:v>
                </c:pt>
                <c:pt idx="5">
                  <c:v>12.6</c:v>
                </c:pt>
                <c:pt idx="6" formatCode="0.0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0DAD-4101-BCE4-C068ADCB13B1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Datum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rgbClr val="808080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Sheet1!$O$1:$U$1</c:f>
              <c:numCache>
                <c:formatCode>yyyy</c:formatCode>
                <c:ptCount val="7"/>
                <c:pt idx="0">
                  <c:v>36039</c:v>
                </c:pt>
                <c:pt idx="1">
                  <c:v>37500</c:v>
                </c:pt>
                <c:pt idx="2">
                  <c:v>38596</c:v>
                </c:pt>
                <c:pt idx="3">
                  <c:v>40057</c:v>
                </c:pt>
                <c:pt idx="4">
                  <c:v>41518</c:v>
                </c:pt>
                <c:pt idx="5">
                  <c:v>42979</c:v>
                </c:pt>
                <c:pt idx="6">
                  <c:v>44440</c:v>
                </c:pt>
              </c:numCache>
            </c:numRef>
          </c:cat>
          <c:val>
            <c:numRef>
              <c:f>Sheet1!$O$9:$U$9</c:f>
              <c:numCache>
                <c:formatCode>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FD-4E65-AA98-8806260F7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303296"/>
        <c:axId val="242042704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Sheet1!$A$7</c15:sqref>
                        </c15:formulaRef>
                      </c:ext>
                    </c:extLst>
                    <c:strCache>
                      <c:ptCount val="1"/>
                      <c:pt idx="0">
                        <c:v>FW</c:v>
                      </c:pt>
                    </c:strCache>
                  </c:strRef>
                </c:tx>
                <c:spPr>
                  <a:ln w="38100">
                    <a:solidFill>
                      <a:srgbClr val="F6891F"/>
                    </a:solidFill>
                  </a:ln>
                </c:spPr>
                <c:marker>
                  <c:symbol val="circle"/>
                  <c:size val="9"/>
                  <c:spPr>
                    <a:solidFill>
                      <a:srgbClr val="F6891F"/>
                    </a:solidFill>
                    <a:ln w="12700">
                      <a:solidFill>
                        <a:schemeClr val="bg1"/>
                      </a:solidFill>
                    </a:ln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Sheet1!$O$1:$U$1</c15:sqref>
                        </c15:formulaRef>
                      </c:ext>
                    </c:extLst>
                    <c:numCache>
                      <c:formatCode>yyyy</c:formatCode>
                      <c:ptCount val="7"/>
                      <c:pt idx="0">
                        <c:v>36039</c:v>
                      </c:pt>
                      <c:pt idx="1">
                        <c:v>37500</c:v>
                      </c:pt>
                      <c:pt idx="2">
                        <c:v>38596</c:v>
                      </c:pt>
                      <c:pt idx="3">
                        <c:v>40057</c:v>
                      </c:pt>
                      <c:pt idx="4">
                        <c:v>41518</c:v>
                      </c:pt>
                      <c:pt idx="5">
                        <c:v>42979</c:v>
                      </c:pt>
                      <c:pt idx="6">
                        <c:v>44440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Sheet1!$O$7:$U$7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4" formatCode="0.0">
                        <c:v>1</c:v>
                      </c:pt>
                      <c:pt idx="5" formatCode="0.0">
                        <c:v>1</c:v>
                      </c:pt>
                      <c:pt idx="6" formatCode="0.0">
                        <c:v>2.4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31CC-4577-8258-D3DDCE0CF2E5}"/>
                  </c:ext>
                </c:extLst>
              </c15:ser>
            </c15:filteredLineSeries>
          </c:ext>
        </c:extLst>
      </c:lineChart>
      <c:dateAx>
        <c:axId val="240303296"/>
        <c:scaling>
          <c:orientation val="minMax"/>
          <c:max val="44470"/>
          <c:min val="35796"/>
        </c:scaling>
        <c:delete val="0"/>
        <c:axPos val="b"/>
        <c:numFmt formatCode="mmm\ yy" sourceLinked="0"/>
        <c:majorTickMark val="none"/>
        <c:minorTickMark val="none"/>
        <c:tickLblPos val="none"/>
        <c:spPr>
          <a:ln w="6350">
            <a:solidFill>
              <a:srgbClr val="B7B7B7"/>
            </a:solidFill>
            <a:prstDash val="solid"/>
          </a:ln>
        </c:spPr>
        <c:txPr>
          <a:bodyPr rot="-5400000" vert="horz"/>
          <a:lstStyle/>
          <a:p>
            <a:pPr>
              <a:defRPr sz="998" b="0" i="0" u="none" strike="noStrike" baseline="0">
                <a:solidFill>
                  <a:schemeClr val="bg2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42042704"/>
        <c:crossesAt val="0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242042704"/>
        <c:scaling>
          <c:orientation val="minMax"/>
          <c:max val="5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solidFill>
              <a:srgbClr val="B7B7B7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bg2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40303296"/>
        <c:crossesAt val="1174"/>
        <c:crossBetween val="between"/>
        <c:majorUnit val="10"/>
        <c:minorUnit val="10"/>
      </c:valAx>
      <c:spPr>
        <a:noFill/>
        <a:ln w="2534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9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0-9D39-4319-9F2C-153148BAED23}"/>
              </c:ext>
            </c:extLst>
          </c:dPt>
          <c:dPt>
            <c:idx val="1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9D39-4319-9F2C-153148BAED23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D39-4319-9F2C-153148BAED23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D39-4319-9F2C-153148BAE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sehr zufrieden</c:v>
                </c:pt>
                <c:pt idx="1">
                  <c:v>zufrieden</c:v>
                </c:pt>
                <c:pt idx="2">
                  <c:v>weniger zufrieden</c:v>
                </c:pt>
                <c:pt idx="3">
                  <c:v>gar nicht zufrieden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43</c:v>
                </c:pt>
                <c:pt idx="1">
                  <c:v>40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39-4319-9F2C-153148BAE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476602938093E-2"/>
          <c:y val="0"/>
          <c:w val="0.83385886834418976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405-4402-BEBF-AAE7FEA4962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405-4402-BEBF-AAE7FEA49623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405-4402-BEBF-AAE7FEA49623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2405-4402-BEBF-AAE7FEA49623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405-4402-BEBF-AAE7FEA49623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2405-4402-BEBF-AAE7FEA49623}"/>
              </c:ext>
            </c:extLst>
          </c:dPt>
          <c:dPt>
            <c:idx val="7"/>
            <c:invertIfNegative val="0"/>
            <c:bubble3D val="0"/>
            <c:spPr>
              <a:solidFill>
                <a:srgbClr val="F6891F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2405-4402-BEBF-AAE7FEA49623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Grüne</c:v>
                </c:pt>
                <c:pt idx="1">
                  <c:v>SPD</c:v>
                </c:pt>
                <c:pt idx="2">
                  <c:v>FDP</c:v>
                </c:pt>
                <c:pt idx="3">
                  <c:v>CDU/CSU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-100</c:v>
                </c:pt>
                <c:pt idx="1">
                  <c:v>-88</c:v>
                </c:pt>
                <c:pt idx="2">
                  <c:v>-87</c:v>
                </c:pt>
                <c:pt idx="3">
                  <c:v>-86</c:v>
                </c:pt>
                <c:pt idx="4">
                  <c:v>-86</c:v>
                </c:pt>
                <c:pt idx="5">
                  <c:v>-39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405-4402-BEBF-AAE7FEA4962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weniger / gar nicht zufrieden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2405-4402-BEBF-AAE7FEA4962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2405-4402-BEBF-AAE7FEA49623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2405-4402-BEBF-AAE7FEA49623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8-2405-4402-BEBF-AAE7FEA49623}"/>
              </c:ext>
            </c:extLst>
          </c:dPt>
          <c:dPt>
            <c:idx val="4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2405-4402-BEBF-AAE7FEA49623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2405-4402-BEBF-AAE7FEA4962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2405-4402-BEBF-AAE7FEA496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Grüne</c:v>
                </c:pt>
                <c:pt idx="1">
                  <c:v>SPD</c:v>
                </c:pt>
                <c:pt idx="2">
                  <c:v>FDP</c:v>
                </c:pt>
                <c:pt idx="3">
                  <c:v>CDU/CSU</c:v>
                </c:pt>
                <c:pt idx="4">
                  <c:v>Linke</c:v>
                </c:pt>
                <c:pt idx="5">
                  <c:v>AfD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2405-4402-BEBF-AAE7FEA496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4075528"/>
        <c:axId val="214075920"/>
      </c:barChart>
      <c:catAx>
        <c:axId val="214075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214075920"/>
        <c:scaling>
          <c:orientation val="minMax"/>
          <c:max val="100"/>
          <c:min val="-100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528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4526349638171E-2"/>
          <c:y val="3.6578248031496063E-2"/>
          <c:w val="0.61231949938100327"/>
          <c:h val="0.76339984087253721"/>
        </c:manualLayout>
      </c:layout>
      <c:lineChart>
        <c:grouping val="standar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sehr groß</c:v>
                </c:pt>
              </c:strCache>
            </c:strRef>
          </c:tx>
          <c:spPr>
            <a:ln w="38100">
              <a:solidFill>
                <a:srgbClr val="002D64"/>
              </a:solidFill>
            </a:ln>
          </c:spPr>
          <c:marker>
            <c:symbol val="circle"/>
            <c:size val="5"/>
            <c:spPr>
              <a:solidFill>
                <a:srgbClr val="002D64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2"/>
              <c:tx>
                <c:rich>
                  <a:bodyPr/>
                  <a:lstStyle/>
                  <a:p>
                    <a:fld id="{F9F5B028-FB72-4E92-8CAF-CD9F40E6C75D}" type="VALUE">
                      <a:rPr lang="en-US" sz="1400" smtClean="0"/>
                      <a:pPr/>
                      <a:t>[WERT]</a:t>
                    </a:fld>
                    <a:r>
                      <a:rPr lang="en-US" sz="1400" dirty="0"/>
                      <a:t>   </a:t>
                    </a:r>
                    <a:fld id="{41570D78-2CB5-4E24-8FD8-5FF948CA5D1B}" type="SERIESNAME">
                      <a:rPr lang="en-US" sz="1400" smtClean="0">
                        <a:solidFill>
                          <a:srgbClr val="002D64"/>
                        </a:solidFill>
                      </a:rPr>
                      <a:pPr/>
                      <a:t>[DATENREIHENNAME]</a:t>
                    </a:fld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38A-4F52-9E26-4160E33792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Tabelle1!$B$1:$D$1</c:f>
              <c:numCache>
                <c:formatCode>[$-407]mmm/\ yy;@</c:formatCode>
                <c:ptCount val="3"/>
                <c:pt idx="0">
                  <c:v>43586</c:v>
                </c:pt>
                <c:pt idx="1">
                  <c:v>43739</c:v>
                </c:pt>
                <c:pt idx="2">
                  <c:v>44504</c:v>
                </c:pt>
              </c:numCache>
            </c:numRef>
          </c:cat>
          <c:val>
            <c:numRef>
              <c:f>Tabelle1!$B$2:$D$2</c:f>
              <c:numCache>
                <c:formatCode>General</c:formatCode>
                <c:ptCount val="3"/>
                <c:pt idx="0">
                  <c:v>42</c:v>
                </c:pt>
                <c:pt idx="1">
                  <c:v>38</c:v>
                </c:pt>
                <c:pt idx="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8A-4F52-9E26-4160E3379223}"/>
            </c:ext>
          </c:extLst>
        </c:ser>
        <c:ser>
          <c:idx val="2"/>
          <c:order val="1"/>
          <c:tx>
            <c:strRef>
              <c:f>Tabelle1!$A$3</c:f>
              <c:strCache>
                <c:ptCount val="1"/>
                <c:pt idx="0">
                  <c:v>groß</c:v>
                </c:pt>
              </c:strCache>
            </c:strRef>
          </c:tx>
          <c:spPr>
            <a:ln w="38100">
              <a:solidFill>
                <a:srgbClr val="3B94FF"/>
              </a:solidFill>
            </a:ln>
          </c:spPr>
          <c:marker>
            <c:symbol val="circle"/>
            <c:size val="5"/>
            <c:spPr>
              <a:solidFill>
                <a:srgbClr val="3B94FF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2"/>
              <c:tx>
                <c:rich>
                  <a:bodyPr/>
                  <a:lstStyle/>
                  <a:p>
                    <a:fld id="{1A07B54D-C2E2-45CE-869B-0D1FD56BB7DF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8473A65F-E568-4661-82B5-EE17A5E301C4}" type="SERIESNAME">
                      <a:rPr lang="en-US" smtClean="0">
                        <a:solidFill>
                          <a:srgbClr val="3B94FF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B38A-4F52-9E26-4160E33792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14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Tabelle1!$B$1:$D$1</c:f>
              <c:numCache>
                <c:formatCode>[$-407]mmm/\ yy;@</c:formatCode>
                <c:ptCount val="3"/>
                <c:pt idx="0">
                  <c:v>43586</c:v>
                </c:pt>
                <c:pt idx="1">
                  <c:v>43739</c:v>
                </c:pt>
                <c:pt idx="2">
                  <c:v>44504</c:v>
                </c:pt>
              </c:numCache>
            </c:numRef>
          </c:cat>
          <c:val>
            <c:numRef>
              <c:f>Tabelle1!$B$3:$D$3</c:f>
              <c:numCache>
                <c:formatCode>General</c:formatCode>
                <c:ptCount val="3"/>
                <c:pt idx="0">
                  <c:v>39</c:v>
                </c:pt>
                <c:pt idx="1">
                  <c:v>43</c:v>
                </c:pt>
                <c:pt idx="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8A-4F52-9E26-4160E3379223}"/>
            </c:ext>
          </c:extLst>
        </c:ser>
        <c:ser>
          <c:idx val="1"/>
          <c:order val="2"/>
          <c:tx>
            <c:strRef>
              <c:f>Tabelle1!$A$4</c:f>
              <c:strCache>
                <c:ptCount val="1"/>
                <c:pt idx="0">
                  <c:v>wenig</c:v>
                </c:pt>
              </c:strCache>
            </c:strRef>
          </c:tx>
          <c:spPr>
            <a:ln w="38100">
              <a:solidFill>
                <a:srgbClr val="B7B7B7"/>
              </a:solidFill>
            </a:ln>
          </c:spPr>
          <c:marker>
            <c:symbol val="circle"/>
            <c:size val="5"/>
            <c:spPr>
              <a:solidFill>
                <a:srgbClr val="B7B7B7"/>
              </a:solidFill>
              <a:ln>
                <a:solidFill>
                  <a:srgbClr val="FFFFFF"/>
                </a:solidFill>
              </a:ln>
            </c:spPr>
          </c:marker>
          <c:dLbls>
            <c:dLbl>
              <c:idx val="2"/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/>
                    </a:pPr>
                    <a:fld id="{81DA30AF-D876-4799-80FC-0B5F34081171}" type="VALUE">
                      <a:rPr lang="en-US" sz="1400" smtClean="0"/>
                      <a:pPr algn="l">
                        <a:defRPr sz="1400"/>
                      </a:pPr>
                      <a:t>[WERT]</a:t>
                    </a:fld>
                    <a:r>
                      <a:rPr lang="en-US" sz="1400" dirty="0"/>
                      <a:t>   </a:t>
                    </a:r>
                    <a:fld id="{54121DD6-040D-4341-90A3-2E9D60FA13D1}" type="SERIESNAME">
                      <a:rPr lang="en-US" sz="1400" smtClean="0">
                        <a:solidFill>
                          <a:srgbClr val="B7B7B7"/>
                        </a:solidFill>
                      </a:rPr>
                      <a:pPr algn="l">
                        <a:defRPr sz="1400"/>
                      </a:pPr>
                      <a:t>[DATENREIHENNAME]</a:t>
                    </a:fld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B38A-4F52-9E26-4160E33792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12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Tabelle1!$B$1:$D$1</c:f>
              <c:numCache>
                <c:formatCode>[$-407]mmm/\ yy;@</c:formatCode>
                <c:ptCount val="3"/>
                <c:pt idx="0">
                  <c:v>43586</c:v>
                </c:pt>
                <c:pt idx="1">
                  <c:v>43739</c:v>
                </c:pt>
                <c:pt idx="2">
                  <c:v>44504</c:v>
                </c:pt>
              </c:numCache>
            </c:numRef>
          </c:cat>
          <c:val>
            <c:numRef>
              <c:f>Tabelle1!$B$4:$D$4</c:f>
              <c:numCache>
                <c:formatCode>General</c:formatCode>
                <c:ptCount val="3"/>
                <c:pt idx="0">
                  <c:v>12</c:v>
                </c:pt>
                <c:pt idx="1">
                  <c:v>16</c:v>
                </c:pt>
                <c:pt idx="2">
                  <c:v>12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B38A-4F52-9E26-4160E3379223}"/>
            </c:ext>
          </c:extLst>
        </c:ser>
        <c:ser>
          <c:idx val="3"/>
          <c:order val="3"/>
          <c:tx>
            <c:strRef>
              <c:f>Tabelle1!$A$5</c:f>
              <c:strCache>
                <c:ptCount val="1"/>
                <c:pt idx="0">
                  <c:v>gar kein</c:v>
                </c:pt>
              </c:strCache>
            </c:strRef>
          </c:tx>
          <c:spPr>
            <a:ln w="38100">
              <a:solidFill>
                <a:srgbClr val="808080"/>
              </a:solidFill>
            </a:ln>
          </c:spPr>
          <c:marker>
            <c:symbol val="circle"/>
            <c:size val="5"/>
            <c:spPr>
              <a:solidFill>
                <a:srgbClr val="808080"/>
              </a:solidFill>
            </c:spPr>
          </c:marker>
          <c:dLbls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/>
                    </a:pPr>
                    <a:fld id="{86D5E240-8B9D-4B43-85A0-504D260C44AD}" type="VALUE">
                      <a:rPr lang="en-US" sz="1400" smtClean="0"/>
                      <a:pPr>
                        <a:defRPr sz="1400"/>
                      </a:pPr>
                      <a:t>[WERT]</a:t>
                    </a:fld>
                    <a:r>
                      <a:rPr lang="en-US" sz="1400" dirty="0"/>
                      <a:t>   </a:t>
                    </a:r>
                    <a:fld id="{CF87D0AD-9C8C-4B5A-9693-47169C1B24E0}" type="SERIESNAME">
                      <a:rPr lang="en-US" sz="1400" smtClean="0">
                        <a:solidFill>
                          <a:srgbClr val="808080"/>
                        </a:solidFill>
                      </a:rPr>
                      <a:pPr>
                        <a:defRPr sz="1400"/>
                      </a:pPr>
                      <a:t>[DATENREIHENNAME]</a:t>
                    </a:fld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38A-4F52-9E26-4160E33792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Tabelle1!$B$1:$D$1</c:f>
              <c:numCache>
                <c:formatCode>[$-407]mmm/\ yy;@</c:formatCode>
                <c:ptCount val="3"/>
                <c:pt idx="0">
                  <c:v>43586</c:v>
                </c:pt>
                <c:pt idx="1">
                  <c:v>43739</c:v>
                </c:pt>
                <c:pt idx="2">
                  <c:v>44504</c:v>
                </c:pt>
              </c:numCache>
            </c:numRef>
          </c:cat>
          <c:val>
            <c:numRef>
              <c:f>Tabelle1!$B$5:$D$5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38A-4F52-9E26-4160E3379223}"/>
            </c:ext>
          </c:extLst>
        </c:ser>
        <c:ser>
          <c:idx val="4"/>
          <c:order val="4"/>
          <c:tx>
            <c:strRef>
              <c:f>Tabelle1!$A$6</c:f>
              <c:strCache>
                <c:ptCount val="1"/>
                <c:pt idx="0">
                  <c:v>Datum</c:v>
                </c:pt>
              </c:strCache>
            </c:strRef>
          </c:tx>
          <c:spPr>
            <a:ln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B7B7B7"/>
                </a:solidFill>
              </a:ln>
            </c:spPr>
          </c:marker>
          <c:dLbls>
            <c:numFmt formatCode="[$-407]mmm/\ yy;@" sourceLinked="0"/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rgbClr val="808080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Tabelle1!$B$1:$D$1</c:f>
              <c:numCache>
                <c:formatCode>[$-407]mmm/\ yy;@</c:formatCode>
                <c:ptCount val="3"/>
                <c:pt idx="0">
                  <c:v>43586</c:v>
                </c:pt>
                <c:pt idx="1">
                  <c:v>43739</c:v>
                </c:pt>
                <c:pt idx="2">
                  <c:v>44504</c:v>
                </c:pt>
              </c:numCache>
            </c:numRef>
          </c:cat>
          <c:val>
            <c:numRef>
              <c:f>Tabelle1!$B$6:$D$6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38A-4F52-9E26-4160E3379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130936"/>
        <c:axId val="219131328"/>
        <c:extLst/>
      </c:lineChart>
      <c:dateAx>
        <c:axId val="219130936"/>
        <c:scaling>
          <c:orientation val="minMax"/>
          <c:max val="44505"/>
          <c:min val="43556"/>
        </c:scaling>
        <c:delete val="0"/>
        <c:axPos val="b"/>
        <c:numFmt formatCode="dd/mm/yy;@" sourceLinked="0"/>
        <c:majorTickMark val="none"/>
        <c:minorTickMark val="none"/>
        <c:tickLblPos val="none"/>
        <c:spPr>
          <a:ln>
            <a:solidFill>
              <a:srgbClr val="B7B7B7"/>
            </a:solidFill>
          </a:ln>
        </c:spPr>
        <c:txPr>
          <a:bodyPr rot="-5400000" vert="horz"/>
          <a:lstStyle/>
          <a:p>
            <a:pPr>
              <a:defRPr sz="100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219131328"/>
        <c:crosses val="autoZero"/>
        <c:auto val="0"/>
        <c:lblOffset val="100"/>
        <c:baseTimeUnit val="days"/>
        <c:majorUnit val="10"/>
        <c:majorTimeUnit val="months"/>
      </c:dateAx>
      <c:valAx>
        <c:axId val="219131328"/>
        <c:scaling>
          <c:orientation val="minMax"/>
          <c:max val="6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B7B7B7"/>
            </a:solidFill>
          </a:ln>
        </c:spPr>
        <c:txPr>
          <a:bodyPr/>
          <a:lstStyle/>
          <a:p>
            <a:pPr>
              <a:defRPr sz="1200">
                <a:solidFill>
                  <a:srgbClr val="808080"/>
                </a:solidFill>
              </a:defRPr>
            </a:pPr>
            <a:endParaRPr lang="de-DE"/>
          </a:p>
        </c:txPr>
        <c:crossAx val="219130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0849-4899-9026-1C87A7193198}"/>
              </c:ext>
            </c:extLst>
          </c:dPt>
          <c:dPt>
            <c:idx val="1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3-0849-4899-9026-1C87A7193198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0849-4899-9026-1C87A7193198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7-0849-4899-9026-1C87A7193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sehr zufrieden</c:v>
                </c:pt>
                <c:pt idx="1">
                  <c:v>zufrieden</c:v>
                </c:pt>
                <c:pt idx="2">
                  <c:v>weniger zufrieden</c:v>
                </c:pt>
                <c:pt idx="3">
                  <c:v>gar nicht zufrieden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43</c:v>
                </c:pt>
                <c:pt idx="1">
                  <c:v>40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49-4899-9026-1C87A71931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8376965779319618"/>
          <c:w val="1"/>
          <c:h val="0.7972305288921314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201E-4A95-A2D4-659728070355}"/>
              </c:ext>
            </c:extLst>
          </c:dPt>
          <c:dPt>
            <c:idx val="1"/>
            <c:invertIfNegative val="0"/>
            <c:bubble3D val="0"/>
            <c:spPr>
              <a:solidFill>
                <a:srgbClr val="B7B7B7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01E-4A95-A2D4-659728070355}"/>
              </c:ext>
            </c:extLst>
          </c:dPt>
          <c:dPt>
            <c:idx val="2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5-201E-4A95-A2D4-65972807035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sollte mehr tun</c:v>
                </c:pt>
                <c:pt idx="1">
                  <c:v>kümmert sich angemessen um den Klimaschutz</c:v>
                </c:pt>
                <c:pt idx="2">
                  <c:v>sollte weniger tun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67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1E-4A95-A2D4-6597280703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8"/>
        <c:overlap val="-17"/>
        <c:axId val="509995880"/>
        <c:axId val="510000192"/>
      </c:barChart>
      <c:catAx>
        <c:axId val="50999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510000192"/>
        <c:crossesAt val="0"/>
        <c:auto val="1"/>
        <c:lblAlgn val="ctr"/>
        <c:lblOffset val="100"/>
        <c:tickMarkSkip val="1"/>
        <c:noMultiLvlLbl val="0"/>
      </c:catAx>
      <c:valAx>
        <c:axId val="51000019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509995880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476602938093E-2"/>
          <c:y val="0"/>
          <c:w val="0.83385886834418976"/>
          <c:h val="0.9840964605135949"/>
        </c:manualLayout>
      </c:layout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09999016"/>
        <c:axId val="509993136"/>
      </c:barChart>
      <c:catAx>
        <c:axId val="509999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50999313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509993136"/>
        <c:scaling>
          <c:orientation val="minMax"/>
          <c:max val="100"/>
          <c:min val="-100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</c:spPr>
        <c:crossAx val="509999016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8884321680719443E-5"/>
          <c:w val="1"/>
          <c:h val="0.99998111567831927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Tabelle1!$F$1</c:f>
              <c:strCache>
                <c:ptCount val="1"/>
                <c:pt idx="0">
                  <c:v>Item Mitte negativ</c:v>
                </c:pt>
              </c:strCache>
            </c:strRef>
          </c:tx>
          <c:spPr>
            <a:solidFill>
              <a:srgbClr val="002D64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7DDB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1-B9CC-4C7B-873D-5A1B9FDDEA12}"/>
              </c:ext>
            </c:extLst>
          </c:dPt>
          <c:dPt>
            <c:idx val="1"/>
            <c:invertIfNegative val="0"/>
            <c:bubble3D val="0"/>
            <c:spPr>
              <a:solidFill>
                <a:srgbClr val="FF8FC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3-B9CC-4C7B-873D-5A1B9FDDEA12}"/>
              </c:ext>
            </c:extLst>
          </c:dPt>
          <c:dPt>
            <c:idx val="2"/>
            <c:invertIfNegative val="0"/>
            <c:bubble3D val="0"/>
            <c:spPr>
              <a:solidFill>
                <a:srgbClr val="FF8F8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5-B9CC-4C7B-873D-5A1B9FDDEA12}"/>
              </c:ext>
            </c:extLst>
          </c:dPt>
          <c:dPt>
            <c:idx val="3"/>
            <c:invertIfNegative val="0"/>
            <c:bubble3D val="0"/>
            <c:spPr>
              <a:solidFill>
                <a:srgbClr val="B6B6B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7-B9CC-4C7B-873D-5A1B9FDDEA12}"/>
              </c:ext>
            </c:extLst>
          </c:dPt>
          <c:dPt>
            <c:idx val="4"/>
            <c:invertIfNegative val="0"/>
            <c:bubble3D val="0"/>
            <c:spPr>
              <a:solidFill>
                <a:srgbClr val="FFF7D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9-B9CC-4C7B-873D-5A1B9FDDEA12}"/>
              </c:ext>
            </c:extLst>
          </c:dPt>
          <c:dPt>
            <c:idx val="5"/>
            <c:invertIfNegative val="0"/>
            <c:bubble3D val="0"/>
            <c:spPr>
              <a:solidFill>
                <a:srgbClr val="69D4F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0B-B9CC-4C7B-873D-5A1B9FDDEA12}"/>
              </c:ext>
            </c:extLst>
          </c:dPt>
          <c:cat>
            <c:strRef>
              <c:f>Tabelle1!$A$2:$A$7</c:f>
              <c:strCache>
                <c:ptCount val="6"/>
                <c:pt idx="0">
                  <c:v>Grüne</c:v>
                </c:pt>
                <c:pt idx="1">
                  <c:v>Linke</c:v>
                </c:pt>
                <c:pt idx="2">
                  <c:v>SPD</c:v>
                </c:pt>
                <c:pt idx="3">
                  <c:v>CDU/CSU</c:v>
                </c:pt>
                <c:pt idx="4">
                  <c:v>FDP</c:v>
                </c:pt>
                <c:pt idx="5">
                  <c:v>AfD</c:v>
                </c:pt>
              </c:strCache>
            </c:strRef>
          </c:cat>
          <c:val>
            <c:numRef>
              <c:f>Tabelle1!$F$2:$F$7</c:f>
              <c:numCache>
                <c:formatCode>General</c:formatCode>
                <c:ptCount val="6"/>
                <c:pt idx="0">
                  <c:v>-1</c:v>
                </c:pt>
                <c:pt idx="1">
                  <c:v>-7</c:v>
                </c:pt>
                <c:pt idx="2">
                  <c:v>-8</c:v>
                </c:pt>
                <c:pt idx="3">
                  <c:v>-16</c:v>
                </c:pt>
                <c:pt idx="4">
                  <c:v>-15</c:v>
                </c:pt>
                <c:pt idx="5">
                  <c:v>-14.5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CC-4C7B-873D-5A1B9FDDEA12}"/>
            </c:ext>
          </c:extLst>
        </c:ser>
        <c:ser>
          <c:idx val="8"/>
          <c:order val="1"/>
          <c:tx>
            <c:strRef>
              <c:f>Tabelle1!$G$1</c:f>
              <c:strCache>
                <c:ptCount val="1"/>
                <c:pt idx="0">
                  <c:v>Mitte</c:v>
                </c:pt>
              </c:strCache>
            </c:strRef>
          </c:tx>
          <c:spPr>
            <a:solidFill>
              <a:sysClr val="window" lastClr="FFFFFF"/>
            </a:solidFill>
            <a:ln w="25527">
              <a:solidFill>
                <a:sysClr val="window" lastClr="FFFF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B9CC-4C7B-873D-5A1B9FDDEA12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0-B9CC-4C7B-873D-5A1B9FDDEA1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B9CC-4C7B-873D-5A1B9FDDEA12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B9CC-4C7B-873D-5A1B9FDDEA12}"/>
              </c:ext>
            </c:extLst>
          </c:dPt>
          <c:dPt>
            <c:idx val="4"/>
            <c:invertIfNegative val="0"/>
            <c:bubble3D val="0"/>
            <c:spPr>
              <a:solidFill>
                <a:srgbClr val="FFCC0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B9CC-4C7B-873D-5A1B9FDDEA12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25527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18-B9CC-4C7B-873D-5A1B9FDDEA12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67989EF8-249C-4034-A53C-741CE7240CF3}" type="CELLRANGE">
                      <a:rPr lang="en-US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B9CC-4C7B-873D-5A1B9FDDEA12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3A682FEA-747C-45AC-9465-9E7B0088E846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B9CC-4C7B-873D-5A1B9FDDEA12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123AF6D5-C83E-410B-B27A-31D35DB030E3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B9CC-4C7B-873D-5A1B9FDDEA12}"/>
                </c:ext>
              </c:extLst>
            </c:dLbl>
            <c:dLbl>
              <c:idx val="3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2DC421A8-A1ED-43AA-BA80-C1301379C348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B9CC-4C7B-873D-5A1B9FDDEA12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5339046D-829A-4538-AE76-790593AAC7D5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B9CC-4C7B-873D-5A1B9FDDEA12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000000"/>
                        </a:solidFill>
                      </a:defRPr>
                    </a:pPr>
                    <a:fld id="{9F44FCB2-544F-4DD7-88B3-74A1D1CAB7F0}" type="CELLRANGE">
                      <a:rPr lang="de-DE"/>
                      <a:pPr>
                        <a:defRPr sz="1400" b="0">
                          <a:solidFill>
                            <a:srgbClr val="000000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B9CC-4C7B-873D-5A1B9FDDE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Grüne</c:v>
                </c:pt>
                <c:pt idx="1">
                  <c:v>Linke</c:v>
                </c:pt>
                <c:pt idx="2">
                  <c:v>SPD</c:v>
                </c:pt>
                <c:pt idx="3">
                  <c:v>CDU/CSU</c:v>
                </c:pt>
                <c:pt idx="4">
                  <c:v>FDP</c:v>
                </c:pt>
                <c:pt idx="5">
                  <c:v>AfD</c:v>
                </c:pt>
              </c:strCache>
            </c:strRef>
          </c:cat>
          <c:val>
            <c:numRef>
              <c:f>Tabelle1!$G$2:$G$7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Tabelle1!$C$2:$C$7</c15:f>
                <c15:dlblRangeCache>
                  <c:ptCount val="6"/>
                  <c:pt idx="0">
                    <c:v>2</c:v>
                  </c:pt>
                  <c:pt idx="1">
                    <c:v>14</c:v>
                  </c:pt>
                  <c:pt idx="2">
                    <c:v>16</c:v>
                  </c:pt>
                  <c:pt idx="3">
                    <c:v>32</c:v>
                  </c:pt>
                  <c:pt idx="4">
                    <c:v>30</c:v>
                  </c:pt>
                  <c:pt idx="5">
                    <c:v>29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9-B9CC-4C7B-873D-5A1B9FDDEA12}"/>
            </c:ext>
          </c:extLst>
        </c:ser>
        <c:ser>
          <c:idx val="2"/>
          <c:order val="2"/>
          <c:tx>
            <c:strRef>
              <c:f>Tabelle1!$H$1</c:f>
              <c:strCache>
                <c:ptCount val="1"/>
                <c:pt idx="0">
                  <c:v>Item Mitte positiv</c:v>
                </c:pt>
              </c:strCache>
            </c:strRef>
          </c:tx>
          <c:spPr>
            <a:solidFill>
              <a:srgbClr val="3B94FF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7DDB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B-B9CC-4C7B-873D-5A1B9FDDEA12}"/>
              </c:ext>
            </c:extLst>
          </c:dPt>
          <c:dPt>
            <c:idx val="1"/>
            <c:invertIfNegative val="0"/>
            <c:bubble3D val="0"/>
            <c:spPr>
              <a:solidFill>
                <a:srgbClr val="FF8FCA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D-B9CC-4C7B-873D-5A1B9FDDEA12}"/>
              </c:ext>
            </c:extLst>
          </c:dPt>
          <c:dPt>
            <c:idx val="2"/>
            <c:invertIfNegative val="0"/>
            <c:bubble3D val="0"/>
            <c:spPr>
              <a:solidFill>
                <a:srgbClr val="FF8F8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1F-B9CC-4C7B-873D-5A1B9FDDEA12}"/>
              </c:ext>
            </c:extLst>
          </c:dPt>
          <c:dPt>
            <c:idx val="3"/>
            <c:invertIfNegative val="0"/>
            <c:bubble3D val="0"/>
            <c:spPr>
              <a:solidFill>
                <a:srgbClr val="B6B6B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1-B9CC-4C7B-873D-5A1B9FDDEA12}"/>
              </c:ext>
            </c:extLst>
          </c:dPt>
          <c:dPt>
            <c:idx val="4"/>
            <c:invertIfNegative val="0"/>
            <c:bubble3D val="0"/>
            <c:spPr>
              <a:solidFill>
                <a:srgbClr val="FFF7D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3-B9CC-4C7B-873D-5A1B9FDDEA12}"/>
              </c:ext>
            </c:extLst>
          </c:dPt>
          <c:dPt>
            <c:idx val="5"/>
            <c:invertIfNegative val="0"/>
            <c:bubble3D val="0"/>
            <c:spPr>
              <a:solidFill>
                <a:srgbClr val="69D4FF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5-B9CC-4C7B-873D-5A1B9FDDEA12}"/>
              </c:ext>
            </c:extLst>
          </c:dPt>
          <c:cat>
            <c:strRef>
              <c:f>Tabelle1!$A$2:$A$7</c:f>
              <c:strCache>
                <c:ptCount val="6"/>
                <c:pt idx="0">
                  <c:v>Grüne</c:v>
                </c:pt>
                <c:pt idx="1">
                  <c:v>Linke</c:v>
                </c:pt>
                <c:pt idx="2">
                  <c:v>SPD</c:v>
                </c:pt>
                <c:pt idx="3">
                  <c:v>CDU/CSU</c:v>
                </c:pt>
                <c:pt idx="4">
                  <c:v>FDP</c:v>
                </c:pt>
                <c:pt idx="5">
                  <c:v>AfD</c:v>
                </c:pt>
              </c:strCache>
            </c:strRef>
          </c:cat>
          <c:val>
            <c:numRef>
              <c:f>Tabelle1!$H$2:$H$7</c:f>
              <c:numCache>
                <c:formatCode>General</c:formatCode>
                <c:ptCount val="6"/>
                <c:pt idx="0">
                  <c:v>1</c:v>
                </c:pt>
                <c:pt idx="1">
                  <c:v>7</c:v>
                </c:pt>
                <c:pt idx="2">
                  <c:v>8</c:v>
                </c:pt>
                <c:pt idx="3">
                  <c:v>16</c:v>
                </c:pt>
                <c:pt idx="4">
                  <c:v>15</c:v>
                </c:pt>
                <c:pt idx="5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B9CC-4C7B-873D-5A1B9FDDEA12}"/>
            </c:ext>
          </c:extLst>
        </c:ser>
        <c:ser>
          <c:idx val="0"/>
          <c:order val="3"/>
          <c:tx>
            <c:strRef>
              <c:f>Tabelle1!$E$1</c:f>
              <c:strCache>
                <c:ptCount val="1"/>
                <c:pt idx="0">
                  <c:v>Item links2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8-B9CC-4C7B-873D-5A1B9FDDEA12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A-B9CC-4C7B-873D-5A1B9FDDEA1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C-B9CC-4C7B-873D-5A1B9FDDEA12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Text" lastClr="00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2E-B9CC-4C7B-873D-5A1B9FDDEA12}"/>
              </c:ext>
            </c:extLst>
          </c:dPt>
          <c:dPt>
            <c:idx val="4"/>
            <c:invertIfNegative val="0"/>
            <c:bubble3D val="0"/>
            <c:spPr>
              <a:solidFill>
                <a:srgbClr val="FFCC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0-B9CC-4C7B-873D-5A1B9FDDEA12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2-B9CC-4C7B-873D-5A1B9FDDEA12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DDE0BC46-8FDF-4A2C-ADBC-62A896FB8AF6}" type="CELLRANGE">
                      <a:rPr lang="en-US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B9CC-4C7B-873D-5A1B9FDDEA12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92483067-F65E-4F42-A403-99BA32531505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B9CC-4C7B-873D-5A1B9FDDEA12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7D8B9A29-F75F-46E2-BFD4-47D794AB17EC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B9CC-4C7B-873D-5A1B9FDDEA1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9639AEC-D4F3-44F9-81A4-98DA1BC7F77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B9CC-4C7B-873D-5A1B9FDDEA12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fld id="{17CCDA2A-1904-4221-B617-5C85F678933C}" type="CELLRANGE">
                      <a:rPr lang="de-DE"/>
                      <a:pPr>
                        <a:defRPr sz="1400" b="0">
                          <a:solidFill>
                            <a:schemeClr val="tx1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B9CC-4C7B-873D-5A1B9FDDEA12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solidFill>
                          <a:srgbClr val="FFFFFF"/>
                        </a:solidFill>
                      </a:defRPr>
                    </a:pPr>
                    <a:fld id="{4C4E8A2E-B1F3-46FD-A8CE-DEF3307D0136}" type="CELLRANGE">
                      <a:rPr lang="de-DE"/>
                      <a:pPr>
                        <a:defRPr sz="1400" b="0">
                          <a:solidFill>
                            <a:srgbClr val="FFFFFF"/>
                          </a:solidFill>
                        </a:defRPr>
                      </a:pPr>
                      <a:t>[ZELLBEREICH]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B9CC-4C7B-873D-5A1B9FDDE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Grüne</c:v>
                </c:pt>
                <c:pt idx="1">
                  <c:v>Linke</c:v>
                </c:pt>
                <c:pt idx="2">
                  <c:v>SPD</c:v>
                </c:pt>
                <c:pt idx="3">
                  <c:v>CDU/CSU</c:v>
                </c:pt>
                <c:pt idx="4">
                  <c:v>FDP</c:v>
                </c:pt>
                <c:pt idx="5">
                  <c:v>AfD</c:v>
                </c:pt>
              </c:strCache>
            </c:strRef>
          </c:cat>
          <c:val>
            <c:numRef>
              <c:f>Tabelle1!$E$2:$E$7</c:f>
              <c:numCache>
                <c:formatCode>General</c:formatCode>
                <c:ptCount val="6"/>
                <c:pt idx="0">
                  <c:v>-97</c:v>
                </c:pt>
                <c:pt idx="1">
                  <c:v>-78</c:v>
                </c:pt>
                <c:pt idx="2">
                  <c:v>-77</c:v>
                </c:pt>
                <c:pt idx="3">
                  <c:v>-61</c:v>
                </c:pt>
                <c:pt idx="4">
                  <c:v>-60</c:v>
                </c:pt>
                <c:pt idx="5">
                  <c:v>-24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Tabelle1!$B$2:$B$7</c15:f>
                <c15:dlblRangeCache>
                  <c:ptCount val="6"/>
                  <c:pt idx="0">
                    <c:v>97</c:v>
                  </c:pt>
                  <c:pt idx="1">
                    <c:v>78</c:v>
                  </c:pt>
                  <c:pt idx="2">
                    <c:v>77</c:v>
                  </c:pt>
                  <c:pt idx="3">
                    <c:v>61</c:v>
                  </c:pt>
                  <c:pt idx="4">
                    <c:v>60</c:v>
                  </c:pt>
                  <c:pt idx="5">
                    <c:v>24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3-B9CC-4C7B-873D-5A1B9FDDEA12}"/>
            </c:ext>
          </c:extLst>
        </c:ser>
        <c:ser>
          <c:idx val="3"/>
          <c:order val="4"/>
          <c:tx>
            <c:strRef>
              <c:f>Tabelle1!$I$1</c:f>
              <c:strCache>
                <c:ptCount val="1"/>
                <c:pt idx="0">
                  <c:v>Item rechts</c:v>
                </c:pt>
              </c:strCache>
            </c:strRef>
          </c:tx>
          <c:spPr>
            <a:solidFill>
              <a:srgbClr val="93C4FF"/>
            </a:solidFill>
            <a:ln w="127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5-B9CC-4C7B-873D-5A1B9FDDEA12}"/>
              </c:ext>
            </c:extLst>
          </c:dPt>
          <c:dPt>
            <c:idx val="1"/>
            <c:invertIfNegative val="0"/>
            <c:bubble3D val="0"/>
            <c:spPr>
              <a:solidFill>
                <a:srgbClr val="AA0065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7-B9CC-4C7B-873D-5A1B9FDDEA1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9-B9CC-4C7B-873D-5A1B9FDDEA12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Text" lastClr="0000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B-B9CC-4C7B-873D-5A1B9FDDEA12}"/>
              </c:ext>
            </c:extLst>
          </c:dPt>
          <c:dPt>
            <c:idx val="4"/>
            <c:invertIfNegative val="0"/>
            <c:bubble3D val="0"/>
            <c:spPr>
              <a:solidFill>
                <a:srgbClr val="FFCC0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D-B9CC-4C7B-873D-5A1B9FDDEA12}"/>
              </c:ext>
            </c:extLst>
          </c:dPt>
          <c:dPt>
            <c:idx val="5"/>
            <c:invertIfNegative val="0"/>
            <c:bubble3D val="0"/>
            <c:spPr>
              <a:solidFill>
                <a:srgbClr val="009EE0"/>
              </a:solidFill>
              <a:ln w="12700">
                <a:noFill/>
              </a:ln>
            </c:spPr>
            <c:extLst>
              <c:ext xmlns:c16="http://schemas.microsoft.com/office/drawing/2014/chart" uri="{C3380CC4-5D6E-409C-BE32-E72D297353CC}">
                <c16:uniqueId val="{0000003F-B9CC-4C7B-873D-5A1B9FDDEA1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de-D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B9CC-4C7B-873D-5A1B9FDDEA1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B9CC-4C7B-873D-5A1B9FDDEA12}"/>
                </c:ext>
              </c:extLst>
            </c:dLbl>
            <c:dLbl>
              <c:idx val="5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B9CC-4C7B-873D-5A1B9FDDE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Tabelle1!$A$2:$A$7</c:f>
              <c:strCache>
                <c:ptCount val="6"/>
                <c:pt idx="0">
                  <c:v>Grüne</c:v>
                </c:pt>
                <c:pt idx="1">
                  <c:v>Linke</c:v>
                </c:pt>
                <c:pt idx="2">
                  <c:v>SPD</c:v>
                </c:pt>
                <c:pt idx="3">
                  <c:v>CDU/CSU</c:v>
                </c:pt>
                <c:pt idx="4">
                  <c:v>FDP</c:v>
                </c:pt>
                <c:pt idx="5">
                  <c:v>AfD</c:v>
                </c:pt>
              </c:strCache>
            </c:strRef>
          </c:cat>
          <c:val>
            <c:numRef>
              <c:f>Tabelle1!$I$2:$I$7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B9CC-4C7B-873D-5A1B9FDDE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09992352"/>
        <c:axId val="509991960"/>
      </c:barChart>
      <c:catAx>
        <c:axId val="5099923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509991960"/>
        <c:crosses val="autoZero"/>
        <c:auto val="1"/>
        <c:lblAlgn val="ctr"/>
        <c:lblOffset val="100"/>
        <c:noMultiLvlLbl val="0"/>
      </c:catAx>
      <c:valAx>
        <c:axId val="509991960"/>
        <c:scaling>
          <c:orientation val="minMax"/>
          <c:max val="100"/>
          <c:min val="-100"/>
        </c:scaling>
        <c:delete val="0"/>
        <c:axPos val="t"/>
        <c:numFmt formatCode="General" sourceLinked="1"/>
        <c:majorTickMark val="out"/>
        <c:minorTickMark val="none"/>
        <c:tickLblPos val="none"/>
        <c:spPr>
          <a:noFill/>
          <a:ln w="9572">
            <a:noFill/>
          </a:ln>
        </c:spPr>
        <c:crossAx val="509992352"/>
        <c:crosses val="autoZero"/>
        <c:crossBetween val="between"/>
      </c:valAx>
      <c:spPr>
        <a:noFill/>
        <a:ln w="2552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0-9D39-4319-9F2C-153148BAED23}"/>
              </c:ext>
            </c:extLst>
          </c:dPt>
          <c:dPt>
            <c:idx val="1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9D39-4319-9F2C-153148BAED23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3-9D39-4319-9F2C-153148BAED23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9D39-4319-9F2C-153148BAED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sehr zufrieden</c:v>
                </c:pt>
                <c:pt idx="1">
                  <c:v>zufrieden</c:v>
                </c:pt>
                <c:pt idx="2">
                  <c:v>weniger zufrieden</c:v>
                </c:pt>
                <c:pt idx="3">
                  <c:v>gar nicht zufrieden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</c:v>
                </c:pt>
                <c:pt idx="1">
                  <c:v>12</c:v>
                </c:pt>
                <c:pt idx="2">
                  <c:v>56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39-4319-9F2C-153148BAE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476602938093E-2"/>
          <c:y val="0"/>
          <c:w val="0.83385886834418976"/>
          <c:h val="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405-4402-BEBF-AAE7FEA4962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405-4402-BEBF-AAE7FEA49623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405-4402-BEBF-AAE7FEA49623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2405-4402-BEBF-AAE7FEA49623}"/>
              </c:ext>
            </c:extLst>
          </c:dPt>
          <c:dPt>
            <c:idx val="4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405-4402-BEBF-AAE7FEA49623}"/>
              </c:ext>
            </c:extLst>
          </c:dPt>
          <c:dPt>
            <c:idx val="5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2405-4402-BEBF-AAE7FEA49623}"/>
              </c:ext>
            </c:extLst>
          </c:dPt>
          <c:dPt>
            <c:idx val="7"/>
            <c:invertIfNegative val="0"/>
            <c:bubble3D val="0"/>
            <c:spPr>
              <a:solidFill>
                <a:srgbClr val="F6891F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2405-4402-BEBF-AAE7FEA49623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-19</c:v>
                </c:pt>
                <c:pt idx="1">
                  <c:v>-16</c:v>
                </c:pt>
                <c:pt idx="2">
                  <c:v>-14</c:v>
                </c:pt>
                <c:pt idx="3">
                  <c:v>-11</c:v>
                </c:pt>
                <c:pt idx="4">
                  <c:v>-9</c:v>
                </c:pt>
                <c:pt idx="5">
                  <c:v>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405-4402-BEBF-AAE7FEA4962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weniger / gar nicht zufrieden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2405-4402-BEBF-AAE7FEA4962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2405-4402-BEBF-AAE7FEA49623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2405-4402-BEBF-AAE7FEA49623}"/>
              </c:ext>
            </c:extLst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8-2405-4402-BEBF-AAE7FEA49623}"/>
              </c:ext>
            </c:extLst>
          </c:dPt>
          <c:dPt>
            <c:idx val="4"/>
            <c:invertIfNegative val="0"/>
            <c:bubble3D val="0"/>
            <c:spPr>
              <a:solidFill>
                <a:srgbClr val="009EE0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2405-4402-BEBF-AAE7FEA49623}"/>
              </c:ext>
            </c:extLst>
          </c:dPt>
          <c:dPt>
            <c:idx val="5"/>
            <c:invertIfNegative val="0"/>
            <c:bubble3D val="0"/>
            <c:spPr>
              <a:solidFill>
                <a:srgbClr val="AA0065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2405-4402-BEBF-AAE7FEA4962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2405-4402-BEBF-AAE7FEA496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solidFill>
                      <a:schemeClr val="tx1"/>
                    </a:solidFill>
                    <a:latin typeface="+mn-lt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  <c:pt idx="4">
                  <c:v>AfD</c:v>
                </c:pt>
                <c:pt idx="5">
                  <c:v>Linke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77</c:v>
                </c:pt>
                <c:pt idx="1">
                  <c:v>80</c:v>
                </c:pt>
                <c:pt idx="2">
                  <c:v>86</c:v>
                </c:pt>
                <c:pt idx="3">
                  <c:v>88</c:v>
                </c:pt>
                <c:pt idx="4">
                  <c:v>84</c:v>
                </c:pt>
                <c:pt idx="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2405-4402-BEBF-AAE7FEA496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4075528"/>
        <c:axId val="214075920"/>
      </c:barChart>
      <c:catAx>
        <c:axId val="214075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214075920"/>
        <c:scaling>
          <c:orientation val="minMax"/>
          <c:max val="100"/>
          <c:min val="-100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5528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246121513340293E-2"/>
          <c:y val="6.2708037290468088E-2"/>
          <c:w val="0.65174420439065683"/>
          <c:h val="0.7992545670637768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SPD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rgbClr val="FF0000"/>
              </a:solidFill>
              <a:ln>
                <a:solidFill>
                  <a:srgbClr val="FFFFFF"/>
                </a:solidFill>
              </a:ln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29CE3777-DD63-402A-8814-EC86800A0750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9B792641-4A40-493F-A4ED-22E400E25764}" type="SERIESNAME">
                      <a:rPr lang="en-US" smtClean="0">
                        <a:solidFill>
                          <a:srgbClr val="FF000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Sheet1!$CU$2:$CV$2</c:f>
              <c:numCache>
                <c:formatCode>General</c:formatCode>
                <c:ptCount val="2"/>
                <c:pt idx="0">
                  <c:v>26</c:v>
                </c:pt>
                <c:pt idx="1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D0-42E4-A3D6-D4F0AF7FC5E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CDU/CSU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circle"/>
            <c:size val="9"/>
            <c:spPr>
              <a:solidFill>
                <a:srgbClr val="00000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1"/>
              <c:tx>
                <c:rich>
                  <a:bodyPr wrap="non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fld id="{EA62769F-18FC-41BE-9AE4-1EC7DB99EDB9}" type="VALUE">
                      <a:rPr lang="en-US" smtClean="0"/>
                      <a:pPr>
                        <a:defRPr/>
                      </a:pPr>
                      <a:t>[WERT]</a:t>
                    </a:fld>
                    <a:r>
                      <a:rPr lang="en-US" dirty="0"/>
                      <a:t>   </a:t>
                    </a:r>
                    <a:fld id="{29C52FFE-F2DF-4325-9517-638C2294299B}" type="SERIESNAME">
                      <a:rPr lang="en-US" smtClean="0"/>
                      <a:pPr>
                        <a:defRPr/>
                      </a:pPr>
                      <a:t>[DATENREIHENNAME]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Sheet1!$CU$3:$CV$3</c:f>
              <c:numCache>
                <c:formatCode>General</c:formatCode>
                <c:ptCount val="2"/>
                <c:pt idx="0">
                  <c:v>22</c:v>
                </c:pt>
                <c:pt idx="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9D0-42E4-A3D6-D4F0AF7FC5E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Grüne</c:v>
                </c:pt>
              </c:strCache>
            </c:strRef>
          </c:tx>
          <c:spPr>
            <a:ln w="38100">
              <a:solidFill>
                <a:srgbClr val="339966"/>
              </a:solidFill>
            </a:ln>
          </c:spPr>
          <c:marker>
            <c:symbol val="circle"/>
            <c:size val="9"/>
            <c:spPr>
              <a:solidFill>
                <a:srgbClr val="339966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FBAC6A29-D3DE-482B-8D5A-0B2E19079845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2072FA20-43EE-45F6-9634-A04C556DD4DB}" type="SERIESNAME">
                      <a:rPr lang="en-US" smtClean="0">
                        <a:solidFill>
                          <a:srgbClr val="339966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Sheet1!$CU$4:$CV$4</c:f>
              <c:numCache>
                <c:formatCode>General</c:formatCode>
                <c:ptCount val="2"/>
                <c:pt idx="0">
                  <c:v>16</c:v>
                </c:pt>
                <c:pt idx="1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9D0-42E4-A3D6-D4F0AF7FC5E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FDP</c:v>
                </c:pt>
              </c:strCache>
            </c:strRef>
          </c:tx>
          <c:spPr>
            <a:ln w="38100">
              <a:solidFill>
                <a:srgbClr val="FFCC00"/>
              </a:solidFill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512FA211-51A9-4E4B-9A50-C9BD41D2F58C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5D08D070-7271-42C6-8A74-E8FD817673C5}" type="SERIESNAME">
                      <a:rPr lang="en-US" smtClean="0">
                        <a:solidFill>
                          <a:srgbClr val="FFCC0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Sheet1!$CU$5:$CV$5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9D0-42E4-A3D6-D4F0AF7FC5E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Linke</c:v>
                </c:pt>
              </c:strCache>
            </c:strRef>
          </c:tx>
          <c:spPr>
            <a:ln w="38100">
              <a:solidFill>
                <a:srgbClr val="AA0065"/>
              </a:solidFill>
            </a:ln>
          </c:spPr>
          <c:marker>
            <c:symbol val="circle"/>
            <c:size val="9"/>
            <c:spPr>
              <a:solidFill>
                <a:srgbClr val="AA0065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E216ED4C-38EF-4B47-87E7-A82B447B64F0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DB7F1303-72F1-4803-BE5D-F3DCDDFA265A}" type="SERIESNAME">
                      <a:rPr lang="en-US" smtClean="0">
                        <a:solidFill>
                          <a:srgbClr val="AA0065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Sheet1!$CU$6:$CV$6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9D0-42E4-A3D6-D4F0AF7FC5E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FW</c:v>
                </c:pt>
              </c:strCache>
            </c:strRef>
          </c:tx>
          <c:spPr>
            <a:ln w="38100">
              <a:noFill/>
            </a:ln>
          </c:spPr>
          <c:marker>
            <c:symbol val="circle"/>
            <c:size val="5"/>
            <c:spPr>
              <a:solidFill>
                <a:srgbClr val="F6891F"/>
              </a:solidFill>
              <a:ln w="12700">
                <a:solidFill>
                  <a:schemeClr val="bg1"/>
                </a:solidFill>
              </a:ln>
            </c:spPr>
          </c:marker>
          <c:dLbls>
            <c:dLbl>
              <c:idx val="4"/>
              <c:layout>
                <c:manualLayout>
                  <c:x val="0"/>
                  <c:y val="-2.4606040409263071E-2"/>
                </c:manualLayout>
              </c:layout>
              <c:tx>
                <c:rich>
                  <a:bodyPr/>
                  <a:lstStyle/>
                  <a:p>
                    <a:fld id="{47B2B39F-4760-45D0-9BEC-6203686DDF34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38C1C8A3-17C7-4AEA-BCAB-F2E4D479128F}" type="SERIESNAME">
                      <a:rPr lang="en-US" smtClean="0">
                        <a:solidFill>
                          <a:srgbClr val="009EE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9D0-42E4-A3D6-D4F0AF7FC5E0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fld id="{B922437B-346C-4374-8AE6-15718DC5C966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CD748295-19F9-425B-886E-B75C02AA09BA}" type="SERIESNAME">
                      <a:rPr lang="en-US" smtClean="0">
                        <a:solidFill>
                          <a:srgbClr val="F6891F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D5-434C-846B-E60F46A463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Sheet1!$CU$7:$CV$7</c:f>
              <c:numCache>
                <c:formatCode>General</c:formatCode>
                <c:ptCount val="2"/>
                <c:pt idx="0">
                  <c:v>#N/A</c:v>
                </c:pt>
                <c:pt idx="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9D0-42E4-A3D6-D4F0AF7FC5E0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AfD</c:v>
                </c:pt>
              </c:strCache>
            </c:strRef>
          </c:tx>
          <c:spPr>
            <a:ln w="38100">
              <a:solidFill>
                <a:srgbClr val="009EE0"/>
              </a:solidFill>
            </a:ln>
          </c:spPr>
          <c:marker>
            <c:symbol val="circle"/>
            <c:size val="9"/>
            <c:spPr>
              <a:solidFill>
                <a:srgbClr val="009EE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4388A2D2-1590-4CE7-B62E-E845461BA92D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  </a:t>
                    </a:r>
                    <a:fld id="{629D2C6C-575D-43B8-9092-CECE05A02005}" type="SERIESNAME">
                      <a:rPr lang="en-US" smtClean="0">
                        <a:solidFill>
                          <a:srgbClr val="009EE0"/>
                        </a:solidFill>
                      </a:rPr>
                      <a:pPr/>
                      <a:t>[DATENREIHENNAME]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334-4595-9C78-D0DB289FCC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Sheet1!$CU$1:$CV$1</c:f>
              <c:numCache>
                <c:formatCode>m/d/yyyy</c:formatCode>
                <c:ptCount val="2"/>
                <c:pt idx="0">
                  <c:v>44497</c:v>
                </c:pt>
                <c:pt idx="1">
                  <c:v>44504</c:v>
                </c:pt>
              </c:numCache>
            </c:numRef>
          </c:cat>
          <c:val>
            <c:numRef>
              <c:f>Sheet1!$CU$8:$CV$8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9D0-42E4-A3D6-D4F0AF7FC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303296"/>
        <c:axId val="242042704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Sheet1!$A$9</c15:sqref>
                        </c15:formulaRef>
                      </c:ext>
                    </c:extLst>
                    <c:strCache>
                      <c:ptCount val="1"/>
                      <c:pt idx="0">
                        <c:v>Datum</c:v>
                      </c:pt>
                    </c:strCache>
                  </c:strRef>
                </c:tx>
                <c:spPr>
                  <a:ln>
                    <a:noFill/>
                  </a:ln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vert="horz" wrap="square" lIns="38100" tIns="19050" rIns="38100" bIns="19050" anchor="ctr">
                      <a:spAutoFit/>
                    </a:bodyPr>
                    <a:lstStyle/>
                    <a:p>
                      <a:pPr>
                        <a:defRPr sz="1000">
                          <a:solidFill>
                            <a:srgbClr val="808080"/>
                          </a:solidFill>
                        </a:defRPr>
                      </a:pPr>
                      <a:endParaRPr lang="de-DE"/>
                    </a:p>
                  </c:txPr>
                  <c:dLblPos val="b"/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Sheet1!$CU$1:$CV$1</c15:sqref>
                        </c15:formulaRef>
                      </c:ext>
                    </c:extLst>
                    <c:numCache>
                      <c:formatCode>m/d/yyyy</c:formatCode>
                      <c:ptCount val="2"/>
                      <c:pt idx="0">
                        <c:v>44497</c:v>
                      </c:pt>
                      <c:pt idx="1">
                        <c:v>44504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Sheet1!$CU$9:$CV$9</c15:sqref>
                        </c15:formulaRef>
                      </c:ext>
                    </c:extLst>
                    <c:numCache>
                      <c:formatCode>0.0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99D0-42E4-A3D6-D4F0AF7FC5E0}"/>
                  </c:ext>
                </c:extLst>
              </c15:ser>
            </c15:filteredLineSeries>
          </c:ext>
        </c:extLst>
      </c:lineChart>
      <c:dateAx>
        <c:axId val="240303296"/>
        <c:scaling>
          <c:orientation val="minMax"/>
          <c:max val="44545"/>
          <c:min val="44484"/>
        </c:scaling>
        <c:delete val="0"/>
        <c:axPos val="b"/>
        <c:numFmt formatCode="mmm\ yy" sourceLinked="0"/>
        <c:majorTickMark val="none"/>
        <c:minorTickMark val="none"/>
        <c:tickLblPos val="nextTo"/>
        <c:spPr>
          <a:ln w="6350">
            <a:solidFill>
              <a:srgbClr val="B7B7B7"/>
            </a:solidFill>
            <a:prstDash val="solid"/>
          </a:ln>
        </c:spPr>
        <c:txPr>
          <a:bodyPr rot="-5400000" vert="horz"/>
          <a:lstStyle/>
          <a:p>
            <a:pPr>
              <a:defRPr sz="998" b="0" i="0" u="none" strike="noStrike" baseline="0">
                <a:solidFill>
                  <a:srgbClr val="80808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42042704"/>
        <c:crossesAt val="0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242042704"/>
        <c:scaling>
          <c:orientation val="minMax"/>
          <c:max val="5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solidFill>
              <a:srgbClr val="B7B7B7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bg2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40303296"/>
        <c:crossesAt val="1174"/>
        <c:crossBetween val="between"/>
        <c:majorUnit val="10"/>
        <c:minorUnit val="10"/>
      </c:valAx>
      <c:spPr>
        <a:noFill/>
        <a:ln w="25348">
          <a:noFill/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39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032116143170417E-2"/>
          <c:w val="1"/>
          <c:h val="0.81320478071364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DBA9-4176-A696-5B4DEF42A098}"/>
              </c:ext>
            </c:extLst>
          </c:dPt>
          <c:dPt>
            <c:idx val="1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3-DBA9-4176-A696-5B4DEF42A098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5-DBA9-4176-A696-5B4DEF42A098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</c:spPr>
            <c:extLst>
              <c:ext xmlns:c16="http://schemas.microsoft.com/office/drawing/2014/chart" uri="{C3380CC4-5D6E-409C-BE32-E72D297353CC}">
                <c16:uniqueId val="{00000007-DBA9-4176-A696-5B4DEF42A0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sehr zufrieden</c:v>
                </c:pt>
                <c:pt idx="1">
                  <c:v>zufrieden</c:v>
                </c:pt>
                <c:pt idx="2">
                  <c:v>weniger zufrieden</c:v>
                </c:pt>
                <c:pt idx="3">
                  <c:v>gar nicht zufrieden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</c:v>
                </c:pt>
                <c:pt idx="1">
                  <c:v>12</c:v>
                </c:pt>
                <c:pt idx="2">
                  <c:v>56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A9-4176-A696-5B4DEF42A0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7"/>
        <c:axId val="214072784"/>
        <c:axId val="214072392"/>
      </c:barChart>
      <c:catAx>
        <c:axId val="21407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392"/>
        <c:crossesAt val="0"/>
        <c:auto val="1"/>
        <c:lblAlgn val="ctr"/>
        <c:lblOffset val="100"/>
        <c:tickMarkSkip val="1"/>
        <c:noMultiLvlLbl val="0"/>
      </c:catAx>
      <c:valAx>
        <c:axId val="21407239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4072784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8166557436005E-2"/>
          <c:y val="0"/>
          <c:w val="0.97088022519935824"/>
          <c:h val="1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912-4530-AAF5-CBC9940765D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912-4530-AAF5-CBC9940765D9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bg1"/>
                    </a:solidFill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Sheet1!$B$2:$B$5</c:f>
              <c:numCache>
                <c:formatCode>0</c:formatCode>
                <c:ptCount val="4"/>
                <c:pt idx="0">
                  <c:v>85</c:v>
                </c:pt>
                <c:pt idx="1">
                  <c:v>56</c:v>
                </c:pt>
                <c:pt idx="2">
                  <c:v>52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12-4530-AAF5-CBC9940765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9127800"/>
        <c:axId val="219128192"/>
      </c:barChart>
      <c:catAx>
        <c:axId val="219127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9128192"/>
        <c:crossesAt val="0"/>
        <c:auto val="1"/>
        <c:lblAlgn val="ctr"/>
        <c:lblOffset val="100"/>
        <c:noMultiLvlLbl val="0"/>
      </c:catAx>
      <c:valAx>
        <c:axId val="21912819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219127800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8166557436005E-2"/>
          <c:y val="0"/>
          <c:w val="0.97088022519935824"/>
          <c:h val="1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CA5-45F9-92BA-73BBD58CBC1D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CA5-45F9-92BA-73BBD58CBC1D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bg1"/>
                    </a:solidFill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Sheet1!$B$2:$B$5</c:f>
              <c:numCache>
                <c:formatCode>0</c:formatCode>
                <c:ptCount val="4"/>
                <c:pt idx="0">
                  <c:v>23</c:v>
                </c:pt>
                <c:pt idx="1">
                  <c:v>57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A5-45F9-92BA-73BBD58CBC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9127800"/>
        <c:axId val="219128192"/>
      </c:barChart>
      <c:catAx>
        <c:axId val="219127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9128192"/>
        <c:crossesAt val="0"/>
        <c:auto val="1"/>
        <c:lblAlgn val="ctr"/>
        <c:lblOffset val="100"/>
        <c:noMultiLvlLbl val="0"/>
      </c:catAx>
      <c:valAx>
        <c:axId val="21912819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219127800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8166557436005E-2"/>
          <c:y val="0"/>
          <c:w val="0.97088022519935824"/>
          <c:h val="1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zufrieden / zufrieden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1EF-4D8A-9D52-03A365BC05E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1EF-4D8A-9D52-03A365BC05E5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bg1"/>
                    </a:solidFill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Sheet1!$B$2:$B$12</c:f>
              <c:numCache>
                <c:formatCode>0</c:formatCode>
                <c:ptCount val="11"/>
                <c:pt idx="0">
                  <c:v>69</c:v>
                </c:pt>
                <c:pt idx="1">
                  <c:v>68</c:v>
                </c:pt>
                <c:pt idx="2">
                  <c:v>58</c:v>
                </c:pt>
                <c:pt idx="3">
                  <c:v>47</c:v>
                </c:pt>
                <c:pt idx="4">
                  <c:v>44</c:v>
                </c:pt>
                <c:pt idx="5">
                  <c:v>42</c:v>
                </c:pt>
                <c:pt idx="6">
                  <c:v>30</c:v>
                </c:pt>
                <c:pt idx="7">
                  <c:v>17</c:v>
                </c:pt>
                <c:pt idx="8">
                  <c:v>16</c:v>
                </c:pt>
                <c:pt idx="9">
                  <c:v>9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EF-4D8A-9D52-03A365BC05E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Rest zu 100 Prozent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val>
            <c:numRef>
              <c:f>Sheet1!$C$2:$C$12</c:f>
              <c:numCache>
                <c:formatCode>0</c:formatCode>
                <c:ptCount val="11"/>
                <c:pt idx="0">
                  <c:v>2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13</c:v>
                </c:pt>
                <c:pt idx="5">
                  <c:v>23</c:v>
                </c:pt>
                <c:pt idx="6">
                  <c:v>9</c:v>
                </c:pt>
                <c:pt idx="7">
                  <c:v>6</c:v>
                </c:pt>
                <c:pt idx="8">
                  <c:v>42</c:v>
                </c:pt>
                <c:pt idx="9">
                  <c:v>55</c:v>
                </c:pt>
                <c:pt idx="10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EF-4D8A-9D52-03A365BC05E5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weniger / gar nicht zufrieden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1EF-4D8A-9D52-03A365BC05E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1EF-4D8A-9D52-03A365BC05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Sheet1!$D$2:$D$12</c:f>
              <c:numCache>
                <c:formatCode>0</c:formatCode>
                <c:ptCount val="11"/>
                <c:pt idx="0">
                  <c:v>29</c:v>
                </c:pt>
                <c:pt idx="1">
                  <c:v>22</c:v>
                </c:pt>
                <c:pt idx="2">
                  <c:v>35</c:v>
                </c:pt>
                <c:pt idx="3">
                  <c:v>47</c:v>
                </c:pt>
                <c:pt idx="4">
                  <c:v>43</c:v>
                </c:pt>
                <c:pt idx="5">
                  <c:v>35</c:v>
                </c:pt>
                <c:pt idx="6">
                  <c:v>61</c:v>
                </c:pt>
                <c:pt idx="7">
                  <c:v>77</c:v>
                </c:pt>
                <c:pt idx="8">
                  <c:v>42</c:v>
                </c:pt>
                <c:pt idx="9">
                  <c:v>36</c:v>
                </c:pt>
                <c:pt idx="1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EF-4D8A-9D52-03A365BC05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4"/>
        <c:overlap val="100"/>
        <c:axId val="219127800"/>
        <c:axId val="219128192"/>
      </c:barChart>
      <c:catAx>
        <c:axId val="219127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9128192"/>
        <c:crossesAt val="0"/>
        <c:auto val="1"/>
        <c:lblAlgn val="ctr"/>
        <c:lblOffset val="100"/>
        <c:noMultiLvlLbl val="0"/>
      </c:catAx>
      <c:valAx>
        <c:axId val="21912819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219127800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23088264669254E-2"/>
          <c:y val="3.6578177875234145E-2"/>
          <c:w val="0.89736586639719795"/>
          <c:h val="0.80112825110975006"/>
        </c:manualLayout>
      </c:layout>
      <c:lineChart>
        <c:grouping val="standar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Merkel</c:v>
                </c:pt>
              </c:strCache>
            </c:strRef>
          </c:tx>
          <c:spPr>
            <a:ln w="38100">
              <a:solidFill>
                <a:srgbClr val="004599"/>
              </a:solidFill>
            </a:ln>
          </c:spPr>
          <c:marker>
            <c:symbol val="none"/>
          </c:marker>
          <c:dPt>
            <c:idx val="79"/>
            <c:bubble3D val="0"/>
            <c:extLst>
              <c:ext xmlns:c16="http://schemas.microsoft.com/office/drawing/2014/chart" uri="{C3380CC4-5D6E-409C-BE32-E72D297353CC}">
                <c16:uniqueId val="{00000000-C19D-467B-A42C-A17C035ACEE5}"/>
              </c:ext>
            </c:extLst>
          </c:dPt>
          <c:dPt>
            <c:idx val="120"/>
            <c:bubble3D val="0"/>
            <c:extLst>
              <c:ext xmlns:c16="http://schemas.microsoft.com/office/drawing/2014/chart" uri="{C3380CC4-5D6E-409C-BE32-E72D297353CC}">
                <c16:uniqueId val="{00000001-C19D-467B-A42C-A17C035ACEE5}"/>
              </c:ext>
            </c:extLst>
          </c:dPt>
          <c:dLbls>
            <c:dLbl>
              <c:idx val="20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DC-480F-8B8A-F3CDB69EBB1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Tabelle1!$B$1:$GW$1</c:f>
              <c:numCache>
                <c:formatCode>[$-407]mmm/\ yy;@</c:formatCode>
                <c:ptCount val="204"/>
                <c:pt idx="0">
                  <c:v>38610</c:v>
                </c:pt>
                <c:pt idx="1">
                  <c:v>38610</c:v>
                </c:pt>
                <c:pt idx="2">
                  <c:v>38626</c:v>
                </c:pt>
                <c:pt idx="3">
                  <c:v>38657</c:v>
                </c:pt>
                <c:pt idx="4">
                  <c:v>38687</c:v>
                </c:pt>
                <c:pt idx="5">
                  <c:v>38718</c:v>
                </c:pt>
                <c:pt idx="6">
                  <c:v>38749</c:v>
                </c:pt>
                <c:pt idx="7">
                  <c:v>38777</c:v>
                </c:pt>
                <c:pt idx="8">
                  <c:v>38808</c:v>
                </c:pt>
                <c:pt idx="9">
                  <c:v>38838</c:v>
                </c:pt>
                <c:pt idx="10">
                  <c:v>38869</c:v>
                </c:pt>
                <c:pt idx="11">
                  <c:v>38899</c:v>
                </c:pt>
                <c:pt idx="12">
                  <c:v>38930</c:v>
                </c:pt>
                <c:pt idx="13">
                  <c:v>38961</c:v>
                </c:pt>
                <c:pt idx="14">
                  <c:v>38991</c:v>
                </c:pt>
                <c:pt idx="15">
                  <c:v>39022</c:v>
                </c:pt>
                <c:pt idx="16">
                  <c:v>39052</c:v>
                </c:pt>
                <c:pt idx="17">
                  <c:v>39083</c:v>
                </c:pt>
                <c:pt idx="18">
                  <c:v>39114</c:v>
                </c:pt>
                <c:pt idx="19">
                  <c:v>39142</c:v>
                </c:pt>
                <c:pt idx="20">
                  <c:v>39173</c:v>
                </c:pt>
                <c:pt idx="21">
                  <c:v>39203</c:v>
                </c:pt>
                <c:pt idx="22">
                  <c:v>39234</c:v>
                </c:pt>
                <c:pt idx="23">
                  <c:v>39264</c:v>
                </c:pt>
                <c:pt idx="24">
                  <c:v>39295</c:v>
                </c:pt>
                <c:pt idx="25">
                  <c:v>39326</c:v>
                </c:pt>
                <c:pt idx="26">
                  <c:v>39356</c:v>
                </c:pt>
                <c:pt idx="27">
                  <c:v>39387</c:v>
                </c:pt>
                <c:pt idx="28">
                  <c:v>39417</c:v>
                </c:pt>
                <c:pt idx="29">
                  <c:v>39448</c:v>
                </c:pt>
                <c:pt idx="30">
                  <c:v>39479</c:v>
                </c:pt>
                <c:pt idx="31">
                  <c:v>39508</c:v>
                </c:pt>
                <c:pt idx="32">
                  <c:v>39539</c:v>
                </c:pt>
                <c:pt idx="33">
                  <c:v>39569</c:v>
                </c:pt>
                <c:pt idx="34">
                  <c:v>39600</c:v>
                </c:pt>
                <c:pt idx="35">
                  <c:v>39630</c:v>
                </c:pt>
                <c:pt idx="36">
                  <c:v>39661</c:v>
                </c:pt>
                <c:pt idx="37">
                  <c:v>39692</c:v>
                </c:pt>
                <c:pt idx="38">
                  <c:v>39722</c:v>
                </c:pt>
                <c:pt idx="39">
                  <c:v>39753</c:v>
                </c:pt>
                <c:pt idx="40">
                  <c:v>39783</c:v>
                </c:pt>
                <c:pt idx="41">
                  <c:v>39814</c:v>
                </c:pt>
                <c:pt idx="42">
                  <c:v>39845</c:v>
                </c:pt>
                <c:pt idx="43">
                  <c:v>39873</c:v>
                </c:pt>
                <c:pt idx="44">
                  <c:v>39904</c:v>
                </c:pt>
                <c:pt idx="45">
                  <c:v>39934</c:v>
                </c:pt>
                <c:pt idx="46">
                  <c:v>39965</c:v>
                </c:pt>
                <c:pt idx="47">
                  <c:v>39995</c:v>
                </c:pt>
                <c:pt idx="48">
                  <c:v>40026</c:v>
                </c:pt>
                <c:pt idx="49">
                  <c:v>40057</c:v>
                </c:pt>
                <c:pt idx="50">
                  <c:v>40079</c:v>
                </c:pt>
                <c:pt idx="51">
                  <c:v>40079</c:v>
                </c:pt>
                <c:pt idx="52">
                  <c:v>40087</c:v>
                </c:pt>
                <c:pt idx="53">
                  <c:v>40118</c:v>
                </c:pt>
                <c:pt idx="54">
                  <c:v>40148</c:v>
                </c:pt>
                <c:pt idx="55">
                  <c:v>40179</c:v>
                </c:pt>
                <c:pt idx="56">
                  <c:v>40210</c:v>
                </c:pt>
                <c:pt idx="57">
                  <c:v>40238</c:v>
                </c:pt>
                <c:pt idx="58">
                  <c:v>40269</c:v>
                </c:pt>
                <c:pt idx="59">
                  <c:v>40299</c:v>
                </c:pt>
                <c:pt idx="60">
                  <c:v>40330</c:v>
                </c:pt>
                <c:pt idx="61">
                  <c:v>40360</c:v>
                </c:pt>
                <c:pt idx="62">
                  <c:v>40391</c:v>
                </c:pt>
                <c:pt idx="63">
                  <c:v>40422</c:v>
                </c:pt>
                <c:pt idx="64">
                  <c:v>40452</c:v>
                </c:pt>
                <c:pt idx="65">
                  <c:v>40483</c:v>
                </c:pt>
                <c:pt idx="66">
                  <c:v>40513</c:v>
                </c:pt>
                <c:pt idx="67">
                  <c:v>40544</c:v>
                </c:pt>
                <c:pt idx="68">
                  <c:v>40575</c:v>
                </c:pt>
                <c:pt idx="69">
                  <c:v>40603</c:v>
                </c:pt>
                <c:pt idx="70">
                  <c:v>40634</c:v>
                </c:pt>
                <c:pt idx="71">
                  <c:v>40664</c:v>
                </c:pt>
                <c:pt idx="72">
                  <c:v>40695</c:v>
                </c:pt>
                <c:pt idx="73">
                  <c:v>40725</c:v>
                </c:pt>
                <c:pt idx="74">
                  <c:v>40756</c:v>
                </c:pt>
                <c:pt idx="75">
                  <c:v>40787</c:v>
                </c:pt>
                <c:pt idx="76">
                  <c:v>40817</c:v>
                </c:pt>
                <c:pt idx="77">
                  <c:v>40848</c:v>
                </c:pt>
                <c:pt idx="78">
                  <c:v>40878</c:v>
                </c:pt>
                <c:pt idx="79">
                  <c:v>40909</c:v>
                </c:pt>
                <c:pt idx="80">
                  <c:v>40940</c:v>
                </c:pt>
                <c:pt idx="81">
                  <c:v>40969</c:v>
                </c:pt>
                <c:pt idx="82">
                  <c:v>41000</c:v>
                </c:pt>
                <c:pt idx="83">
                  <c:v>41030</c:v>
                </c:pt>
                <c:pt idx="84">
                  <c:v>41061</c:v>
                </c:pt>
                <c:pt idx="85">
                  <c:v>41091</c:v>
                </c:pt>
                <c:pt idx="86">
                  <c:v>41122</c:v>
                </c:pt>
                <c:pt idx="87">
                  <c:v>41153</c:v>
                </c:pt>
                <c:pt idx="88">
                  <c:v>41183</c:v>
                </c:pt>
                <c:pt idx="89">
                  <c:v>41214</c:v>
                </c:pt>
                <c:pt idx="90">
                  <c:v>41244</c:v>
                </c:pt>
                <c:pt idx="91">
                  <c:v>41275</c:v>
                </c:pt>
                <c:pt idx="92">
                  <c:v>41306</c:v>
                </c:pt>
                <c:pt idx="93">
                  <c:v>41334</c:v>
                </c:pt>
                <c:pt idx="94">
                  <c:v>41365</c:v>
                </c:pt>
                <c:pt idx="95">
                  <c:v>41395</c:v>
                </c:pt>
                <c:pt idx="96">
                  <c:v>41426</c:v>
                </c:pt>
                <c:pt idx="97">
                  <c:v>41456</c:v>
                </c:pt>
                <c:pt idx="98">
                  <c:v>41487</c:v>
                </c:pt>
                <c:pt idx="99">
                  <c:v>41518</c:v>
                </c:pt>
                <c:pt idx="100">
                  <c:v>41539</c:v>
                </c:pt>
                <c:pt idx="101">
                  <c:v>41539</c:v>
                </c:pt>
                <c:pt idx="102">
                  <c:v>41548</c:v>
                </c:pt>
                <c:pt idx="103">
                  <c:v>41579</c:v>
                </c:pt>
                <c:pt idx="104">
                  <c:v>41609</c:v>
                </c:pt>
                <c:pt idx="105">
                  <c:v>41640</c:v>
                </c:pt>
                <c:pt idx="106">
                  <c:v>41671</c:v>
                </c:pt>
                <c:pt idx="107">
                  <c:v>41699</c:v>
                </c:pt>
                <c:pt idx="108">
                  <c:v>41730</c:v>
                </c:pt>
                <c:pt idx="109">
                  <c:v>41760</c:v>
                </c:pt>
                <c:pt idx="110">
                  <c:v>41791</c:v>
                </c:pt>
                <c:pt idx="111">
                  <c:v>41821</c:v>
                </c:pt>
                <c:pt idx="112">
                  <c:v>41852</c:v>
                </c:pt>
                <c:pt idx="113">
                  <c:v>41883</c:v>
                </c:pt>
                <c:pt idx="114">
                  <c:v>41913</c:v>
                </c:pt>
                <c:pt idx="115">
                  <c:v>41944</c:v>
                </c:pt>
                <c:pt idx="116">
                  <c:v>41974</c:v>
                </c:pt>
                <c:pt idx="117">
                  <c:v>42005</c:v>
                </c:pt>
                <c:pt idx="118">
                  <c:v>42036</c:v>
                </c:pt>
                <c:pt idx="119" formatCode="mmm\-yy">
                  <c:v>42064</c:v>
                </c:pt>
                <c:pt idx="120" formatCode="mmm\-yy">
                  <c:v>42095</c:v>
                </c:pt>
                <c:pt idx="121" formatCode="mmm\-yy">
                  <c:v>42125</c:v>
                </c:pt>
                <c:pt idx="122" formatCode="mmm\-yy">
                  <c:v>42156</c:v>
                </c:pt>
                <c:pt idx="123" formatCode="mmm\-yy">
                  <c:v>42186</c:v>
                </c:pt>
                <c:pt idx="124" formatCode="mmm\-yy">
                  <c:v>42217</c:v>
                </c:pt>
                <c:pt idx="125" formatCode="mmm\-yy">
                  <c:v>42248</c:v>
                </c:pt>
                <c:pt idx="126" formatCode="mmm\-yy">
                  <c:v>42278</c:v>
                </c:pt>
                <c:pt idx="127" formatCode="mmm\-yy">
                  <c:v>42309</c:v>
                </c:pt>
                <c:pt idx="128" formatCode="mmm\-yy">
                  <c:v>42339</c:v>
                </c:pt>
                <c:pt idx="129" formatCode="mmm\-yy">
                  <c:v>42370</c:v>
                </c:pt>
                <c:pt idx="130" formatCode="mmm\-yy">
                  <c:v>42401</c:v>
                </c:pt>
                <c:pt idx="131" formatCode="mmm\-yy">
                  <c:v>42430</c:v>
                </c:pt>
                <c:pt idx="132" formatCode="mmm\-yy">
                  <c:v>42461</c:v>
                </c:pt>
                <c:pt idx="133" formatCode="mmm\-yy">
                  <c:v>42491</c:v>
                </c:pt>
                <c:pt idx="134" formatCode="mmm\-yy">
                  <c:v>42522</c:v>
                </c:pt>
                <c:pt idx="135" formatCode="mmm\-yy">
                  <c:v>42552</c:v>
                </c:pt>
                <c:pt idx="136" formatCode="mmm\-yy">
                  <c:v>42583</c:v>
                </c:pt>
                <c:pt idx="137" formatCode="mmm\-yy">
                  <c:v>42614</c:v>
                </c:pt>
                <c:pt idx="138" formatCode="mmm\-yy">
                  <c:v>42644</c:v>
                </c:pt>
                <c:pt idx="139" formatCode="mmm\-yy">
                  <c:v>42675</c:v>
                </c:pt>
                <c:pt idx="140" formatCode="mmm\-yy">
                  <c:v>42705</c:v>
                </c:pt>
                <c:pt idx="141" formatCode="mmm\-yy">
                  <c:v>42736</c:v>
                </c:pt>
                <c:pt idx="142" formatCode="mmm\-yy">
                  <c:v>42767</c:v>
                </c:pt>
                <c:pt idx="143" formatCode="mmm\-yy">
                  <c:v>42795</c:v>
                </c:pt>
                <c:pt idx="144" formatCode="mmm\-yy">
                  <c:v>42826</c:v>
                </c:pt>
                <c:pt idx="145">
                  <c:v>42856</c:v>
                </c:pt>
                <c:pt idx="146">
                  <c:v>42887</c:v>
                </c:pt>
                <c:pt idx="147" formatCode="mmm\-yy">
                  <c:v>42917</c:v>
                </c:pt>
                <c:pt idx="148" formatCode="mmm\-yy">
                  <c:v>42948</c:v>
                </c:pt>
                <c:pt idx="149" formatCode="mmm\-yy">
                  <c:v>42979</c:v>
                </c:pt>
                <c:pt idx="150">
                  <c:v>43002</c:v>
                </c:pt>
                <c:pt idx="151">
                  <c:v>43002</c:v>
                </c:pt>
                <c:pt idx="152" formatCode="mmm\-yy">
                  <c:v>43020</c:v>
                </c:pt>
                <c:pt idx="153" formatCode="mmm\-yy">
                  <c:v>43048</c:v>
                </c:pt>
                <c:pt idx="154" formatCode="mmm\-yy">
                  <c:v>43076</c:v>
                </c:pt>
                <c:pt idx="155" formatCode="mmm\-yy">
                  <c:v>43104</c:v>
                </c:pt>
                <c:pt idx="156" formatCode="mmm\-yy">
                  <c:v>43132</c:v>
                </c:pt>
                <c:pt idx="157" formatCode="mmm\-yy">
                  <c:v>43148</c:v>
                </c:pt>
                <c:pt idx="158" formatCode="mmm\-yy">
                  <c:v>43160</c:v>
                </c:pt>
                <c:pt idx="159" formatCode="mmm\-yy">
                  <c:v>43229</c:v>
                </c:pt>
                <c:pt idx="160" formatCode="mmm\-yy">
                  <c:v>43265</c:v>
                </c:pt>
                <c:pt idx="161" formatCode="mmm\-yy">
                  <c:v>43286</c:v>
                </c:pt>
                <c:pt idx="162" formatCode="mmm\-yy">
                  <c:v>43314</c:v>
                </c:pt>
                <c:pt idx="163" formatCode="mmm\-yy">
                  <c:v>43349</c:v>
                </c:pt>
                <c:pt idx="164" formatCode="mmm\-yy">
                  <c:v>43384</c:v>
                </c:pt>
                <c:pt idx="165" formatCode="mmm\-yy">
                  <c:v>43419</c:v>
                </c:pt>
                <c:pt idx="166" formatCode="mmm\-yy">
                  <c:v>43440</c:v>
                </c:pt>
                <c:pt idx="167" formatCode="mmm\-yy">
                  <c:v>43475</c:v>
                </c:pt>
                <c:pt idx="168" formatCode="mmm\-yy">
                  <c:v>43510</c:v>
                </c:pt>
                <c:pt idx="169" formatCode="mmm\-yy">
                  <c:v>43538</c:v>
                </c:pt>
                <c:pt idx="170" formatCode="mmm\-yy">
                  <c:v>43559</c:v>
                </c:pt>
                <c:pt idx="171" formatCode="mmm\-yy">
                  <c:v>43587</c:v>
                </c:pt>
                <c:pt idx="172" formatCode="mmm\-yy">
                  <c:v>43608</c:v>
                </c:pt>
                <c:pt idx="173" formatCode="mmm\-yy">
                  <c:v>43622</c:v>
                </c:pt>
                <c:pt idx="174" formatCode="mmm\-yy">
                  <c:v>43650</c:v>
                </c:pt>
                <c:pt idx="175" formatCode="mmm\-yy">
                  <c:v>43678</c:v>
                </c:pt>
                <c:pt idx="176" formatCode="mmm\-yy">
                  <c:v>43713</c:v>
                </c:pt>
                <c:pt idx="177" formatCode="mmm\-yy">
                  <c:v>43748</c:v>
                </c:pt>
                <c:pt idx="178" formatCode="mmm\-yy">
                  <c:v>43776</c:v>
                </c:pt>
                <c:pt idx="179" formatCode="mmm\-yy">
                  <c:v>43804</c:v>
                </c:pt>
                <c:pt idx="180" formatCode="mmm\-yy">
                  <c:v>43839</c:v>
                </c:pt>
                <c:pt idx="181" formatCode="mmm\-yy">
                  <c:v>43867</c:v>
                </c:pt>
                <c:pt idx="182" formatCode="mmm\-yy">
                  <c:v>43895</c:v>
                </c:pt>
                <c:pt idx="183" formatCode="mmm\-yy">
                  <c:v>43923</c:v>
                </c:pt>
                <c:pt idx="184" formatCode="mmm\-yy">
                  <c:v>43958</c:v>
                </c:pt>
                <c:pt idx="185" formatCode="mmm\-yy">
                  <c:v>43986</c:v>
                </c:pt>
                <c:pt idx="186" formatCode="mmm\-yy">
                  <c:v>44013</c:v>
                </c:pt>
                <c:pt idx="187" formatCode="mmm\-yy">
                  <c:v>44049</c:v>
                </c:pt>
                <c:pt idx="188" formatCode="mmm\-yy">
                  <c:v>44076</c:v>
                </c:pt>
                <c:pt idx="189" formatCode="mmm\-yy">
                  <c:v>44105</c:v>
                </c:pt>
                <c:pt idx="190" formatCode="mmm\-yy">
                  <c:v>44147</c:v>
                </c:pt>
                <c:pt idx="191" formatCode="mmm\-yy">
                  <c:v>44168</c:v>
                </c:pt>
                <c:pt idx="192" formatCode="mmm\-yy">
                  <c:v>44202</c:v>
                </c:pt>
                <c:pt idx="193" formatCode="mmm\-yy">
                  <c:v>44231</c:v>
                </c:pt>
                <c:pt idx="194" formatCode="mmm\-yy">
                  <c:v>44259</c:v>
                </c:pt>
                <c:pt idx="195" formatCode="mmm\-yy">
                  <c:v>44287</c:v>
                </c:pt>
                <c:pt idx="196" formatCode="mmm\-yy">
                  <c:v>44322</c:v>
                </c:pt>
                <c:pt idx="197" formatCode="mmm\-yy">
                  <c:v>44358</c:v>
                </c:pt>
                <c:pt idx="198" formatCode="mmm\-yy">
                  <c:v>44378</c:v>
                </c:pt>
                <c:pt idx="199" formatCode="mmm\-yy">
                  <c:v>44413</c:v>
                </c:pt>
                <c:pt idx="200" formatCode="mmm\-yy">
                  <c:v>44441</c:v>
                </c:pt>
                <c:pt idx="201" formatCode="m/d/yyyy">
                  <c:v>44465</c:v>
                </c:pt>
                <c:pt idx="202" formatCode="m/d/yyyy">
                  <c:v>44476</c:v>
                </c:pt>
                <c:pt idx="203" formatCode="m/d/yyyy">
                  <c:v>44504</c:v>
                </c:pt>
              </c:numCache>
            </c:numRef>
          </c:cat>
          <c:val>
            <c:numRef>
              <c:f>Tabelle1!$B$2:$GW$2</c:f>
              <c:numCache>
                <c:formatCode>General</c:formatCode>
                <c:ptCount val="204"/>
                <c:pt idx="0">
                  <c:v>57</c:v>
                </c:pt>
                <c:pt idx="1">
                  <c:v>57</c:v>
                </c:pt>
                <c:pt idx="2">
                  <c:v>57</c:v>
                </c:pt>
                <c:pt idx="3">
                  <c:v>62</c:v>
                </c:pt>
                <c:pt idx="4">
                  <c:v>59</c:v>
                </c:pt>
                <c:pt idx="5">
                  <c:v>67</c:v>
                </c:pt>
                <c:pt idx="6">
                  <c:v>80</c:v>
                </c:pt>
                <c:pt idx="7">
                  <c:v>74</c:v>
                </c:pt>
                <c:pt idx="8">
                  <c:v>69</c:v>
                </c:pt>
                <c:pt idx="9">
                  <c:v>72</c:v>
                </c:pt>
                <c:pt idx="10">
                  <c:v>63</c:v>
                </c:pt>
                <c:pt idx="11">
                  <c:v>57</c:v>
                </c:pt>
                <c:pt idx="12">
                  <c:v>56</c:v>
                </c:pt>
                <c:pt idx="13">
                  <c:v>54</c:v>
                </c:pt>
                <c:pt idx="14">
                  <c:v>55</c:v>
                </c:pt>
                <c:pt idx="15">
                  <c:v>47</c:v>
                </c:pt>
                <c:pt idx="16">
                  <c:v>57</c:v>
                </c:pt>
                <c:pt idx="17">
                  <c:v>61</c:v>
                </c:pt>
                <c:pt idx="18">
                  <c:v>61</c:v>
                </c:pt>
                <c:pt idx="19">
                  <c:v>60</c:v>
                </c:pt>
                <c:pt idx="20">
                  <c:v>70</c:v>
                </c:pt>
                <c:pt idx="21">
                  <c:v>70</c:v>
                </c:pt>
                <c:pt idx="22">
                  <c:v>69</c:v>
                </c:pt>
                <c:pt idx="23">
                  <c:v>75</c:v>
                </c:pt>
                <c:pt idx="24">
                  <c:v>75</c:v>
                </c:pt>
                <c:pt idx="25">
                  <c:v>75</c:v>
                </c:pt>
                <c:pt idx="26">
                  <c:v>77</c:v>
                </c:pt>
                <c:pt idx="27">
                  <c:v>72</c:v>
                </c:pt>
                <c:pt idx="28">
                  <c:v>66</c:v>
                </c:pt>
                <c:pt idx="29">
                  <c:v>70</c:v>
                </c:pt>
                <c:pt idx="30">
                  <c:v>66</c:v>
                </c:pt>
                <c:pt idx="31">
                  <c:v>67</c:v>
                </c:pt>
                <c:pt idx="32">
                  <c:v>71</c:v>
                </c:pt>
                <c:pt idx="33">
                  <c:v>68</c:v>
                </c:pt>
                <c:pt idx="34">
                  <c:v>71</c:v>
                </c:pt>
                <c:pt idx="35">
                  <c:v>66</c:v>
                </c:pt>
                <c:pt idx="36">
                  <c:v>67</c:v>
                </c:pt>
                <c:pt idx="37">
                  <c:v>63</c:v>
                </c:pt>
                <c:pt idx="38">
                  <c:v>69</c:v>
                </c:pt>
                <c:pt idx="39">
                  <c:v>71</c:v>
                </c:pt>
                <c:pt idx="40">
                  <c:v>65</c:v>
                </c:pt>
                <c:pt idx="41">
                  <c:v>66</c:v>
                </c:pt>
                <c:pt idx="42">
                  <c:v>69</c:v>
                </c:pt>
                <c:pt idx="43">
                  <c:v>63</c:v>
                </c:pt>
                <c:pt idx="44">
                  <c:v>64</c:v>
                </c:pt>
                <c:pt idx="45">
                  <c:v>69</c:v>
                </c:pt>
                <c:pt idx="46">
                  <c:v>68</c:v>
                </c:pt>
                <c:pt idx="47">
                  <c:v>71</c:v>
                </c:pt>
                <c:pt idx="48">
                  <c:v>72</c:v>
                </c:pt>
                <c:pt idx="49">
                  <c:v>71</c:v>
                </c:pt>
                <c:pt idx="50">
                  <c:v>#N/A</c:v>
                </c:pt>
                <c:pt idx="51">
                  <c:v>#N/A</c:v>
                </c:pt>
                <c:pt idx="52">
                  <c:v>71</c:v>
                </c:pt>
                <c:pt idx="53">
                  <c:v>71</c:v>
                </c:pt>
                <c:pt idx="54">
                  <c:v>70</c:v>
                </c:pt>
                <c:pt idx="55">
                  <c:v>59</c:v>
                </c:pt>
                <c:pt idx="56">
                  <c:v>60</c:v>
                </c:pt>
                <c:pt idx="57">
                  <c:v>62</c:v>
                </c:pt>
                <c:pt idx="58">
                  <c:v>55</c:v>
                </c:pt>
                <c:pt idx="59">
                  <c:v>58</c:v>
                </c:pt>
                <c:pt idx="60">
                  <c:v>48</c:v>
                </c:pt>
                <c:pt idx="61">
                  <c:v>43</c:v>
                </c:pt>
                <c:pt idx="62">
                  <c:v>41</c:v>
                </c:pt>
                <c:pt idx="63">
                  <c:v>48</c:v>
                </c:pt>
                <c:pt idx="64">
                  <c:v>41</c:v>
                </c:pt>
                <c:pt idx="65">
                  <c:v>41</c:v>
                </c:pt>
                <c:pt idx="66">
                  <c:v>44</c:v>
                </c:pt>
                <c:pt idx="67">
                  <c:v>53</c:v>
                </c:pt>
                <c:pt idx="68">
                  <c:v>52</c:v>
                </c:pt>
                <c:pt idx="69">
                  <c:v>53</c:v>
                </c:pt>
                <c:pt idx="70">
                  <c:v>48</c:v>
                </c:pt>
                <c:pt idx="71">
                  <c:v>52</c:v>
                </c:pt>
                <c:pt idx="72">
                  <c:v>50</c:v>
                </c:pt>
                <c:pt idx="73">
                  <c:v>49</c:v>
                </c:pt>
                <c:pt idx="74">
                  <c:v>45</c:v>
                </c:pt>
                <c:pt idx="75">
                  <c:v>47</c:v>
                </c:pt>
                <c:pt idx="76">
                  <c:v>48</c:v>
                </c:pt>
                <c:pt idx="77">
                  <c:v>57</c:v>
                </c:pt>
                <c:pt idx="78">
                  <c:v>54</c:v>
                </c:pt>
                <c:pt idx="79">
                  <c:v>63</c:v>
                </c:pt>
                <c:pt idx="80">
                  <c:v>64</c:v>
                </c:pt>
                <c:pt idx="81">
                  <c:v>62</c:v>
                </c:pt>
                <c:pt idx="82">
                  <c:v>63</c:v>
                </c:pt>
                <c:pt idx="83">
                  <c:v>61</c:v>
                </c:pt>
                <c:pt idx="84">
                  <c:v>58</c:v>
                </c:pt>
                <c:pt idx="85">
                  <c:v>66</c:v>
                </c:pt>
                <c:pt idx="86">
                  <c:v>68</c:v>
                </c:pt>
                <c:pt idx="87">
                  <c:v>61</c:v>
                </c:pt>
                <c:pt idx="88">
                  <c:v>67</c:v>
                </c:pt>
                <c:pt idx="89">
                  <c:v>68</c:v>
                </c:pt>
                <c:pt idx="90">
                  <c:v>60</c:v>
                </c:pt>
                <c:pt idx="91">
                  <c:v>65</c:v>
                </c:pt>
                <c:pt idx="92">
                  <c:v>71</c:v>
                </c:pt>
                <c:pt idx="93">
                  <c:v>68</c:v>
                </c:pt>
                <c:pt idx="94">
                  <c:v>68</c:v>
                </c:pt>
                <c:pt idx="95">
                  <c:v>65</c:v>
                </c:pt>
                <c:pt idx="96">
                  <c:v>70</c:v>
                </c:pt>
                <c:pt idx="97">
                  <c:v>67</c:v>
                </c:pt>
                <c:pt idx="98">
                  <c:v>67</c:v>
                </c:pt>
                <c:pt idx="99">
                  <c:v>70</c:v>
                </c:pt>
                <c:pt idx="100">
                  <c:v>#N/A</c:v>
                </c:pt>
                <c:pt idx="101">
                  <c:v>#N/A</c:v>
                </c:pt>
                <c:pt idx="102">
                  <c:v>67</c:v>
                </c:pt>
                <c:pt idx="103">
                  <c:v>69</c:v>
                </c:pt>
                <c:pt idx="104">
                  <c:v>68</c:v>
                </c:pt>
                <c:pt idx="105">
                  <c:v>68</c:v>
                </c:pt>
                <c:pt idx="106">
                  <c:v>69</c:v>
                </c:pt>
                <c:pt idx="107">
                  <c:v>71</c:v>
                </c:pt>
                <c:pt idx="108">
                  <c:v>72</c:v>
                </c:pt>
                <c:pt idx="109">
                  <c:v>65</c:v>
                </c:pt>
                <c:pt idx="110">
                  <c:v>66</c:v>
                </c:pt>
                <c:pt idx="111">
                  <c:v>71</c:v>
                </c:pt>
                <c:pt idx="112">
                  <c:v>74</c:v>
                </c:pt>
                <c:pt idx="113">
                  <c:v>74</c:v>
                </c:pt>
                <c:pt idx="114">
                  <c:v>71</c:v>
                </c:pt>
                <c:pt idx="115">
                  <c:v>68</c:v>
                </c:pt>
                <c:pt idx="116">
                  <c:v>67</c:v>
                </c:pt>
                <c:pt idx="117">
                  <c:v>71</c:v>
                </c:pt>
                <c:pt idx="118">
                  <c:v>70</c:v>
                </c:pt>
                <c:pt idx="119">
                  <c:v>70</c:v>
                </c:pt>
                <c:pt idx="120">
                  <c:v>75</c:v>
                </c:pt>
                <c:pt idx="121">
                  <c:v>70</c:v>
                </c:pt>
                <c:pt idx="122">
                  <c:v>66</c:v>
                </c:pt>
                <c:pt idx="123">
                  <c:v>67</c:v>
                </c:pt>
                <c:pt idx="124">
                  <c:v>67</c:v>
                </c:pt>
                <c:pt idx="125">
                  <c:v>63</c:v>
                </c:pt>
                <c:pt idx="126">
                  <c:v>54</c:v>
                </c:pt>
                <c:pt idx="127">
                  <c:v>49</c:v>
                </c:pt>
                <c:pt idx="128">
                  <c:v>54</c:v>
                </c:pt>
                <c:pt idx="129">
                  <c:v>58</c:v>
                </c:pt>
                <c:pt idx="130">
                  <c:v>46</c:v>
                </c:pt>
                <c:pt idx="131">
                  <c:v>54</c:v>
                </c:pt>
                <c:pt idx="132">
                  <c:v>56</c:v>
                </c:pt>
                <c:pt idx="133">
                  <c:v>55</c:v>
                </c:pt>
                <c:pt idx="134">
                  <c:v>50</c:v>
                </c:pt>
                <c:pt idx="135">
                  <c:v>59</c:v>
                </c:pt>
                <c:pt idx="136">
                  <c:v>47</c:v>
                </c:pt>
                <c:pt idx="137">
                  <c:v>45</c:v>
                </c:pt>
                <c:pt idx="138">
                  <c:v>54</c:v>
                </c:pt>
                <c:pt idx="139">
                  <c:v>52</c:v>
                </c:pt>
                <c:pt idx="140">
                  <c:v>57</c:v>
                </c:pt>
                <c:pt idx="141">
                  <c:v>56</c:v>
                </c:pt>
                <c:pt idx="142">
                  <c:v>55</c:v>
                </c:pt>
                <c:pt idx="143">
                  <c:v>60</c:v>
                </c:pt>
                <c:pt idx="144">
                  <c:v>62</c:v>
                </c:pt>
                <c:pt idx="145">
                  <c:v>63</c:v>
                </c:pt>
                <c:pt idx="146">
                  <c:v>64</c:v>
                </c:pt>
                <c:pt idx="147">
                  <c:v>69</c:v>
                </c:pt>
                <c:pt idx="148">
                  <c:v>59</c:v>
                </c:pt>
                <c:pt idx="149">
                  <c:v>63</c:v>
                </c:pt>
                <c:pt idx="150">
                  <c:v>64</c:v>
                </c:pt>
                <c:pt idx="151">
                  <c:v>64</c:v>
                </c:pt>
                <c:pt idx="152">
                  <c:v>63</c:v>
                </c:pt>
                <c:pt idx="153">
                  <c:v>57</c:v>
                </c:pt>
                <c:pt idx="154">
                  <c:v>54</c:v>
                </c:pt>
                <c:pt idx="155">
                  <c:v>52</c:v>
                </c:pt>
                <c:pt idx="156">
                  <c:v>53</c:v>
                </c:pt>
                <c:pt idx="157">
                  <c:v>49</c:v>
                </c:pt>
                <c:pt idx="158">
                  <c:v>52</c:v>
                </c:pt>
                <c:pt idx="159">
                  <c:v>51</c:v>
                </c:pt>
                <c:pt idx="160">
                  <c:v>50</c:v>
                </c:pt>
                <c:pt idx="161">
                  <c:v>48</c:v>
                </c:pt>
                <c:pt idx="162">
                  <c:v>46</c:v>
                </c:pt>
                <c:pt idx="163">
                  <c:v>46</c:v>
                </c:pt>
                <c:pt idx="164">
                  <c:v>44</c:v>
                </c:pt>
                <c:pt idx="165">
                  <c:v>50</c:v>
                </c:pt>
                <c:pt idx="166">
                  <c:v>57</c:v>
                </c:pt>
                <c:pt idx="167">
                  <c:v>56</c:v>
                </c:pt>
                <c:pt idx="168">
                  <c:v>51</c:v>
                </c:pt>
                <c:pt idx="169">
                  <c:v>52</c:v>
                </c:pt>
                <c:pt idx="170">
                  <c:v>53</c:v>
                </c:pt>
                <c:pt idx="171">
                  <c:v>55</c:v>
                </c:pt>
                <c:pt idx="172">
                  <c:v>60</c:v>
                </c:pt>
                <c:pt idx="173">
                  <c:v>53</c:v>
                </c:pt>
                <c:pt idx="174">
                  <c:v>54</c:v>
                </c:pt>
                <c:pt idx="175">
                  <c:v>56</c:v>
                </c:pt>
                <c:pt idx="176">
                  <c:v>56</c:v>
                </c:pt>
                <c:pt idx="177">
                  <c:v>53</c:v>
                </c:pt>
                <c:pt idx="178">
                  <c:v>49</c:v>
                </c:pt>
                <c:pt idx="179">
                  <c:v>47</c:v>
                </c:pt>
                <c:pt idx="180">
                  <c:v>53</c:v>
                </c:pt>
                <c:pt idx="181">
                  <c:v>53</c:v>
                </c:pt>
                <c:pt idx="182">
                  <c:v>53</c:v>
                </c:pt>
                <c:pt idx="183">
                  <c:v>64</c:v>
                </c:pt>
                <c:pt idx="184">
                  <c:v>68</c:v>
                </c:pt>
                <c:pt idx="185">
                  <c:v>71</c:v>
                </c:pt>
                <c:pt idx="186">
                  <c:v>71</c:v>
                </c:pt>
                <c:pt idx="187">
                  <c:v>71</c:v>
                </c:pt>
                <c:pt idx="188">
                  <c:v>72</c:v>
                </c:pt>
                <c:pt idx="189">
                  <c:v>72</c:v>
                </c:pt>
                <c:pt idx="190">
                  <c:v>74</c:v>
                </c:pt>
                <c:pt idx="191">
                  <c:v>71</c:v>
                </c:pt>
                <c:pt idx="192">
                  <c:v>72</c:v>
                </c:pt>
                <c:pt idx="193">
                  <c:v>69</c:v>
                </c:pt>
                <c:pt idx="194">
                  <c:v>64</c:v>
                </c:pt>
                <c:pt idx="195">
                  <c:v>58</c:v>
                </c:pt>
                <c:pt idx="196">
                  <c:v>58</c:v>
                </c:pt>
                <c:pt idx="197">
                  <c:v>63</c:v>
                </c:pt>
                <c:pt idx="198">
                  <c:v>69</c:v>
                </c:pt>
                <c:pt idx="199">
                  <c:v>66</c:v>
                </c:pt>
                <c:pt idx="200">
                  <c:v>66</c:v>
                </c:pt>
                <c:pt idx="201">
                  <c:v>66</c:v>
                </c:pt>
                <c:pt idx="202">
                  <c:v>68</c:v>
                </c:pt>
                <c:pt idx="203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9D-467B-A42C-A17C035ACEE5}"/>
            </c:ext>
          </c:extLst>
        </c:ser>
        <c:ser>
          <c:idx val="2"/>
          <c:order val="2"/>
          <c:tx>
            <c:strRef>
              <c:f>Tabelle1!$A$4</c:f>
              <c:strCache>
                <c:ptCount val="1"/>
                <c:pt idx="0">
                  <c:v>MITTELWERT</c:v>
                </c:pt>
              </c:strCache>
            </c:strRef>
          </c:tx>
          <c:spPr>
            <a:ln>
              <a:solidFill>
                <a:srgbClr val="004599"/>
              </a:solidFill>
              <a:prstDash val="sysDash"/>
            </a:ln>
          </c:spPr>
          <c:marker>
            <c:symbol val="none"/>
          </c:marker>
          <c:cat>
            <c:numRef>
              <c:f>Tabelle1!$B$1:$GW$1</c:f>
              <c:numCache>
                <c:formatCode>[$-407]mmm/\ yy;@</c:formatCode>
                <c:ptCount val="204"/>
                <c:pt idx="0">
                  <c:v>38610</c:v>
                </c:pt>
                <c:pt idx="1">
                  <c:v>38610</c:v>
                </c:pt>
                <c:pt idx="2">
                  <c:v>38626</c:v>
                </c:pt>
                <c:pt idx="3">
                  <c:v>38657</c:v>
                </c:pt>
                <c:pt idx="4">
                  <c:v>38687</c:v>
                </c:pt>
                <c:pt idx="5">
                  <c:v>38718</c:v>
                </c:pt>
                <c:pt idx="6">
                  <c:v>38749</c:v>
                </c:pt>
                <c:pt idx="7">
                  <c:v>38777</c:v>
                </c:pt>
                <c:pt idx="8">
                  <c:v>38808</c:v>
                </c:pt>
                <c:pt idx="9">
                  <c:v>38838</c:v>
                </c:pt>
                <c:pt idx="10">
                  <c:v>38869</c:v>
                </c:pt>
                <c:pt idx="11">
                  <c:v>38899</c:v>
                </c:pt>
                <c:pt idx="12">
                  <c:v>38930</c:v>
                </c:pt>
                <c:pt idx="13">
                  <c:v>38961</c:v>
                </c:pt>
                <c:pt idx="14">
                  <c:v>38991</c:v>
                </c:pt>
                <c:pt idx="15">
                  <c:v>39022</c:v>
                </c:pt>
                <c:pt idx="16">
                  <c:v>39052</c:v>
                </c:pt>
                <c:pt idx="17">
                  <c:v>39083</c:v>
                </c:pt>
                <c:pt idx="18">
                  <c:v>39114</c:v>
                </c:pt>
                <c:pt idx="19">
                  <c:v>39142</c:v>
                </c:pt>
                <c:pt idx="20">
                  <c:v>39173</c:v>
                </c:pt>
                <c:pt idx="21">
                  <c:v>39203</c:v>
                </c:pt>
                <c:pt idx="22">
                  <c:v>39234</c:v>
                </c:pt>
                <c:pt idx="23">
                  <c:v>39264</c:v>
                </c:pt>
                <c:pt idx="24">
                  <c:v>39295</c:v>
                </c:pt>
                <c:pt idx="25">
                  <c:v>39326</c:v>
                </c:pt>
                <c:pt idx="26">
                  <c:v>39356</c:v>
                </c:pt>
                <c:pt idx="27">
                  <c:v>39387</c:v>
                </c:pt>
                <c:pt idx="28">
                  <c:v>39417</c:v>
                </c:pt>
                <c:pt idx="29">
                  <c:v>39448</c:v>
                </c:pt>
                <c:pt idx="30">
                  <c:v>39479</c:v>
                </c:pt>
                <c:pt idx="31">
                  <c:v>39508</c:v>
                </c:pt>
                <c:pt idx="32">
                  <c:v>39539</c:v>
                </c:pt>
                <c:pt idx="33">
                  <c:v>39569</c:v>
                </c:pt>
                <c:pt idx="34">
                  <c:v>39600</c:v>
                </c:pt>
                <c:pt idx="35">
                  <c:v>39630</c:v>
                </c:pt>
                <c:pt idx="36">
                  <c:v>39661</c:v>
                </c:pt>
                <c:pt idx="37">
                  <c:v>39692</c:v>
                </c:pt>
                <c:pt idx="38">
                  <c:v>39722</c:v>
                </c:pt>
                <c:pt idx="39">
                  <c:v>39753</c:v>
                </c:pt>
                <c:pt idx="40">
                  <c:v>39783</c:v>
                </c:pt>
                <c:pt idx="41">
                  <c:v>39814</c:v>
                </c:pt>
                <c:pt idx="42">
                  <c:v>39845</c:v>
                </c:pt>
                <c:pt idx="43">
                  <c:v>39873</c:v>
                </c:pt>
                <c:pt idx="44">
                  <c:v>39904</c:v>
                </c:pt>
                <c:pt idx="45">
                  <c:v>39934</c:v>
                </c:pt>
                <c:pt idx="46">
                  <c:v>39965</c:v>
                </c:pt>
                <c:pt idx="47">
                  <c:v>39995</c:v>
                </c:pt>
                <c:pt idx="48">
                  <c:v>40026</c:v>
                </c:pt>
                <c:pt idx="49">
                  <c:v>40057</c:v>
                </c:pt>
                <c:pt idx="50">
                  <c:v>40079</c:v>
                </c:pt>
                <c:pt idx="51">
                  <c:v>40079</c:v>
                </c:pt>
                <c:pt idx="52">
                  <c:v>40087</c:v>
                </c:pt>
                <c:pt idx="53">
                  <c:v>40118</c:v>
                </c:pt>
                <c:pt idx="54">
                  <c:v>40148</c:v>
                </c:pt>
                <c:pt idx="55">
                  <c:v>40179</c:v>
                </c:pt>
                <c:pt idx="56">
                  <c:v>40210</c:v>
                </c:pt>
                <c:pt idx="57">
                  <c:v>40238</c:v>
                </c:pt>
                <c:pt idx="58">
                  <c:v>40269</c:v>
                </c:pt>
                <c:pt idx="59">
                  <c:v>40299</c:v>
                </c:pt>
                <c:pt idx="60">
                  <c:v>40330</c:v>
                </c:pt>
                <c:pt idx="61">
                  <c:v>40360</c:v>
                </c:pt>
                <c:pt idx="62">
                  <c:v>40391</c:v>
                </c:pt>
                <c:pt idx="63">
                  <c:v>40422</c:v>
                </c:pt>
                <c:pt idx="64">
                  <c:v>40452</c:v>
                </c:pt>
                <c:pt idx="65">
                  <c:v>40483</c:v>
                </c:pt>
                <c:pt idx="66">
                  <c:v>40513</c:v>
                </c:pt>
                <c:pt idx="67">
                  <c:v>40544</c:v>
                </c:pt>
                <c:pt idx="68">
                  <c:v>40575</c:v>
                </c:pt>
                <c:pt idx="69">
                  <c:v>40603</c:v>
                </c:pt>
                <c:pt idx="70">
                  <c:v>40634</c:v>
                </c:pt>
                <c:pt idx="71">
                  <c:v>40664</c:v>
                </c:pt>
                <c:pt idx="72">
                  <c:v>40695</c:v>
                </c:pt>
                <c:pt idx="73">
                  <c:v>40725</c:v>
                </c:pt>
                <c:pt idx="74">
                  <c:v>40756</c:v>
                </c:pt>
                <c:pt idx="75">
                  <c:v>40787</c:v>
                </c:pt>
                <c:pt idx="76">
                  <c:v>40817</c:v>
                </c:pt>
                <c:pt idx="77">
                  <c:v>40848</c:v>
                </c:pt>
                <c:pt idx="78">
                  <c:v>40878</c:v>
                </c:pt>
                <c:pt idx="79">
                  <c:v>40909</c:v>
                </c:pt>
                <c:pt idx="80">
                  <c:v>40940</c:v>
                </c:pt>
                <c:pt idx="81">
                  <c:v>40969</c:v>
                </c:pt>
                <c:pt idx="82">
                  <c:v>41000</c:v>
                </c:pt>
                <c:pt idx="83">
                  <c:v>41030</c:v>
                </c:pt>
                <c:pt idx="84">
                  <c:v>41061</c:v>
                </c:pt>
                <c:pt idx="85">
                  <c:v>41091</c:v>
                </c:pt>
                <c:pt idx="86">
                  <c:v>41122</c:v>
                </c:pt>
                <c:pt idx="87">
                  <c:v>41153</c:v>
                </c:pt>
                <c:pt idx="88">
                  <c:v>41183</c:v>
                </c:pt>
                <c:pt idx="89">
                  <c:v>41214</c:v>
                </c:pt>
                <c:pt idx="90">
                  <c:v>41244</c:v>
                </c:pt>
                <c:pt idx="91">
                  <c:v>41275</c:v>
                </c:pt>
                <c:pt idx="92">
                  <c:v>41306</c:v>
                </c:pt>
                <c:pt idx="93">
                  <c:v>41334</c:v>
                </c:pt>
                <c:pt idx="94">
                  <c:v>41365</c:v>
                </c:pt>
                <c:pt idx="95">
                  <c:v>41395</c:v>
                </c:pt>
                <c:pt idx="96">
                  <c:v>41426</c:v>
                </c:pt>
                <c:pt idx="97">
                  <c:v>41456</c:v>
                </c:pt>
                <c:pt idx="98">
                  <c:v>41487</c:v>
                </c:pt>
                <c:pt idx="99">
                  <c:v>41518</c:v>
                </c:pt>
                <c:pt idx="100">
                  <c:v>41539</c:v>
                </c:pt>
                <c:pt idx="101">
                  <c:v>41539</c:v>
                </c:pt>
                <c:pt idx="102">
                  <c:v>41548</c:v>
                </c:pt>
                <c:pt idx="103">
                  <c:v>41579</c:v>
                </c:pt>
                <c:pt idx="104">
                  <c:v>41609</c:v>
                </c:pt>
                <c:pt idx="105">
                  <c:v>41640</c:v>
                </c:pt>
                <c:pt idx="106">
                  <c:v>41671</c:v>
                </c:pt>
                <c:pt idx="107">
                  <c:v>41699</c:v>
                </c:pt>
                <c:pt idx="108">
                  <c:v>41730</c:v>
                </c:pt>
                <c:pt idx="109">
                  <c:v>41760</c:v>
                </c:pt>
                <c:pt idx="110">
                  <c:v>41791</c:v>
                </c:pt>
                <c:pt idx="111">
                  <c:v>41821</c:v>
                </c:pt>
                <c:pt idx="112">
                  <c:v>41852</c:v>
                </c:pt>
                <c:pt idx="113">
                  <c:v>41883</c:v>
                </c:pt>
                <c:pt idx="114">
                  <c:v>41913</c:v>
                </c:pt>
                <c:pt idx="115">
                  <c:v>41944</c:v>
                </c:pt>
                <c:pt idx="116">
                  <c:v>41974</c:v>
                </c:pt>
                <c:pt idx="117">
                  <c:v>42005</c:v>
                </c:pt>
                <c:pt idx="118">
                  <c:v>42036</c:v>
                </c:pt>
                <c:pt idx="119" formatCode="mmm\-yy">
                  <c:v>42064</c:v>
                </c:pt>
                <c:pt idx="120" formatCode="mmm\-yy">
                  <c:v>42095</c:v>
                </c:pt>
                <c:pt idx="121" formatCode="mmm\-yy">
                  <c:v>42125</c:v>
                </c:pt>
                <c:pt idx="122" formatCode="mmm\-yy">
                  <c:v>42156</c:v>
                </c:pt>
                <c:pt idx="123" formatCode="mmm\-yy">
                  <c:v>42186</c:v>
                </c:pt>
                <c:pt idx="124" formatCode="mmm\-yy">
                  <c:v>42217</c:v>
                </c:pt>
                <c:pt idx="125" formatCode="mmm\-yy">
                  <c:v>42248</c:v>
                </c:pt>
                <c:pt idx="126" formatCode="mmm\-yy">
                  <c:v>42278</c:v>
                </c:pt>
                <c:pt idx="127" formatCode="mmm\-yy">
                  <c:v>42309</c:v>
                </c:pt>
                <c:pt idx="128" formatCode="mmm\-yy">
                  <c:v>42339</c:v>
                </c:pt>
                <c:pt idx="129" formatCode="mmm\-yy">
                  <c:v>42370</c:v>
                </c:pt>
                <c:pt idx="130" formatCode="mmm\-yy">
                  <c:v>42401</c:v>
                </c:pt>
                <c:pt idx="131" formatCode="mmm\-yy">
                  <c:v>42430</c:v>
                </c:pt>
                <c:pt idx="132" formatCode="mmm\-yy">
                  <c:v>42461</c:v>
                </c:pt>
                <c:pt idx="133" formatCode="mmm\-yy">
                  <c:v>42491</c:v>
                </c:pt>
                <c:pt idx="134" formatCode="mmm\-yy">
                  <c:v>42522</c:v>
                </c:pt>
                <c:pt idx="135" formatCode="mmm\-yy">
                  <c:v>42552</c:v>
                </c:pt>
                <c:pt idx="136" formatCode="mmm\-yy">
                  <c:v>42583</c:v>
                </c:pt>
                <c:pt idx="137" formatCode="mmm\-yy">
                  <c:v>42614</c:v>
                </c:pt>
                <c:pt idx="138" formatCode="mmm\-yy">
                  <c:v>42644</c:v>
                </c:pt>
                <c:pt idx="139" formatCode="mmm\-yy">
                  <c:v>42675</c:v>
                </c:pt>
                <c:pt idx="140" formatCode="mmm\-yy">
                  <c:v>42705</c:v>
                </c:pt>
                <c:pt idx="141" formatCode="mmm\-yy">
                  <c:v>42736</c:v>
                </c:pt>
                <c:pt idx="142" formatCode="mmm\-yy">
                  <c:v>42767</c:v>
                </c:pt>
                <c:pt idx="143" formatCode="mmm\-yy">
                  <c:v>42795</c:v>
                </c:pt>
                <c:pt idx="144" formatCode="mmm\-yy">
                  <c:v>42826</c:v>
                </c:pt>
                <c:pt idx="145">
                  <c:v>42856</c:v>
                </c:pt>
                <c:pt idx="146">
                  <c:v>42887</c:v>
                </c:pt>
                <c:pt idx="147" formatCode="mmm\-yy">
                  <c:v>42917</c:v>
                </c:pt>
                <c:pt idx="148" formatCode="mmm\-yy">
                  <c:v>42948</c:v>
                </c:pt>
                <c:pt idx="149" formatCode="mmm\-yy">
                  <c:v>42979</c:v>
                </c:pt>
                <c:pt idx="150">
                  <c:v>43002</c:v>
                </c:pt>
                <c:pt idx="151">
                  <c:v>43002</c:v>
                </c:pt>
                <c:pt idx="152" formatCode="mmm\-yy">
                  <c:v>43020</c:v>
                </c:pt>
                <c:pt idx="153" formatCode="mmm\-yy">
                  <c:v>43048</c:v>
                </c:pt>
                <c:pt idx="154" formatCode="mmm\-yy">
                  <c:v>43076</c:v>
                </c:pt>
                <c:pt idx="155" formatCode="mmm\-yy">
                  <c:v>43104</c:v>
                </c:pt>
                <c:pt idx="156" formatCode="mmm\-yy">
                  <c:v>43132</c:v>
                </c:pt>
                <c:pt idx="157" formatCode="mmm\-yy">
                  <c:v>43148</c:v>
                </c:pt>
                <c:pt idx="158" formatCode="mmm\-yy">
                  <c:v>43160</c:v>
                </c:pt>
                <c:pt idx="159" formatCode="mmm\-yy">
                  <c:v>43229</c:v>
                </c:pt>
                <c:pt idx="160" formatCode="mmm\-yy">
                  <c:v>43265</c:v>
                </c:pt>
                <c:pt idx="161" formatCode="mmm\-yy">
                  <c:v>43286</c:v>
                </c:pt>
                <c:pt idx="162" formatCode="mmm\-yy">
                  <c:v>43314</c:v>
                </c:pt>
                <c:pt idx="163" formatCode="mmm\-yy">
                  <c:v>43349</c:v>
                </c:pt>
                <c:pt idx="164" formatCode="mmm\-yy">
                  <c:v>43384</c:v>
                </c:pt>
                <c:pt idx="165" formatCode="mmm\-yy">
                  <c:v>43419</c:v>
                </c:pt>
                <c:pt idx="166" formatCode="mmm\-yy">
                  <c:v>43440</c:v>
                </c:pt>
                <c:pt idx="167" formatCode="mmm\-yy">
                  <c:v>43475</c:v>
                </c:pt>
                <c:pt idx="168" formatCode="mmm\-yy">
                  <c:v>43510</c:v>
                </c:pt>
                <c:pt idx="169" formatCode="mmm\-yy">
                  <c:v>43538</c:v>
                </c:pt>
                <c:pt idx="170" formatCode="mmm\-yy">
                  <c:v>43559</c:v>
                </c:pt>
                <c:pt idx="171" formatCode="mmm\-yy">
                  <c:v>43587</c:v>
                </c:pt>
                <c:pt idx="172" formatCode="mmm\-yy">
                  <c:v>43608</c:v>
                </c:pt>
                <c:pt idx="173" formatCode="mmm\-yy">
                  <c:v>43622</c:v>
                </c:pt>
                <c:pt idx="174" formatCode="mmm\-yy">
                  <c:v>43650</c:v>
                </c:pt>
                <c:pt idx="175" formatCode="mmm\-yy">
                  <c:v>43678</c:v>
                </c:pt>
                <c:pt idx="176" formatCode="mmm\-yy">
                  <c:v>43713</c:v>
                </c:pt>
                <c:pt idx="177" formatCode="mmm\-yy">
                  <c:v>43748</c:v>
                </c:pt>
                <c:pt idx="178" formatCode="mmm\-yy">
                  <c:v>43776</c:v>
                </c:pt>
                <c:pt idx="179" formatCode="mmm\-yy">
                  <c:v>43804</c:v>
                </c:pt>
                <c:pt idx="180" formatCode="mmm\-yy">
                  <c:v>43839</c:v>
                </c:pt>
                <c:pt idx="181" formatCode="mmm\-yy">
                  <c:v>43867</c:v>
                </c:pt>
                <c:pt idx="182" formatCode="mmm\-yy">
                  <c:v>43895</c:v>
                </c:pt>
                <c:pt idx="183" formatCode="mmm\-yy">
                  <c:v>43923</c:v>
                </c:pt>
                <c:pt idx="184" formatCode="mmm\-yy">
                  <c:v>43958</c:v>
                </c:pt>
                <c:pt idx="185" formatCode="mmm\-yy">
                  <c:v>43986</c:v>
                </c:pt>
                <c:pt idx="186" formatCode="mmm\-yy">
                  <c:v>44013</c:v>
                </c:pt>
                <c:pt idx="187" formatCode="mmm\-yy">
                  <c:v>44049</c:v>
                </c:pt>
                <c:pt idx="188" formatCode="mmm\-yy">
                  <c:v>44076</c:v>
                </c:pt>
                <c:pt idx="189" formatCode="mmm\-yy">
                  <c:v>44105</c:v>
                </c:pt>
                <c:pt idx="190" formatCode="mmm\-yy">
                  <c:v>44147</c:v>
                </c:pt>
                <c:pt idx="191" formatCode="mmm\-yy">
                  <c:v>44168</c:v>
                </c:pt>
                <c:pt idx="192" formatCode="mmm\-yy">
                  <c:v>44202</c:v>
                </c:pt>
                <c:pt idx="193" formatCode="mmm\-yy">
                  <c:v>44231</c:v>
                </c:pt>
                <c:pt idx="194" formatCode="mmm\-yy">
                  <c:v>44259</c:v>
                </c:pt>
                <c:pt idx="195" formatCode="mmm\-yy">
                  <c:v>44287</c:v>
                </c:pt>
                <c:pt idx="196" formatCode="mmm\-yy">
                  <c:v>44322</c:v>
                </c:pt>
                <c:pt idx="197" formatCode="mmm\-yy">
                  <c:v>44358</c:v>
                </c:pt>
                <c:pt idx="198" formatCode="mmm\-yy">
                  <c:v>44378</c:v>
                </c:pt>
                <c:pt idx="199" formatCode="mmm\-yy">
                  <c:v>44413</c:v>
                </c:pt>
                <c:pt idx="200" formatCode="mmm\-yy">
                  <c:v>44441</c:v>
                </c:pt>
                <c:pt idx="201" formatCode="m/d/yyyy">
                  <c:v>44465</c:v>
                </c:pt>
                <c:pt idx="202" formatCode="m/d/yyyy">
                  <c:v>44476</c:v>
                </c:pt>
                <c:pt idx="203" formatCode="m/d/yyyy">
                  <c:v>44504</c:v>
                </c:pt>
              </c:numCache>
            </c:numRef>
          </c:cat>
          <c:val>
            <c:numRef>
              <c:f>Tabelle1!$B$4:$GW$4</c:f>
              <c:numCache>
                <c:formatCode>General</c:formatCode>
                <c:ptCount val="204"/>
                <c:pt idx="2" formatCode="0">
                  <c:v>66.395833333333329</c:v>
                </c:pt>
                <c:pt idx="3" formatCode="0">
                  <c:v>66.395833333333329</c:v>
                </c:pt>
                <c:pt idx="4" formatCode="0">
                  <c:v>66.395833333333329</c:v>
                </c:pt>
                <c:pt idx="5" formatCode="0">
                  <c:v>66.395833333333329</c:v>
                </c:pt>
                <c:pt idx="6" formatCode="0">
                  <c:v>66.395833333333329</c:v>
                </c:pt>
                <c:pt idx="7" formatCode="0">
                  <c:v>66.395833333333329</c:v>
                </c:pt>
                <c:pt idx="8" formatCode="0">
                  <c:v>66.395833333333329</c:v>
                </c:pt>
                <c:pt idx="9" formatCode="0">
                  <c:v>66.395833333333329</c:v>
                </c:pt>
                <c:pt idx="10" formatCode="0">
                  <c:v>66.395833333333329</c:v>
                </c:pt>
                <c:pt idx="11" formatCode="0">
                  <c:v>66.395833333333329</c:v>
                </c:pt>
                <c:pt idx="12" formatCode="0">
                  <c:v>66.395833333333329</c:v>
                </c:pt>
                <c:pt idx="13" formatCode="0">
                  <c:v>66.395833333333329</c:v>
                </c:pt>
                <c:pt idx="14" formatCode="0">
                  <c:v>66.395833333333329</c:v>
                </c:pt>
                <c:pt idx="15" formatCode="0">
                  <c:v>66.395833333333329</c:v>
                </c:pt>
                <c:pt idx="16" formatCode="0">
                  <c:v>66.395833333333329</c:v>
                </c:pt>
                <c:pt idx="17" formatCode="0">
                  <c:v>66.395833333333329</c:v>
                </c:pt>
                <c:pt idx="18" formatCode="0">
                  <c:v>66.395833333333329</c:v>
                </c:pt>
                <c:pt idx="19" formatCode="0">
                  <c:v>66.395833333333329</c:v>
                </c:pt>
                <c:pt idx="20" formatCode="0">
                  <c:v>66.395833333333329</c:v>
                </c:pt>
                <c:pt idx="21" formatCode="0">
                  <c:v>66.395833333333329</c:v>
                </c:pt>
                <c:pt idx="22" formatCode="0">
                  <c:v>66.395833333333329</c:v>
                </c:pt>
                <c:pt idx="23" formatCode="0">
                  <c:v>66.395833333333329</c:v>
                </c:pt>
                <c:pt idx="24" formatCode="0">
                  <c:v>66.395833333333329</c:v>
                </c:pt>
                <c:pt idx="25" formatCode="0">
                  <c:v>66.395833333333329</c:v>
                </c:pt>
                <c:pt idx="26" formatCode="0">
                  <c:v>66.395833333333329</c:v>
                </c:pt>
                <c:pt idx="27" formatCode="0">
                  <c:v>66.395833333333329</c:v>
                </c:pt>
                <c:pt idx="28" formatCode="0">
                  <c:v>66.395833333333329</c:v>
                </c:pt>
                <c:pt idx="29" formatCode="0">
                  <c:v>66.395833333333329</c:v>
                </c:pt>
                <c:pt idx="30" formatCode="0">
                  <c:v>66.395833333333329</c:v>
                </c:pt>
                <c:pt idx="31" formatCode="0">
                  <c:v>66.395833333333329</c:v>
                </c:pt>
                <c:pt idx="32" formatCode="0">
                  <c:v>66.395833333333329</c:v>
                </c:pt>
                <c:pt idx="33" formatCode="0">
                  <c:v>66.395833333333329</c:v>
                </c:pt>
                <c:pt idx="34" formatCode="0">
                  <c:v>66.395833333333329</c:v>
                </c:pt>
                <c:pt idx="35" formatCode="0">
                  <c:v>66.395833333333329</c:v>
                </c:pt>
                <c:pt idx="36" formatCode="0">
                  <c:v>66.395833333333329</c:v>
                </c:pt>
                <c:pt idx="37" formatCode="0">
                  <c:v>66.395833333333329</c:v>
                </c:pt>
                <c:pt idx="38" formatCode="0">
                  <c:v>66.395833333333329</c:v>
                </c:pt>
                <c:pt idx="39" formatCode="0">
                  <c:v>66.395833333333329</c:v>
                </c:pt>
                <c:pt idx="40" formatCode="0">
                  <c:v>66.395833333333329</c:v>
                </c:pt>
                <c:pt idx="41" formatCode="0">
                  <c:v>66.395833333333329</c:v>
                </c:pt>
                <c:pt idx="42" formatCode="0">
                  <c:v>66.395833333333329</c:v>
                </c:pt>
                <c:pt idx="43" formatCode="0">
                  <c:v>66.395833333333329</c:v>
                </c:pt>
                <c:pt idx="44" formatCode="0">
                  <c:v>66.395833333333329</c:v>
                </c:pt>
                <c:pt idx="45" formatCode="0">
                  <c:v>66.395833333333329</c:v>
                </c:pt>
                <c:pt idx="46" formatCode="0">
                  <c:v>66.395833333333329</c:v>
                </c:pt>
                <c:pt idx="47" formatCode="0">
                  <c:v>66.395833333333329</c:v>
                </c:pt>
                <c:pt idx="48" formatCode="0">
                  <c:v>66.395833333333329</c:v>
                </c:pt>
                <c:pt idx="49" formatCode="0">
                  <c:v>66.395833333333329</c:v>
                </c:pt>
                <c:pt idx="52" formatCode="0">
                  <c:v>58.166666666666664</c:v>
                </c:pt>
                <c:pt idx="53" formatCode="0">
                  <c:v>58.166666666666664</c:v>
                </c:pt>
                <c:pt idx="54" formatCode="0">
                  <c:v>58.166666666666664</c:v>
                </c:pt>
                <c:pt idx="55" formatCode="0">
                  <c:v>58.166666666666664</c:v>
                </c:pt>
                <c:pt idx="56" formatCode="0">
                  <c:v>58.166666666666664</c:v>
                </c:pt>
                <c:pt idx="57" formatCode="0">
                  <c:v>58.166666666666664</c:v>
                </c:pt>
                <c:pt idx="58" formatCode="0">
                  <c:v>58.166666666666664</c:v>
                </c:pt>
                <c:pt idx="59" formatCode="0">
                  <c:v>58.166666666666664</c:v>
                </c:pt>
                <c:pt idx="60" formatCode="0">
                  <c:v>58.166666666666664</c:v>
                </c:pt>
                <c:pt idx="61" formatCode="0">
                  <c:v>58.166666666666664</c:v>
                </c:pt>
                <c:pt idx="62" formatCode="0">
                  <c:v>58.166666666666664</c:v>
                </c:pt>
                <c:pt idx="63" formatCode="0">
                  <c:v>58.166666666666664</c:v>
                </c:pt>
                <c:pt idx="64" formatCode="0">
                  <c:v>58.166666666666664</c:v>
                </c:pt>
                <c:pt idx="65" formatCode="0">
                  <c:v>58.166666666666664</c:v>
                </c:pt>
                <c:pt idx="66" formatCode="0">
                  <c:v>58.166666666666664</c:v>
                </c:pt>
                <c:pt idx="67" formatCode="0">
                  <c:v>58.166666666666664</c:v>
                </c:pt>
                <c:pt idx="68" formatCode="0">
                  <c:v>58.166666666666664</c:v>
                </c:pt>
                <c:pt idx="69" formatCode="0">
                  <c:v>58.166666666666664</c:v>
                </c:pt>
                <c:pt idx="70" formatCode="0">
                  <c:v>58.166666666666664</c:v>
                </c:pt>
                <c:pt idx="71" formatCode="0">
                  <c:v>58.166666666666664</c:v>
                </c:pt>
                <c:pt idx="72" formatCode="0">
                  <c:v>58.166666666666664</c:v>
                </c:pt>
                <c:pt idx="73" formatCode="0">
                  <c:v>58.166666666666664</c:v>
                </c:pt>
                <c:pt idx="74" formatCode="0">
                  <c:v>58.166666666666664</c:v>
                </c:pt>
                <c:pt idx="75" formatCode="0">
                  <c:v>58.166666666666664</c:v>
                </c:pt>
                <c:pt idx="76" formatCode="0">
                  <c:v>58.166666666666664</c:v>
                </c:pt>
                <c:pt idx="77" formatCode="0">
                  <c:v>58.166666666666664</c:v>
                </c:pt>
                <c:pt idx="78" formatCode="0">
                  <c:v>58.166666666666664</c:v>
                </c:pt>
                <c:pt idx="79" formatCode="0">
                  <c:v>58.166666666666664</c:v>
                </c:pt>
                <c:pt idx="80" formatCode="0">
                  <c:v>58.166666666666664</c:v>
                </c:pt>
                <c:pt idx="81" formatCode="0">
                  <c:v>58.166666666666664</c:v>
                </c:pt>
                <c:pt idx="82" formatCode="0">
                  <c:v>58.166666666666664</c:v>
                </c:pt>
                <c:pt idx="83" formatCode="0">
                  <c:v>58.166666666666664</c:v>
                </c:pt>
                <c:pt idx="84" formatCode="0">
                  <c:v>58.166666666666664</c:v>
                </c:pt>
                <c:pt idx="85" formatCode="0">
                  <c:v>58.166666666666664</c:v>
                </c:pt>
                <c:pt idx="86" formatCode="0">
                  <c:v>58.166666666666664</c:v>
                </c:pt>
                <c:pt idx="87" formatCode="0">
                  <c:v>58.166666666666664</c:v>
                </c:pt>
                <c:pt idx="88" formatCode="0">
                  <c:v>58.166666666666664</c:v>
                </c:pt>
                <c:pt idx="89" formatCode="0">
                  <c:v>58.166666666666664</c:v>
                </c:pt>
                <c:pt idx="90" formatCode="0">
                  <c:v>58.166666666666664</c:v>
                </c:pt>
                <c:pt idx="91" formatCode="0">
                  <c:v>58.166666666666664</c:v>
                </c:pt>
                <c:pt idx="92" formatCode="0">
                  <c:v>58.166666666666664</c:v>
                </c:pt>
                <c:pt idx="93" formatCode="0">
                  <c:v>58.166666666666664</c:v>
                </c:pt>
                <c:pt idx="94" formatCode="0">
                  <c:v>58.166666666666664</c:v>
                </c:pt>
                <c:pt idx="95" formatCode="0">
                  <c:v>58.166666666666664</c:v>
                </c:pt>
                <c:pt idx="96" formatCode="0">
                  <c:v>58.166666666666664</c:v>
                </c:pt>
                <c:pt idx="97" formatCode="0">
                  <c:v>58.166666666666664</c:v>
                </c:pt>
                <c:pt idx="98" formatCode="0">
                  <c:v>58.166666666666664</c:v>
                </c:pt>
                <c:pt idx="99" formatCode="0">
                  <c:v>58.166666666666664</c:v>
                </c:pt>
                <c:pt idx="102" formatCode="0">
                  <c:v>62.5</c:v>
                </c:pt>
                <c:pt idx="103" formatCode="0">
                  <c:v>62.5</c:v>
                </c:pt>
                <c:pt idx="104" formatCode="0">
                  <c:v>62.5</c:v>
                </c:pt>
                <c:pt idx="105" formatCode="0">
                  <c:v>62.5</c:v>
                </c:pt>
                <c:pt idx="106" formatCode="0">
                  <c:v>62.5</c:v>
                </c:pt>
                <c:pt idx="107" formatCode="0">
                  <c:v>62.5</c:v>
                </c:pt>
                <c:pt idx="108" formatCode="0">
                  <c:v>62.5</c:v>
                </c:pt>
                <c:pt idx="109" formatCode="0">
                  <c:v>62.5</c:v>
                </c:pt>
                <c:pt idx="110" formatCode="0">
                  <c:v>62.5</c:v>
                </c:pt>
                <c:pt idx="111" formatCode="0">
                  <c:v>62.5</c:v>
                </c:pt>
                <c:pt idx="112" formatCode="0">
                  <c:v>62.5</c:v>
                </c:pt>
                <c:pt idx="113" formatCode="0">
                  <c:v>62.5</c:v>
                </c:pt>
                <c:pt idx="114" formatCode="0">
                  <c:v>62.5</c:v>
                </c:pt>
                <c:pt idx="115" formatCode="0">
                  <c:v>62.5</c:v>
                </c:pt>
                <c:pt idx="116" formatCode="0">
                  <c:v>62.5</c:v>
                </c:pt>
                <c:pt idx="117" formatCode="0">
                  <c:v>62.5</c:v>
                </c:pt>
                <c:pt idx="118" formatCode="0">
                  <c:v>62.5</c:v>
                </c:pt>
                <c:pt idx="119" formatCode="0">
                  <c:v>62.5</c:v>
                </c:pt>
                <c:pt idx="120" formatCode="0">
                  <c:v>62.5</c:v>
                </c:pt>
                <c:pt idx="121" formatCode="0">
                  <c:v>62.5</c:v>
                </c:pt>
                <c:pt idx="122" formatCode="0">
                  <c:v>62.5</c:v>
                </c:pt>
                <c:pt idx="123" formatCode="0">
                  <c:v>62.5</c:v>
                </c:pt>
                <c:pt idx="124" formatCode="0">
                  <c:v>62.5</c:v>
                </c:pt>
                <c:pt idx="125" formatCode="0">
                  <c:v>62.5</c:v>
                </c:pt>
                <c:pt idx="126" formatCode="0">
                  <c:v>62.5</c:v>
                </c:pt>
                <c:pt idx="127" formatCode="0">
                  <c:v>62.5</c:v>
                </c:pt>
                <c:pt idx="128" formatCode="0">
                  <c:v>62.5</c:v>
                </c:pt>
                <c:pt idx="129" formatCode="0">
                  <c:v>62.5</c:v>
                </c:pt>
                <c:pt idx="130" formatCode="0">
                  <c:v>62.5</c:v>
                </c:pt>
                <c:pt idx="131" formatCode="0">
                  <c:v>62.5</c:v>
                </c:pt>
                <c:pt idx="132" formatCode="0">
                  <c:v>62.5</c:v>
                </c:pt>
                <c:pt idx="133" formatCode="0">
                  <c:v>62.5</c:v>
                </c:pt>
                <c:pt idx="134" formatCode="0">
                  <c:v>62.5</c:v>
                </c:pt>
                <c:pt idx="135" formatCode="0">
                  <c:v>62.5</c:v>
                </c:pt>
                <c:pt idx="136" formatCode="0">
                  <c:v>62.5</c:v>
                </c:pt>
                <c:pt idx="137" formatCode="0">
                  <c:v>62.5</c:v>
                </c:pt>
                <c:pt idx="138" formatCode="0">
                  <c:v>62.5</c:v>
                </c:pt>
                <c:pt idx="139" formatCode="0">
                  <c:v>62.5</c:v>
                </c:pt>
                <c:pt idx="140" formatCode="0">
                  <c:v>62.5</c:v>
                </c:pt>
                <c:pt idx="141" formatCode="0">
                  <c:v>62.5</c:v>
                </c:pt>
                <c:pt idx="142" formatCode="0">
                  <c:v>62.5</c:v>
                </c:pt>
                <c:pt idx="143" formatCode="0">
                  <c:v>62.5</c:v>
                </c:pt>
                <c:pt idx="144" formatCode="0">
                  <c:v>62.5</c:v>
                </c:pt>
                <c:pt idx="145" formatCode="0">
                  <c:v>62.5</c:v>
                </c:pt>
                <c:pt idx="146" formatCode="0">
                  <c:v>62.5</c:v>
                </c:pt>
                <c:pt idx="147" formatCode="0">
                  <c:v>62.5</c:v>
                </c:pt>
                <c:pt idx="148" formatCode="0">
                  <c:v>62.5</c:v>
                </c:pt>
                <c:pt idx="149" formatCode="0">
                  <c:v>62.5</c:v>
                </c:pt>
                <c:pt idx="152" formatCode="0">
                  <c:v>58.615384615384613</c:v>
                </c:pt>
                <c:pt idx="153" formatCode="0">
                  <c:v>58.615384615384613</c:v>
                </c:pt>
                <c:pt idx="154" formatCode="0">
                  <c:v>58.615384615384613</c:v>
                </c:pt>
                <c:pt idx="155" formatCode="0">
                  <c:v>58.615384615384613</c:v>
                </c:pt>
                <c:pt idx="156" formatCode="0">
                  <c:v>58.615384615384613</c:v>
                </c:pt>
                <c:pt idx="157" formatCode="0">
                  <c:v>58.615384615384613</c:v>
                </c:pt>
                <c:pt idx="158" formatCode="0">
                  <c:v>58.615384615384613</c:v>
                </c:pt>
                <c:pt idx="159" formatCode="0">
                  <c:v>58.615384615384613</c:v>
                </c:pt>
                <c:pt idx="160" formatCode="0">
                  <c:v>58.615384615384613</c:v>
                </c:pt>
                <c:pt idx="161" formatCode="0">
                  <c:v>58.615384615384613</c:v>
                </c:pt>
                <c:pt idx="162" formatCode="0">
                  <c:v>58.615384615384613</c:v>
                </c:pt>
                <c:pt idx="163" formatCode="0">
                  <c:v>58.615384615384613</c:v>
                </c:pt>
                <c:pt idx="164" formatCode="0">
                  <c:v>58.615384615384613</c:v>
                </c:pt>
                <c:pt idx="165" formatCode="0">
                  <c:v>58.615384615384613</c:v>
                </c:pt>
                <c:pt idx="166" formatCode="0">
                  <c:v>58.615384615384613</c:v>
                </c:pt>
                <c:pt idx="167" formatCode="0">
                  <c:v>58.615384615384613</c:v>
                </c:pt>
                <c:pt idx="168" formatCode="0">
                  <c:v>58.615384615384613</c:v>
                </c:pt>
                <c:pt idx="169" formatCode="0">
                  <c:v>58.615384615384613</c:v>
                </c:pt>
                <c:pt idx="170" formatCode="0">
                  <c:v>58.615384615384613</c:v>
                </c:pt>
                <c:pt idx="171" formatCode="0">
                  <c:v>58.615384615384613</c:v>
                </c:pt>
                <c:pt idx="172" formatCode="0">
                  <c:v>58.615384615384613</c:v>
                </c:pt>
                <c:pt idx="173" formatCode="0">
                  <c:v>58.615384615384613</c:v>
                </c:pt>
                <c:pt idx="174" formatCode="0">
                  <c:v>58.615384615384613</c:v>
                </c:pt>
                <c:pt idx="175" formatCode="0">
                  <c:v>58.615384615384613</c:v>
                </c:pt>
                <c:pt idx="176" formatCode="0">
                  <c:v>58.615384615384613</c:v>
                </c:pt>
                <c:pt idx="177" formatCode="0">
                  <c:v>58.615384615384613</c:v>
                </c:pt>
                <c:pt idx="178" formatCode="0">
                  <c:v>58.615384615384613</c:v>
                </c:pt>
                <c:pt idx="179" formatCode="0">
                  <c:v>58.615384615384613</c:v>
                </c:pt>
                <c:pt idx="180" formatCode="0">
                  <c:v>58.615384615384613</c:v>
                </c:pt>
                <c:pt idx="181" formatCode="0">
                  <c:v>58.615384615384613</c:v>
                </c:pt>
                <c:pt idx="182" formatCode="0">
                  <c:v>58.615384615384613</c:v>
                </c:pt>
                <c:pt idx="183" formatCode="0">
                  <c:v>58.615384615384613</c:v>
                </c:pt>
                <c:pt idx="184" formatCode="0">
                  <c:v>58.615384615384613</c:v>
                </c:pt>
                <c:pt idx="185" formatCode="0">
                  <c:v>58.615384615384613</c:v>
                </c:pt>
                <c:pt idx="186" formatCode="0">
                  <c:v>58.615384615384613</c:v>
                </c:pt>
                <c:pt idx="187" formatCode="0">
                  <c:v>58.615384615384613</c:v>
                </c:pt>
                <c:pt idx="188" formatCode="0">
                  <c:v>58.615384615384613</c:v>
                </c:pt>
                <c:pt idx="189" formatCode="0">
                  <c:v>58.615384615384613</c:v>
                </c:pt>
                <c:pt idx="190" formatCode="0">
                  <c:v>58.615384615384613</c:v>
                </c:pt>
                <c:pt idx="191" formatCode="0">
                  <c:v>58.615384615384613</c:v>
                </c:pt>
                <c:pt idx="192" formatCode="0">
                  <c:v>58.615384615384613</c:v>
                </c:pt>
                <c:pt idx="193" formatCode="0">
                  <c:v>58.615384615384613</c:v>
                </c:pt>
                <c:pt idx="194" formatCode="0">
                  <c:v>58.615384615384613</c:v>
                </c:pt>
                <c:pt idx="195" formatCode="0">
                  <c:v>58.615384615384613</c:v>
                </c:pt>
                <c:pt idx="196" formatCode="0">
                  <c:v>58.615384615384613</c:v>
                </c:pt>
                <c:pt idx="197" formatCode="0">
                  <c:v>58.615384615384613</c:v>
                </c:pt>
                <c:pt idx="198" formatCode="0">
                  <c:v>58.615384615384613</c:v>
                </c:pt>
                <c:pt idx="199" formatCode="0">
                  <c:v>58.615384615384613</c:v>
                </c:pt>
                <c:pt idx="200" formatCode="0">
                  <c:v>58.615384615384613</c:v>
                </c:pt>
                <c:pt idx="201" formatCode="0">
                  <c:v>58.615384615384613</c:v>
                </c:pt>
                <c:pt idx="202" formatCode="0">
                  <c:v>58.615384615384613</c:v>
                </c:pt>
                <c:pt idx="203" formatCode="0">
                  <c:v>58.615384615384613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9D-467B-A42C-A17C035AC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128976"/>
        <c:axId val="219129368"/>
      </c:lineChart>
      <c:scatterChart>
        <c:scatterStyle val="smoothMarker"/>
        <c:varyColors val="0"/>
        <c:ser>
          <c:idx val="1"/>
          <c:order val="1"/>
          <c:tx>
            <c:strRef>
              <c:f>Tabelle1!$A$3</c:f>
              <c:strCache>
                <c:ptCount val="1"/>
                <c:pt idx="0">
                  <c:v>BTW</c:v>
                </c:pt>
              </c:strCache>
            </c:strRef>
          </c:tx>
          <c:spPr>
            <a:ln>
              <a:solidFill>
                <a:srgbClr val="B7B7B7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5-C19D-467B-A42C-A17C035ACEE5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06-C19D-467B-A42C-A17C035ACEE5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07-C19D-467B-A42C-A17C035ACEE5}"/>
              </c:ext>
            </c:extLst>
          </c:dPt>
          <c:dPt>
            <c:idx val="101"/>
            <c:bubble3D val="0"/>
            <c:extLst>
              <c:ext xmlns:c16="http://schemas.microsoft.com/office/drawing/2014/chart" uri="{C3380CC4-5D6E-409C-BE32-E72D297353CC}">
                <c16:uniqueId val="{00000008-C19D-467B-A42C-A17C035ACEE5}"/>
              </c:ext>
            </c:extLst>
          </c:dPt>
          <c:dPt>
            <c:idx val="151"/>
            <c:bubble3D val="0"/>
            <c:extLst>
              <c:ext xmlns:c16="http://schemas.microsoft.com/office/drawing/2014/chart" uri="{C3380CC4-5D6E-409C-BE32-E72D297353CC}">
                <c16:uniqueId val="{00000009-C19D-467B-A42C-A17C035ACEE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0C709EE-420D-44D5-8E63-6E08D8AAEC10}" type="CELLRANGE">
                      <a:rPr lang="en-US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C19D-467B-A42C-A17C035ACEE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3894264-BFC9-467A-A706-57EC7C173728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19D-467B-A42C-A17C035ACEE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19D-467B-A42C-A17C035ACEE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19D-467B-A42C-A17C035ACEE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19D-467B-A42C-A17C035ACEE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C19D-467B-A42C-A17C035ACEE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C19D-467B-A42C-A17C035ACEE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C19D-467B-A42C-A17C035ACEE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C19D-467B-A42C-A17C035ACEE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C19D-467B-A42C-A17C035ACEE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C19D-467B-A42C-A17C035ACEE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C19D-467B-A42C-A17C035ACEE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C19D-467B-A42C-A17C035ACEE5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C19D-467B-A42C-A17C035ACEE5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C19D-467B-A42C-A17C035ACEE5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C19D-467B-A42C-A17C035ACEE5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C19D-467B-A42C-A17C035ACEE5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C19D-467B-A42C-A17C035ACEE5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C19D-467B-A42C-A17C035ACEE5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C19D-467B-A42C-A17C035ACEE5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C19D-467B-A42C-A17C035ACEE5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C19D-467B-A42C-A17C035ACEE5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C19D-467B-A42C-A17C035ACEE5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C19D-467B-A42C-A17C035ACEE5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1-C19D-467B-A42C-A17C035ACEE5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C19D-467B-A42C-A17C035ACEE5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3-C19D-467B-A42C-A17C035ACEE5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4-C19D-467B-A42C-A17C035ACEE5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5-C19D-467B-A42C-A17C035ACEE5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6-C19D-467B-A42C-A17C035ACEE5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7-C19D-467B-A42C-A17C035ACEE5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8-C19D-467B-A42C-A17C035ACEE5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9-C19D-467B-A42C-A17C035ACEE5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A-C19D-467B-A42C-A17C035ACEE5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B-C19D-467B-A42C-A17C035ACEE5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C-C19D-467B-A42C-A17C035ACEE5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D-C19D-467B-A42C-A17C035ACEE5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E-C19D-467B-A42C-A17C035ACEE5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F-C19D-467B-A42C-A17C035ACEE5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0-C19D-467B-A42C-A17C035ACEE5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1-C19D-467B-A42C-A17C035ACEE5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2-C19D-467B-A42C-A17C035ACEE5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3-C19D-467B-A42C-A17C035ACEE5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4-C19D-467B-A42C-A17C035ACEE5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5-C19D-467B-A42C-A17C035ACEE5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6-C19D-467B-A42C-A17C035ACEE5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7-C19D-467B-A42C-A17C035ACEE5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8-C19D-467B-A42C-A17C035ACEE5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9-C19D-467B-A42C-A17C035ACEE5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19D-467B-A42C-A17C035ACEE5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27E9FF33-B710-4EAE-899F-A59777E2423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3306-4F88-92F1-DAA5278E2E1F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fld id="{30AD0226-A822-4BEE-A535-B65D457A792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C19D-467B-A42C-A17C035ACEE5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B-C19D-467B-A42C-A17C035ACEE5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C-C19D-467B-A42C-A17C035ACEE5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D-C19D-467B-A42C-A17C035ACEE5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E-C19D-467B-A42C-A17C035ACEE5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F-C19D-467B-A42C-A17C035ACEE5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0-C19D-467B-A42C-A17C035ACEE5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1-C19D-467B-A42C-A17C035ACEE5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2-C19D-467B-A42C-A17C035ACEE5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3-C19D-467B-A42C-A17C035ACEE5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4-C19D-467B-A42C-A17C035ACEE5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5-C19D-467B-A42C-A17C035ACEE5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6-C19D-467B-A42C-A17C035ACEE5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7-C19D-467B-A42C-A17C035ACEE5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8-C19D-467B-A42C-A17C035ACEE5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9-C19D-467B-A42C-A17C035ACEE5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A-C19D-467B-A42C-A17C035ACEE5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B-C19D-467B-A42C-A17C035ACEE5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C-C19D-467B-A42C-A17C035ACEE5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D-C19D-467B-A42C-A17C035ACEE5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E-C19D-467B-A42C-A17C035ACEE5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F-C19D-467B-A42C-A17C035ACEE5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0-C19D-467B-A42C-A17C035ACEE5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1-C19D-467B-A42C-A17C035ACEE5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2-C19D-467B-A42C-A17C035ACEE5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3-C19D-467B-A42C-A17C035ACEE5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4-C19D-467B-A42C-A17C035ACEE5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5-C19D-467B-A42C-A17C035ACEE5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6-C19D-467B-A42C-A17C035ACEE5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7-C19D-467B-A42C-A17C035ACEE5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8-C19D-467B-A42C-A17C035ACEE5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9-C19D-467B-A42C-A17C035ACEE5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A-C19D-467B-A42C-A17C035ACEE5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B-C19D-467B-A42C-A17C035ACEE5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C-C19D-467B-A42C-A17C035ACEE5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D-C19D-467B-A42C-A17C035ACEE5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E-C19D-467B-A42C-A17C035ACEE5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F-C19D-467B-A42C-A17C035ACEE5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0-C19D-467B-A42C-A17C035ACEE5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1-C19D-467B-A42C-A17C035ACEE5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2-C19D-467B-A42C-A17C035ACEE5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3-C19D-467B-A42C-A17C035ACEE5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4-C19D-467B-A42C-A17C035ACEE5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5-C19D-467B-A42C-A17C035ACEE5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6-C19D-467B-A42C-A17C035ACEE5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7-C19D-467B-A42C-A17C035ACEE5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8-C19D-467B-A42C-A17C035ACEE5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9-C19D-467B-A42C-A17C035ACEE5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A-C19D-467B-A42C-A17C035ACEE5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fld id="{1D8C2B92-88AA-4160-82BC-3DD3FA3F576B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3306-4F88-92F1-DAA5278E2E1F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fld id="{A71030F9-CF04-416C-937C-8AB9A5B316FB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19D-467B-A42C-A17C035ACEE5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C-C19D-467B-A42C-A17C035ACEE5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D-C19D-467B-A42C-A17C035ACEE5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E-C19D-467B-A42C-A17C035ACEE5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F-C19D-467B-A42C-A17C035ACEE5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0-C19D-467B-A42C-A17C035ACEE5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1-C19D-467B-A42C-A17C035ACEE5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2-C19D-467B-A42C-A17C035ACEE5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3-C19D-467B-A42C-A17C035ACEE5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4-C19D-467B-A42C-A17C035ACEE5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5-C19D-467B-A42C-A17C035ACEE5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6-C19D-467B-A42C-A17C035ACEE5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7-C19D-467B-A42C-A17C035ACEE5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8-C19D-467B-A42C-A17C035ACEE5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9-C19D-467B-A42C-A17C035ACEE5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A-C19D-467B-A42C-A17C035ACEE5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B-C19D-467B-A42C-A17C035ACEE5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C-C19D-467B-A42C-A17C035ACEE5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D-C19D-467B-A42C-A17C035ACEE5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E-C19D-467B-A42C-A17C035ACEE5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7F-C19D-467B-A42C-A17C035ACEE5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0-C19D-467B-A42C-A17C035ACEE5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1-C19D-467B-A42C-A17C035ACEE5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2-C19D-467B-A42C-A17C035ACEE5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3-C19D-467B-A42C-A17C035ACEE5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4-C19D-467B-A42C-A17C035ACEE5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5-C19D-467B-A42C-A17C035ACEE5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6-C19D-467B-A42C-A17C035ACEE5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7-C19D-467B-A42C-A17C035ACEE5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8-C19D-467B-A42C-A17C035ACEE5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9-C19D-467B-A42C-A17C035ACEE5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A-C19D-467B-A42C-A17C035ACEE5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B-C19D-467B-A42C-A17C035ACEE5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C-C19D-467B-A42C-A17C035ACEE5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D-C19D-467B-A42C-A17C035ACEE5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E-C19D-467B-A42C-A17C035ACEE5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8F-C19D-467B-A42C-A17C035ACEE5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0-C19D-467B-A42C-A17C035ACEE5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1-C19D-467B-A42C-A17C035ACEE5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2-C19D-467B-A42C-A17C035ACEE5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3-C19D-467B-A42C-A17C035ACEE5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4-C19D-467B-A42C-A17C035ACEE5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5-C19D-467B-A42C-A17C035ACEE5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6-C19D-467B-A42C-A17C035ACEE5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7-C19D-467B-A42C-A17C035ACEE5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8-C19D-467B-A42C-A17C035ACEE5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9-C19D-467B-A42C-A17C035ACEE5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A-C19D-467B-A42C-A17C035ACEE5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B-C19D-467B-A42C-A17C035ACEE5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C-C19D-467B-A42C-A17C035ACEE5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en-US">
                      <a:solidFill>
                        <a:srgbClr val="808080"/>
                      </a:solidFill>
                    </a:endParaRP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19D-467B-A42C-A17C035ACEE5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D-C19D-467B-A42C-A17C035ACEE5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E-C19D-467B-A42C-A17C035ACEE5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9F-C19D-467B-A42C-A17C035ACEE5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0-C19D-467B-A42C-A17C035ACEE5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1-C19D-467B-A42C-A17C035ACEE5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2-C19D-467B-A42C-A17C035ACEE5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3-C19D-467B-A42C-A17C035ACEE5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4-C19D-467B-A42C-A17C035ACEE5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5-C19D-467B-A42C-A17C035ACEE5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6-C19D-467B-A42C-A17C035ACEE5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7-C19D-467B-A42C-A17C035ACEE5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8-C19D-467B-A42C-A17C035ACEE5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9-C19D-467B-A42C-A17C035ACEE5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A-C19D-467B-A42C-A17C035ACEE5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B-C19D-467B-A42C-A17C035ACEE5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C-C19D-467B-A42C-A17C035ACEE5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D-C19D-467B-A42C-A17C035ACEE5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E-C19D-467B-A42C-A17C035ACEE5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AF-C19D-467B-A42C-A17C035ACEE5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0-C19D-467B-A42C-A17C035ACEE5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1-C19D-467B-A42C-A17C035ACEE5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2-C19D-467B-A42C-A17C035ACEE5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3-C19D-467B-A42C-A17C035ACEE5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4-C19D-467B-A42C-A17C035ACEE5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5-C19D-467B-A42C-A17C035ACEE5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6-C19D-467B-A42C-A17C035ACEE5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B7-C19D-467B-A42C-A17C035ACEE5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CC0-499E-85F9-E901C544EEB5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F45-4609-A21B-F713D26846AF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D89-4A28-8750-B510ACB09A58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2D4-4039-A485-BEAB6500CAC8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E0A8-4A34-B577-88058C170760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96E-4C25-B6DA-88DD2A240997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476-422F-BE56-223E410437A7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FE5-4283-AF8D-2F04C8BC9356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F6B-4CA5-B059-22ABDC6A1BD2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D2-4562-A013-6C039AAE6B44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B7B-4F7E-A78A-6462ADA4E222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790-4DBC-9257-D5AA05F32023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A5E-4196-BBEE-760B5173A7A9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B2B-48EF-9A78-896EBECBA351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1CE-459D-94E5-6106DC393488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4A8-40E6-B5ED-B8DE6AFE2F25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503-41BB-8F1E-15C26F4E32FA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798-48A9-90E4-D68D60DD06CD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7C1-4F6E-A0B7-8DE5D283E0FF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8C-41E8-BEDC-7FE07E9D4590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F34-4AD8-A0E4-D1C95E38B28A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559-4A94-A8B7-E33ADE569634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F32-4266-A410-49EB8E182489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F32-4266-A410-49EB8E182489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de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F32-4266-A410-49EB8E182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808080"/>
                    </a:solidFill>
                  </a:defRPr>
                </a:pPr>
                <a:endParaRPr lang="de-DE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xVal>
            <c:numRef>
              <c:f>Tabelle1!$B$1:$GW$1</c:f>
              <c:numCache>
                <c:formatCode>[$-407]mmm/\ yy;@</c:formatCode>
                <c:ptCount val="204"/>
                <c:pt idx="0">
                  <c:v>38610</c:v>
                </c:pt>
                <c:pt idx="1">
                  <c:v>38610</c:v>
                </c:pt>
                <c:pt idx="2">
                  <c:v>38626</c:v>
                </c:pt>
                <c:pt idx="3">
                  <c:v>38657</c:v>
                </c:pt>
                <c:pt idx="4">
                  <c:v>38687</c:v>
                </c:pt>
                <c:pt idx="5">
                  <c:v>38718</c:v>
                </c:pt>
                <c:pt idx="6">
                  <c:v>38749</c:v>
                </c:pt>
                <c:pt idx="7">
                  <c:v>38777</c:v>
                </c:pt>
                <c:pt idx="8">
                  <c:v>38808</c:v>
                </c:pt>
                <c:pt idx="9">
                  <c:v>38838</c:v>
                </c:pt>
                <c:pt idx="10">
                  <c:v>38869</c:v>
                </c:pt>
                <c:pt idx="11">
                  <c:v>38899</c:v>
                </c:pt>
                <c:pt idx="12">
                  <c:v>38930</c:v>
                </c:pt>
                <c:pt idx="13">
                  <c:v>38961</c:v>
                </c:pt>
                <c:pt idx="14">
                  <c:v>38991</c:v>
                </c:pt>
                <c:pt idx="15">
                  <c:v>39022</c:v>
                </c:pt>
                <c:pt idx="16">
                  <c:v>39052</c:v>
                </c:pt>
                <c:pt idx="17">
                  <c:v>39083</c:v>
                </c:pt>
                <c:pt idx="18">
                  <c:v>39114</c:v>
                </c:pt>
                <c:pt idx="19">
                  <c:v>39142</c:v>
                </c:pt>
                <c:pt idx="20">
                  <c:v>39173</c:v>
                </c:pt>
                <c:pt idx="21">
                  <c:v>39203</c:v>
                </c:pt>
                <c:pt idx="22">
                  <c:v>39234</c:v>
                </c:pt>
                <c:pt idx="23">
                  <c:v>39264</c:v>
                </c:pt>
                <c:pt idx="24">
                  <c:v>39295</c:v>
                </c:pt>
                <c:pt idx="25">
                  <c:v>39326</c:v>
                </c:pt>
                <c:pt idx="26">
                  <c:v>39356</c:v>
                </c:pt>
                <c:pt idx="27">
                  <c:v>39387</c:v>
                </c:pt>
                <c:pt idx="28">
                  <c:v>39417</c:v>
                </c:pt>
                <c:pt idx="29">
                  <c:v>39448</c:v>
                </c:pt>
                <c:pt idx="30">
                  <c:v>39479</c:v>
                </c:pt>
                <c:pt idx="31">
                  <c:v>39508</c:v>
                </c:pt>
                <c:pt idx="32">
                  <c:v>39539</c:v>
                </c:pt>
                <c:pt idx="33">
                  <c:v>39569</c:v>
                </c:pt>
                <c:pt idx="34">
                  <c:v>39600</c:v>
                </c:pt>
                <c:pt idx="35">
                  <c:v>39630</c:v>
                </c:pt>
                <c:pt idx="36">
                  <c:v>39661</c:v>
                </c:pt>
                <c:pt idx="37">
                  <c:v>39692</c:v>
                </c:pt>
                <c:pt idx="38">
                  <c:v>39722</c:v>
                </c:pt>
                <c:pt idx="39">
                  <c:v>39753</c:v>
                </c:pt>
                <c:pt idx="40">
                  <c:v>39783</c:v>
                </c:pt>
                <c:pt idx="41">
                  <c:v>39814</c:v>
                </c:pt>
                <c:pt idx="42">
                  <c:v>39845</c:v>
                </c:pt>
                <c:pt idx="43">
                  <c:v>39873</c:v>
                </c:pt>
                <c:pt idx="44">
                  <c:v>39904</c:v>
                </c:pt>
                <c:pt idx="45">
                  <c:v>39934</c:v>
                </c:pt>
                <c:pt idx="46">
                  <c:v>39965</c:v>
                </c:pt>
                <c:pt idx="47">
                  <c:v>39995</c:v>
                </c:pt>
                <c:pt idx="48">
                  <c:v>40026</c:v>
                </c:pt>
                <c:pt idx="49">
                  <c:v>40057</c:v>
                </c:pt>
                <c:pt idx="50">
                  <c:v>40079</c:v>
                </c:pt>
                <c:pt idx="51">
                  <c:v>40079</c:v>
                </c:pt>
                <c:pt idx="52">
                  <c:v>40087</c:v>
                </c:pt>
                <c:pt idx="53">
                  <c:v>40118</c:v>
                </c:pt>
                <c:pt idx="54">
                  <c:v>40148</c:v>
                </c:pt>
                <c:pt idx="55">
                  <c:v>40179</c:v>
                </c:pt>
                <c:pt idx="56">
                  <c:v>40210</c:v>
                </c:pt>
                <c:pt idx="57">
                  <c:v>40238</c:v>
                </c:pt>
                <c:pt idx="58">
                  <c:v>40269</c:v>
                </c:pt>
                <c:pt idx="59">
                  <c:v>40299</c:v>
                </c:pt>
                <c:pt idx="60">
                  <c:v>40330</c:v>
                </c:pt>
                <c:pt idx="61">
                  <c:v>40360</c:v>
                </c:pt>
                <c:pt idx="62">
                  <c:v>40391</c:v>
                </c:pt>
                <c:pt idx="63">
                  <c:v>40422</c:v>
                </c:pt>
                <c:pt idx="64">
                  <c:v>40452</c:v>
                </c:pt>
                <c:pt idx="65">
                  <c:v>40483</c:v>
                </c:pt>
                <c:pt idx="66">
                  <c:v>40513</c:v>
                </c:pt>
                <c:pt idx="67">
                  <c:v>40544</c:v>
                </c:pt>
                <c:pt idx="68">
                  <c:v>40575</c:v>
                </c:pt>
                <c:pt idx="69">
                  <c:v>40603</c:v>
                </c:pt>
                <c:pt idx="70">
                  <c:v>40634</c:v>
                </c:pt>
                <c:pt idx="71">
                  <c:v>40664</c:v>
                </c:pt>
                <c:pt idx="72">
                  <c:v>40695</c:v>
                </c:pt>
                <c:pt idx="73">
                  <c:v>40725</c:v>
                </c:pt>
                <c:pt idx="74">
                  <c:v>40756</c:v>
                </c:pt>
                <c:pt idx="75">
                  <c:v>40787</c:v>
                </c:pt>
                <c:pt idx="76">
                  <c:v>40817</c:v>
                </c:pt>
                <c:pt idx="77">
                  <c:v>40848</c:v>
                </c:pt>
                <c:pt idx="78">
                  <c:v>40878</c:v>
                </c:pt>
                <c:pt idx="79">
                  <c:v>40909</c:v>
                </c:pt>
                <c:pt idx="80">
                  <c:v>40940</c:v>
                </c:pt>
                <c:pt idx="81">
                  <c:v>40969</c:v>
                </c:pt>
                <c:pt idx="82">
                  <c:v>41000</c:v>
                </c:pt>
                <c:pt idx="83">
                  <c:v>41030</c:v>
                </c:pt>
                <c:pt idx="84">
                  <c:v>41061</c:v>
                </c:pt>
                <c:pt idx="85">
                  <c:v>41091</c:v>
                </c:pt>
                <c:pt idx="86">
                  <c:v>41122</c:v>
                </c:pt>
                <c:pt idx="87">
                  <c:v>41153</c:v>
                </c:pt>
                <c:pt idx="88">
                  <c:v>41183</c:v>
                </c:pt>
                <c:pt idx="89">
                  <c:v>41214</c:v>
                </c:pt>
                <c:pt idx="90">
                  <c:v>41244</c:v>
                </c:pt>
                <c:pt idx="91">
                  <c:v>41275</c:v>
                </c:pt>
                <c:pt idx="92">
                  <c:v>41306</c:v>
                </c:pt>
                <c:pt idx="93">
                  <c:v>41334</c:v>
                </c:pt>
                <c:pt idx="94">
                  <c:v>41365</c:v>
                </c:pt>
                <c:pt idx="95">
                  <c:v>41395</c:v>
                </c:pt>
                <c:pt idx="96">
                  <c:v>41426</c:v>
                </c:pt>
                <c:pt idx="97">
                  <c:v>41456</c:v>
                </c:pt>
                <c:pt idx="98">
                  <c:v>41487</c:v>
                </c:pt>
                <c:pt idx="99">
                  <c:v>41518</c:v>
                </c:pt>
                <c:pt idx="100">
                  <c:v>41539</c:v>
                </c:pt>
                <c:pt idx="101">
                  <c:v>41539</c:v>
                </c:pt>
                <c:pt idx="102">
                  <c:v>41548</c:v>
                </c:pt>
                <c:pt idx="103">
                  <c:v>41579</c:v>
                </c:pt>
                <c:pt idx="104">
                  <c:v>41609</c:v>
                </c:pt>
                <c:pt idx="105">
                  <c:v>41640</c:v>
                </c:pt>
                <c:pt idx="106">
                  <c:v>41671</c:v>
                </c:pt>
                <c:pt idx="107">
                  <c:v>41699</c:v>
                </c:pt>
                <c:pt idx="108">
                  <c:v>41730</c:v>
                </c:pt>
                <c:pt idx="109">
                  <c:v>41760</c:v>
                </c:pt>
                <c:pt idx="110">
                  <c:v>41791</c:v>
                </c:pt>
                <c:pt idx="111">
                  <c:v>41821</c:v>
                </c:pt>
                <c:pt idx="112">
                  <c:v>41852</c:v>
                </c:pt>
                <c:pt idx="113">
                  <c:v>41883</c:v>
                </c:pt>
                <c:pt idx="114">
                  <c:v>41913</c:v>
                </c:pt>
                <c:pt idx="115">
                  <c:v>41944</c:v>
                </c:pt>
                <c:pt idx="116">
                  <c:v>41974</c:v>
                </c:pt>
                <c:pt idx="117">
                  <c:v>42005</c:v>
                </c:pt>
                <c:pt idx="118">
                  <c:v>42036</c:v>
                </c:pt>
                <c:pt idx="119" formatCode="mmm\-yy">
                  <c:v>42064</c:v>
                </c:pt>
                <c:pt idx="120" formatCode="mmm\-yy">
                  <c:v>42095</c:v>
                </c:pt>
                <c:pt idx="121" formatCode="mmm\-yy">
                  <c:v>42125</c:v>
                </c:pt>
                <c:pt idx="122" formatCode="mmm\-yy">
                  <c:v>42156</c:v>
                </c:pt>
                <c:pt idx="123" formatCode="mmm\-yy">
                  <c:v>42186</c:v>
                </c:pt>
                <c:pt idx="124" formatCode="mmm\-yy">
                  <c:v>42217</c:v>
                </c:pt>
                <c:pt idx="125" formatCode="mmm\-yy">
                  <c:v>42248</c:v>
                </c:pt>
                <c:pt idx="126" formatCode="mmm\-yy">
                  <c:v>42278</c:v>
                </c:pt>
                <c:pt idx="127" formatCode="mmm\-yy">
                  <c:v>42309</c:v>
                </c:pt>
                <c:pt idx="128" formatCode="mmm\-yy">
                  <c:v>42339</c:v>
                </c:pt>
                <c:pt idx="129" formatCode="mmm\-yy">
                  <c:v>42370</c:v>
                </c:pt>
                <c:pt idx="130" formatCode="mmm\-yy">
                  <c:v>42401</c:v>
                </c:pt>
                <c:pt idx="131" formatCode="mmm\-yy">
                  <c:v>42430</c:v>
                </c:pt>
                <c:pt idx="132" formatCode="mmm\-yy">
                  <c:v>42461</c:v>
                </c:pt>
                <c:pt idx="133" formatCode="mmm\-yy">
                  <c:v>42491</c:v>
                </c:pt>
                <c:pt idx="134" formatCode="mmm\-yy">
                  <c:v>42522</c:v>
                </c:pt>
                <c:pt idx="135" formatCode="mmm\-yy">
                  <c:v>42552</c:v>
                </c:pt>
                <c:pt idx="136" formatCode="mmm\-yy">
                  <c:v>42583</c:v>
                </c:pt>
                <c:pt idx="137" formatCode="mmm\-yy">
                  <c:v>42614</c:v>
                </c:pt>
                <c:pt idx="138" formatCode="mmm\-yy">
                  <c:v>42644</c:v>
                </c:pt>
                <c:pt idx="139" formatCode="mmm\-yy">
                  <c:v>42675</c:v>
                </c:pt>
                <c:pt idx="140" formatCode="mmm\-yy">
                  <c:v>42705</c:v>
                </c:pt>
                <c:pt idx="141" formatCode="mmm\-yy">
                  <c:v>42736</c:v>
                </c:pt>
                <c:pt idx="142" formatCode="mmm\-yy">
                  <c:v>42767</c:v>
                </c:pt>
                <c:pt idx="143" formatCode="mmm\-yy">
                  <c:v>42795</c:v>
                </c:pt>
                <c:pt idx="144" formatCode="mmm\-yy">
                  <c:v>42826</c:v>
                </c:pt>
                <c:pt idx="145">
                  <c:v>42856</c:v>
                </c:pt>
                <c:pt idx="146">
                  <c:v>42887</c:v>
                </c:pt>
                <c:pt idx="147" formatCode="mmm\-yy">
                  <c:v>42917</c:v>
                </c:pt>
                <c:pt idx="148" formatCode="mmm\-yy">
                  <c:v>42948</c:v>
                </c:pt>
                <c:pt idx="149" formatCode="mmm\-yy">
                  <c:v>42979</c:v>
                </c:pt>
                <c:pt idx="150">
                  <c:v>43002</c:v>
                </c:pt>
                <c:pt idx="151">
                  <c:v>43002</c:v>
                </c:pt>
                <c:pt idx="152" formatCode="mmm\-yy">
                  <c:v>43020</c:v>
                </c:pt>
                <c:pt idx="153" formatCode="mmm\-yy">
                  <c:v>43048</c:v>
                </c:pt>
                <c:pt idx="154" formatCode="mmm\-yy">
                  <c:v>43076</c:v>
                </c:pt>
                <c:pt idx="155" formatCode="mmm\-yy">
                  <c:v>43104</c:v>
                </c:pt>
                <c:pt idx="156" formatCode="mmm\-yy">
                  <c:v>43132</c:v>
                </c:pt>
                <c:pt idx="157" formatCode="mmm\-yy">
                  <c:v>43148</c:v>
                </c:pt>
                <c:pt idx="158" formatCode="mmm\-yy">
                  <c:v>43160</c:v>
                </c:pt>
                <c:pt idx="159" formatCode="mmm\-yy">
                  <c:v>43229</c:v>
                </c:pt>
                <c:pt idx="160" formatCode="mmm\-yy">
                  <c:v>43265</c:v>
                </c:pt>
                <c:pt idx="161" formatCode="mmm\-yy">
                  <c:v>43286</c:v>
                </c:pt>
                <c:pt idx="162" formatCode="mmm\-yy">
                  <c:v>43314</c:v>
                </c:pt>
                <c:pt idx="163" formatCode="mmm\-yy">
                  <c:v>43349</c:v>
                </c:pt>
                <c:pt idx="164" formatCode="mmm\-yy">
                  <c:v>43384</c:v>
                </c:pt>
                <c:pt idx="165" formatCode="mmm\-yy">
                  <c:v>43419</c:v>
                </c:pt>
                <c:pt idx="166" formatCode="mmm\-yy">
                  <c:v>43440</c:v>
                </c:pt>
                <c:pt idx="167" formatCode="mmm\-yy">
                  <c:v>43475</c:v>
                </c:pt>
                <c:pt idx="168" formatCode="mmm\-yy">
                  <c:v>43510</c:v>
                </c:pt>
                <c:pt idx="169" formatCode="mmm\-yy">
                  <c:v>43538</c:v>
                </c:pt>
                <c:pt idx="170" formatCode="mmm\-yy">
                  <c:v>43559</c:v>
                </c:pt>
                <c:pt idx="171" formatCode="mmm\-yy">
                  <c:v>43587</c:v>
                </c:pt>
                <c:pt idx="172" formatCode="mmm\-yy">
                  <c:v>43608</c:v>
                </c:pt>
                <c:pt idx="173" formatCode="mmm\-yy">
                  <c:v>43622</c:v>
                </c:pt>
                <c:pt idx="174" formatCode="mmm\-yy">
                  <c:v>43650</c:v>
                </c:pt>
                <c:pt idx="175" formatCode="mmm\-yy">
                  <c:v>43678</c:v>
                </c:pt>
                <c:pt idx="176" formatCode="mmm\-yy">
                  <c:v>43713</c:v>
                </c:pt>
                <c:pt idx="177" formatCode="mmm\-yy">
                  <c:v>43748</c:v>
                </c:pt>
                <c:pt idx="178" formatCode="mmm\-yy">
                  <c:v>43776</c:v>
                </c:pt>
                <c:pt idx="179" formatCode="mmm\-yy">
                  <c:v>43804</c:v>
                </c:pt>
                <c:pt idx="180" formatCode="mmm\-yy">
                  <c:v>43839</c:v>
                </c:pt>
                <c:pt idx="181" formatCode="mmm\-yy">
                  <c:v>43867</c:v>
                </c:pt>
                <c:pt idx="182" formatCode="mmm\-yy">
                  <c:v>43895</c:v>
                </c:pt>
                <c:pt idx="183" formatCode="mmm\-yy">
                  <c:v>43923</c:v>
                </c:pt>
                <c:pt idx="184" formatCode="mmm\-yy">
                  <c:v>43958</c:v>
                </c:pt>
                <c:pt idx="185" formatCode="mmm\-yy">
                  <c:v>43986</c:v>
                </c:pt>
                <c:pt idx="186" formatCode="mmm\-yy">
                  <c:v>44013</c:v>
                </c:pt>
                <c:pt idx="187" formatCode="mmm\-yy">
                  <c:v>44049</c:v>
                </c:pt>
                <c:pt idx="188" formatCode="mmm\-yy">
                  <c:v>44076</c:v>
                </c:pt>
                <c:pt idx="189" formatCode="mmm\-yy">
                  <c:v>44105</c:v>
                </c:pt>
                <c:pt idx="190" formatCode="mmm\-yy">
                  <c:v>44147</c:v>
                </c:pt>
                <c:pt idx="191" formatCode="mmm\-yy">
                  <c:v>44168</c:v>
                </c:pt>
                <c:pt idx="192" formatCode="mmm\-yy">
                  <c:v>44202</c:v>
                </c:pt>
                <c:pt idx="193" formatCode="mmm\-yy">
                  <c:v>44231</c:v>
                </c:pt>
                <c:pt idx="194" formatCode="mmm\-yy">
                  <c:v>44259</c:v>
                </c:pt>
                <c:pt idx="195" formatCode="mmm\-yy">
                  <c:v>44287</c:v>
                </c:pt>
                <c:pt idx="196" formatCode="mmm\-yy">
                  <c:v>44322</c:v>
                </c:pt>
                <c:pt idx="197" formatCode="mmm\-yy">
                  <c:v>44358</c:v>
                </c:pt>
                <c:pt idx="198" formatCode="mmm\-yy">
                  <c:v>44378</c:v>
                </c:pt>
                <c:pt idx="199" formatCode="mmm\-yy">
                  <c:v>44413</c:v>
                </c:pt>
                <c:pt idx="200" formatCode="mmm\-yy">
                  <c:v>44441</c:v>
                </c:pt>
                <c:pt idx="201" formatCode="m/d/yyyy">
                  <c:v>44465</c:v>
                </c:pt>
                <c:pt idx="202" formatCode="m/d/yyyy">
                  <c:v>44476</c:v>
                </c:pt>
                <c:pt idx="203" formatCode="m/d/yyyy">
                  <c:v>44504</c:v>
                </c:pt>
              </c:numCache>
            </c:numRef>
          </c:xVal>
          <c:yVal>
            <c:numRef>
              <c:f>Tabelle1!$B$3:$GW$3</c:f>
              <c:numCache>
                <c:formatCode>General</c:formatCode>
                <c:ptCount val="204"/>
                <c:pt idx="0">
                  <c:v>0</c:v>
                </c:pt>
                <c:pt idx="1">
                  <c:v>1</c:v>
                </c:pt>
                <c:pt idx="50">
                  <c:v>0</c:v>
                </c:pt>
                <c:pt idx="51">
                  <c:v>1</c:v>
                </c:pt>
                <c:pt idx="100">
                  <c:v>0</c:v>
                </c:pt>
                <c:pt idx="101">
                  <c:v>1</c:v>
                </c:pt>
                <c:pt idx="150">
                  <c:v>0</c:v>
                </c:pt>
                <c:pt idx="151">
                  <c:v>1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Tabelle1!$B$5:$ES$5</c15:f>
                <c15:dlblRangeCache>
                  <c:ptCount val="148"/>
                  <c:pt idx="1">
                    <c:v>Union/SPD</c:v>
                  </c:pt>
                  <c:pt idx="51">
                    <c:v>Union/FDP</c:v>
                  </c:pt>
                  <c:pt idx="101">
                    <c:v>Union/SPD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B8-C19D-467B-A42C-A17C035AC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130152"/>
        <c:axId val="219129760"/>
      </c:scatterChart>
      <c:dateAx>
        <c:axId val="219128976"/>
        <c:scaling>
          <c:orientation val="minMax"/>
          <c:max val="44505"/>
          <c:min val="38534"/>
        </c:scaling>
        <c:delete val="0"/>
        <c:axPos val="b"/>
        <c:numFmt formatCode="[$-407]mmm\ yy;@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 rot="-5400000" vert="horz"/>
          <a:lstStyle/>
          <a:p>
            <a:pPr>
              <a:defRPr sz="1000">
                <a:solidFill>
                  <a:srgbClr val="7F7F7F"/>
                </a:solidFill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219129368"/>
        <c:crosses val="autoZero"/>
        <c:auto val="0"/>
        <c:lblOffset val="100"/>
        <c:baseTimeUnit val="days"/>
        <c:majorUnit val="7"/>
        <c:majorTimeUnit val="months"/>
      </c:dateAx>
      <c:valAx>
        <c:axId val="219129368"/>
        <c:scaling>
          <c:orientation val="minMax"/>
          <c:max val="9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200">
                <a:solidFill>
                  <a:srgbClr val="7F7F7F"/>
                </a:solidFill>
              </a:defRPr>
            </a:pPr>
            <a:endParaRPr lang="de-DE"/>
          </a:p>
        </c:txPr>
        <c:crossAx val="219128976"/>
        <c:crosses val="autoZero"/>
        <c:crossBetween val="between"/>
      </c:valAx>
      <c:valAx>
        <c:axId val="219129760"/>
        <c:scaling>
          <c:orientation val="minMax"/>
          <c:max val="1"/>
        </c:scaling>
        <c:delete val="0"/>
        <c:axPos val="r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219130152"/>
        <c:crosses val="max"/>
        <c:crossBetween val="midCat"/>
      </c:valAx>
      <c:valAx>
        <c:axId val="219130152"/>
        <c:scaling>
          <c:orientation val="minMax"/>
        </c:scaling>
        <c:delete val="1"/>
        <c:axPos val="t"/>
        <c:numFmt formatCode="[$-407]mmm/\ yy;@" sourceLinked="1"/>
        <c:majorTickMark val="out"/>
        <c:minorTickMark val="none"/>
        <c:tickLblPos val="nextTo"/>
        <c:crossAx val="219129760"/>
        <c:crosses val="max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1-FAED-41A7-B5A0-4E4300B56612}"/>
              </c:ext>
            </c:extLst>
          </c:dPt>
          <c:dPt>
            <c:idx val="1"/>
            <c:invertIfNegative val="0"/>
            <c:bubble3D val="0"/>
            <c:spPr>
              <a:solidFill>
                <a:srgbClr val="004599"/>
              </a:solidFill>
            </c:spPr>
            <c:extLst>
              <c:ext xmlns:c16="http://schemas.microsoft.com/office/drawing/2014/chart" uri="{C3380CC4-5D6E-409C-BE32-E72D297353CC}">
                <c16:uniqueId val="{00000003-FAED-41A7-B5A0-4E4300B56612}"/>
              </c:ext>
            </c:extLst>
          </c:dPt>
          <c:dPt>
            <c:idx val="2"/>
            <c:invertIfNegative val="0"/>
            <c:bubble3D val="0"/>
            <c:spPr>
              <a:solidFill>
                <a:srgbClr val="B7B7B7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AED-41A7-B5A0-4E4300B56612}"/>
              </c:ext>
            </c:extLst>
          </c:dPt>
          <c:dPt>
            <c:idx val="3"/>
            <c:invertIfNegative val="0"/>
            <c:bubble3D val="0"/>
            <c:spPr>
              <a:solidFill>
                <a:srgbClr val="B7B7B7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AED-41A7-B5A0-4E4300B5661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SPD</c:v>
                </c:pt>
                <c:pt idx="1">
                  <c:v>Grüne</c:v>
                </c:pt>
                <c:pt idx="2">
                  <c:v>FDP</c:v>
                </c:pt>
                <c:pt idx="3">
                  <c:v>weiß nicht / ka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25</c:v>
                </c:pt>
                <c:pt idx="1">
                  <c:v>41</c:v>
                </c:pt>
                <c:pt idx="2">
                  <c:v>30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ED-41A7-B5A0-4E4300B566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8166557436005E-2"/>
          <c:y val="0"/>
          <c:w val="0.97088022519935824"/>
          <c:h val="1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sehr stark / stark</c:v>
                </c:pt>
              </c:strCache>
            </c:strRef>
          </c:tx>
          <c:spPr>
            <a:solidFill>
              <a:srgbClr val="004599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5B4-4FC7-89AB-368FD4A8793E}"/>
              </c:ext>
            </c:extLst>
          </c:dPt>
          <c:dLbls>
            <c:numFmt formatCode="#,##0;[Black]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>
                    <a:solidFill>
                      <a:schemeClr val="bg1"/>
                    </a:solidFill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Sheet1!$B$2:$B$4</c:f>
              <c:numCache>
                <c:formatCode>0</c:formatCode>
                <c:ptCount val="3"/>
                <c:pt idx="0">
                  <c:v>81</c:v>
                </c:pt>
                <c:pt idx="1">
                  <c:v>65</c:v>
                </c:pt>
                <c:pt idx="2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4-4FC7-89AB-368FD4A8793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Rest zu 100 Prozent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val>
            <c:numRef>
              <c:f>Sheet1!$C$2:$C$4</c:f>
              <c:numCache>
                <c:formatCode>0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B4-4FC7-89AB-368FD4A8793E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weniger stark / gar nich</c:v>
                </c:pt>
              </c:strCache>
            </c:strRef>
          </c:tx>
          <c:spPr>
            <a:solidFill>
              <a:srgbClr val="B7B7B7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5B4-4FC7-89AB-368FD4A879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 i="0">
                    <a:latin typeface=""/>
                    <a:ea typeface=""/>
                    <a:cs typeface="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Sheet1!$D$2:$D$4</c:f>
              <c:numCache>
                <c:formatCode>0</c:formatCode>
                <c:ptCount val="3"/>
                <c:pt idx="0">
                  <c:v>18</c:v>
                </c:pt>
                <c:pt idx="1">
                  <c:v>34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4-4FC7-89AB-368FD4A879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19127800"/>
        <c:axId val="219128192"/>
      </c:barChart>
      <c:catAx>
        <c:axId val="219127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bg1"/>
            </a:solidFill>
            <a:prstDash val="solid"/>
          </a:ln>
        </c:spPr>
        <c:txPr>
          <a:bodyPr/>
          <a:lstStyle/>
          <a:p>
            <a:pPr>
              <a:defRPr>
                <a:latin typeface=""/>
                <a:ea typeface=""/>
                <a:cs typeface=""/>
              </a:defRPr>
            </a:pPr>
            <a:endParaRPr lang="de-DE"/>
          </a:p>
        </c:txPr>
        <c:crossAx val="219128192"/>
        <c:crossesAt val="0"/>
        <c:auto val="1"/>
        <c:lblAlgn val="ctr"/>
        <c:lblOffset val="100"/>
        <c:noMultiLvlLbl val="0"/>
      </c:catAx>
      <c:valAx>
        <c:axId val="21912819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219127800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GB" sz="1400" b="0" i="0" u="none" strike="noStrike" kern="1200">
          <a:solidFill>
            <a:schemeClr val="tx1"/>
          </a:solidFill>
          <a:effectLst/>
          <a:latin typeface="Arial"/>
          <a:ea typeface="+mn-ea"/>
          <a:cs typeface="+mn-cs"/>
        </a:defRPr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860866746761923E-2"/>
          <c:w val="1"/>
          <c:h val="0.9317755660239749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rgbClr val="004599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1126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67A-4C99-B9B9-33D0DE70B68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67A-4C99-B9B9-33D0DE70B689}"/>
              </c:ext>
            </c:extLst>
          </c:dPt>
          <c:dPt>
            <c:idx val="2"/>
            <c:invertIfNegative val="0"/>
            <c:bubble3D val="0"/>
            <c:spPr>
              <a:solidFill>
                <a:srgbClr val="3B94FF"/>
              </a:solidFill>
              <a:ln w="1270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67A-4C99-B9B9-33D0DE70B68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67A-4C99-B9B9-33D0DE70B689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gehen zu weit</c:v>
                </c:pt>
                <c:pt idx="1">
                  <c:v>ausreichend</c:v>
                </c:pt>
                <c:pt idx="2">
                  <c:v>gehen nicht weit genug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23</c:v>
                </c:pt>
                <c:pt idx="1">
                  <c:v>46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7A-4C99-B9B9-33D0DE70B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32"/>
        <c:overlap val="-17"/>
        <c:axId val="797070352"/>
        <c:axId val="797073880"/>
      </c:barChart>
      <c:catAx>
        <c:axId val="7970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rgbClr val="ADADAD"/>
            </a:solidFill>
            <a:prstDash val="solid"/>
          </a:ln>
        </c:spPr>
        <c:crossAx val="797073880"/>
        <c:crossesAt val="0"/>
        <c:auto val="1"/>
        <c:lblAlgn val="ctr"/>
        <c:lblOffset val="100"/>
        <c:tickMarkSkip val="1"/>
        <c:noMultiLvlLbl val="0"/>
      </c:catAx>
      <c:valAx>
        <c:axId val="79707388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</c:spPr>
        <c:crossAx val="797070352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7"/>
            <a:ext cx="2945659" cy="49805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54" y="7"/>
            <a:ext cx="2945659" cy="49805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09B79FF8-15F0-4689-AC07-677D45D69572}" type="datetimeFigureOut">
              <a:rPr lang="de-DE" smtClean="0"/>
              <a:t>04.11.2021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8" y="9428591"/>
            <a:ext cx="2945659" cy="49805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59" cy="49805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AA6E5609-4553-47C2-ABD4-08420AB663D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1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7"/>
            <a:ext cx="2945659" cy="49805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54" y="7"/>
            <a:ext cx="2945659" cy="49805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0A15971-12F6-4E1F-A4F5-1CD972C9A8F1}" type="datetimeFigureOut">
              <a:rPr lang="de-DE" smtClean="0"/>
              <a:t>04.11.2021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499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9" y="4777201"/>
            <a:ext cx="5438140" cy="3908613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428591"/>
            <a:ext cx="2945659" cy="49805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59" cy="49805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030150AD-7316-4701-86E1-6A3BBBFFC6B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528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7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150AD-7316-4701-86E1-6A3BBBFFC6BA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4933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145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51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538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0412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52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150AD-7316-4701-86E1-6A3BBBFFC6BA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4178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256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514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79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150AD-7316-4701-86E1-6A3BBBFFC6BA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781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150AD-7316-4701-86E1-6A3BBBFFC6BA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175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274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150AD-7316-4701-86E1-6A3BBBFFC6B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7924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90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254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374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02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CE32-9DFF-457B-8665-338E23D2151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572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CE32-9DFF-457B-8665-338E23D2151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882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auto">
          <a:xfrm>
            <a:off x="0" y="0"/>
            <a:ext cx="12193200" cy="5883442"/>
          </a:xfrm>
          <a:prstGeom prst="rect">
            <a:avLst/>
          </a:prstGeom>
          <a:gradFill>
            <a:gsLst>
              <a:gs pos="0">
                <a:srgbClr val="005698"/>
              </a:gs>
              <a:gs pos="100000">
                <a:srgbClr val="002D59"/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4263184"/>
            <a:ext cx="12193200" cy="1443038"/>
          </a:xfrm>
          <a:prstGeom prst="rect">
            <a:avLst/>
          </a:prstGeom>
          <a:solidFill>
            <a:srgbClr val="D1DBE1"/>
          </a:solidFill>
          <a:ln w="12700" cap="flat" cmpd="sng" algn="ctr">
            <a:noFill/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" name="Picture 2" descr="D:\TNS Infratest\ESCA\dimap\Neu2013\input\Logo_Infratest_4c_positiv\Logo_Infratest_RGB_positiv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800" y="6128908"/>
            <a:ext cx="2439238" cy="46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1788" y="4943948"/>
            <a:ext cx="11525250" cy="725975"/>
          </a:xfrm>
        </p:spPr>
        <p:txBody>
          <a:bodyPr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200">
                <a:solidFill>
                  <a:srgbClr val="808080"/>
                </a:solidFill>
                <a:latin typeface="Dax Offc" pitchFamily="34" charset="0"/>
              </a:defRPr>
            </a:lvl1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31788" y="4315431"/>
            <a:ext cx="11525250" cy="539663"/>
          </a:xfrm>
        </p:spPr>
        <p:txBody>
          <a:bodyPr anchor="b"/>
          <a:lstStyle>
            <a:lvl1pPr>
              <a:buClr>
                <a:schemeClr val="hlink"/>
              </a:buClr>
              <a:buFont typeface="Wingdings" pitchFamily="2" charset="2"/>
              <a:buNone/>
              <a:defRPr sz="2200" b="1">
                <a:solidFill>
                  <a:srgbClr val="004599"/>
                </a:solidFill>
                <a:cs typeface="Arial" charset="0"/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7956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sz="2400"/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</a:t>
            </a:r>
            <a:r>
              <a:rPr lang="de-DE" noProof="0" dirty="0" err="1"/>
              <a:t>master</a:t>
            </a:r>
            <a:r>
              <a:rPr lang="de-DE" noProof="0" dirty="0"/>
              <a:t>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882740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497053"/>
            <a:ext cx="2743200" cy="320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CE32-9DFF-457B-8665-338E23D2151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284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497053"/>
            <a:ext cx="2743200" cy="320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CE32-9DFF-457B-8665-338E23D2151D}" type="slidenum">
              <a:rPr lang="de-DE" smtClean="0"/>
              <a:t>‹Nr.›</a:t>
            </a:fld>
            <a:endParaRPr lang="de-DE" dirty="0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0" y="6123225"/>
            <a:ext cx="12193200" cy="36000"/>
            <a:chOff x="0" y="2707200"/>
            <a:chExt cx="9144000" cy="36000"/>
          </a:xfrm>
        </p:grpSpPr>
        <p:cxnSp>
          <p:nvCxnSpPr>
            <p:cNvPr id="8" name="Gerade Verbindung 8"/>
            <p:cNvCxnSpPr/>
            <p:nvPr userDrawn="1"/>
          </p:nvCxnSpPr>
          <p:spPr bwMode="auto">
            <a:xfrm>
              <a:off x="0" y="2707200"/>
              <a:ext cx="9144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4599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18"/>
            <p:cNvCxnSpPr/>
            <p:nvPr userDrawn="1"/>
          </p:nvCxnSpPr>
          <p:spPr bwMode="auto">
            <a:xfrm>
              <a:off x="0" y="2743200"/>
              <a:ext cx="9144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B7BCC1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2" name="Picture 4" descr="D:\TNS Infratest\ESCA\dimap\Neu2013\input\Logo_Infratest_4c_positiv\Logo_Infratest_RGB_positiv2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1109" y="6278136"/>
            <a:ext cx="1911631" cy="36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3"/>
          <p:cNvSpPr txBox="1">
            <a:spLocks/>
          </p:cNvSpPr>
          <p:nvPr userDrawn="1"/>
        </p:nvSpPr>
        <p:spPr>
          <a:xfrm>
            <a:off x="346729" y="11452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60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b="0" noProof="0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ARD-</a:t>
            </a:r>
            <a:r>
              <a:rPr lang="de-DE" sz="2000" b="0" noProof="0" dirty="0" err="1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DeutschlandTREND</a:t>
            </a:r>
            <a:r>
              <a:rPr lang="de-DE" sz="2000" b="0" noProof="0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November 2021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44EEAF8-9AA1-4827-B752-7C8604F7070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095" y="151355"/>
            <a:ext cx="1128331" cy="53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6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3" r:id="rId3"/>
    <p:sldLayoutId id="2147483664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4067" userDrawn="1">
          <p15:clr>
            <a:srgbClr val="F26B43"/>
          </p15:clr>
        </p15:guide>
        <p15:guide id="3" pos="3613" userDrawn="1">
          <p15:clr>
            <a:srgbClr val="F26B43"/>
          </p15:clr>
        </p15:guide>
        <p15:guide id="4" pos="211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orient="horz" pos="913" userDrawn="1">
          <p15:clr>
            <a:srgbClr val="F26B43"/>
          </p15:clr>
        </p15:guide>
        <p15:guide id="8" orient="horz" pos="34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chart" Target="../charts/chart13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chart" Target="../charts/chart15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chart" Target="../charts/chart14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chart" Target="../charts/chart17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chart" Target="../charts/chart16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chart" Target="../charts/chart1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chart" Target="../charts/chart18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chart" Target="../charts/chart21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chart" Target="../charts/chart20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3" Type="http://schemas.openxmlformats.org/officeDocument/2006/relationships/tags" Target="../tags/tag41.xml"/><Relationship Id="rId7" Type="http://schemas.openxmlformats.org/officeDocument/2006/relationships/chart" Target="../charts/chart23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chart" Target="../charts/chart22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3" Type="http://schemas.openxmlformats.org/officeDocument/2006/relationships/tags" Target="../tags/tag44.xml"/><Relationship Id="rId7" Type="http://schemas.openxmlformats.org/officeDocument/2006/relationships/chart" Target="../charts/chart25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5.xml"/><Relationship Id="rId9" Type="http://schemas.openxmlformats.org/officeDocument/2006/relationships/chart" Target="../charts/char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chart" Target="../charts/chart29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chart" Target="../charts/chart28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2.xml"/><Relationship Id="rId3" Type="http://schemas.openxmlformats.org/officeDocument/2006/relationships/tags" Target="../tags/tag51.xml"/><Relationship Id="rId7" Type="http://schemas.openxmlformats.org/officeDocument/2006/relationships/chart" Target="../charts/chart3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chart" Target="../charts/chart30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chart" Target="../charts/chart3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chart" Target="../charts/chart33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chart" Target="../charts/chart4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jpe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chart" Target="../charts/chart5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tags" Target="../tags/tag16.xml"/><Relationship Id="rId7" Type="http://schemas.openxmlformats.org/officeDocument/2006/relationships/chart" Target="../charts/chart7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chart" Target="../charts/chart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tags" Target="../tags/tag19.xml"/><Relationship Id="rId7" Type="http://schemas.openxmlformats.org/officeDocument/2006/relationships/chart" Target="../charts/chart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chart" Target="../charts/chart1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chart" Target="../charts/chart11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1328" y="0"/>
            <a:ext cx="4082111" cy="6858000"/>
          </a:xfrm>
          <a:prstGeom prst="rect">
            <a:avLst/>
          </a:prstGeom>
        </p:spPr>
      </p:pic>
      <p:sp>
        <p:nvSpPr>
          <p:cNvPr id="5" name="Rectangle 40"/>
          <p:cNvSpPr txBox="1">
            <a:spLocks noChangeArrowheads="1"/>
          </p:cNvSpPr>
          <p:nvPr/>
        </p:nvSpPr>
        <p:spPr>
          <a:xfrm>
            <a:off x="8113605" y="2192430"/>
            <a:ext cx="3493880" cy="783771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vert="horz" wrap="square" lIns="0" tIns="0" rIns="0" bIns="0" anchor="t" anchorCtr="0"/>
          <a:lstStyle>
            <a:lvl1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Dax Offc" pitchFamily="34" charset="0"/>
                <a:ea typeface="+mj-ea"/>
                <a:cs typeface="+mj-cs"/>
              </a:defRPr>
            </a:lvl1pPr>
            <a:lvl2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2pPr>
            <a:lvl3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3pPr>
            <a:lvl4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4pPr>
            <a:lvl5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5pPr>
            <a:lvl6pPr marL="4572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6pPr>
            <a:lvl7pPr marL="9144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7pPr>
            <a:lvl8pPr marL="13716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8pPr>
            <a:lvl9pPr marL="18288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</a:pPr>
            <a:r>
              <a:rPr lang="de-DE" sz="2200" b="1" dirty="0">
                <a:solidFill>
                  <a:srgbClr val="004599"/>
                </a:solidFill>
                <a:latin typeface="+mj-lt"/>
              </a:rPr>
              <a:t>ARD-DeutschlandTREND</a:t>
            </a:r>
          </a:p>
          <a:p>
            <a:pPr>
              <a:buClr>
                <a:srgbClr val="000000"/>
              </a:buClr>
              <a:buSzPct val="100000"/>
            </a:pPr>
            <a:r>
              <a:rPr lang="de-DE" sz="2200" b="1" dirty="0">
                <a:solidFill>
                  <a:srgbClr val="004599"/>
                </a:solidFill>
                <a:latin typeface="+mj-lt"/>
              </a:rPr>
              <a:t>November 2021</a:t>
            </a:r>
          </a:p>
        </p:txBody>
      </p:sp>
      <p:sp>
        <p:nvSpPr>
          <p:cNvPr id="6" name="Rectangle 40"/>
          <p:cNvSpPr txBox="1">
            <a:spLocks noChangeArrowheads="1"/>
          </p:cNvSpPr>
          <p:nvPr/>
        </p:nvSpPr>
        <p:spPr>
          <a:xfrm>
            <a:off x="8115300" y="2976201"/>
            <a:ext cx="3484501" cy="148053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vert="horz" wrap="square" lIns="0" tIns="0" rIns="0" bIns="0" anchor="t" anchorCtr="0"/>
          <a:lstStyle>
            <a:lvl1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Dax Offc" pitchFamily="34" charset="0"/>
                <a:ea typeface="+mj-ea"/>
                <a:cs typeface="+mj-cs"/>
              </a:defRPr>
            </a:lvl1pPr>
            <a:lvl2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2pPr>
            <a:lvl3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3pPr>
            <a:lvl4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4pPr>
            <a:lvl5pPr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5pPr>
            <a:lvl6pPr marL="4572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6pPr>
            <a:lvl7pPr marL="9144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7pPr>
            <a:lvl8pPr marL="13716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8pPr>
            <a:lvl9pPr marL="1828800" algn="l" defTabSz="960438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808080"/>
                </a:solidFill>
                <a:latin typeface="Verdana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</a:pPr>
            <a:r>
              <a:rPr lang="de-DE" sz="2200" dirty="0">
                <a:latin typeface="+mj-lt"/>
              </a:rPr>
              <a:t>Eine repräsentative Studie im Auftrag </a:t>
            </a:r>
          </a:p>
          <a:p>
            <a:pPr>
              <a:buClr>
                <a:srgbClr val="000000"/>
              </a:buClr>
              <a:buSzPct val="100000"/>
            </a:pPr>
            <a:r>
              <a:rPr lang="de-DE" sz="2200" dirty="0">
                <a:latin typeface="+mj-lt"/>
              </a:rPr>
              <a:t>der tages</a:t>
            </a:r>
            <a:r>
              <a:rPr lang="de-DE" sz="2200" b="1" dirty="0">
                <a:latin typeface="+mj-lt"/>
              </a:rPr>
              <a:t>themen</a:t>
            </a:r>
          </a:p>
        </p:txBody>
      </p:sp>
      <p:pic>
        <p:nvPicPr>
          <p:cNvPr id="7" name="Picture 2" descr="D:\TNS Infratest\ESCA\dimap\Neu2013\input\Logo_Infratest_4c_positiv\Logo_Infratest_RGB_positiv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664" y="6201099"/>
            <a:ext cx="2439238" cy="46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176DCE6-F2BE-4F49-A23F-63C6327B093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129" y="196276"/>
            <a:ext cx="1128331" cy="5320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60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200" b="0" u="none" dirty="0"/>
              <a:t>Wie groß ist im Zusammenhang mit der Corona-Pandemie Ihre Sorge, …?</a:t>
            </a:r>
            <a:endParaRPr lang="de-DE" sz="1200" b="0" u="none" dirty="0">
              <a:latin typeface="Arial"/>
            </a:endParaRPr>
          </a:p>
        </p:txBody>
      </p:sp>
      <p:graphicFrame>
        <p:nvGraphicFramePr>
          <p:cNvPr id="15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230447"/>
              </p:ext>
            </p:extLst>
          </p:nvPr>
        </p:nvGraphicFramePr>
        <p:xfrm>
          <a:off x="394117" y="1634883"/>
          <a:ext cx="11487789" cy="3697625"/>
        </p:xfrm>
        <a:graphic>
          <a:graphicData uri="http://schemas.openxmlformats.org/drawingml/2006/table">
            <a:tbl>
              <a:tblPr/>
              <a:tblGrid>
                <a:gridCol w="4601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6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9525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dass ältere Bürgerinnen und Bürger schwer an Corona erkranken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525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dass das Gesundheitswesen bei uns an seine Grenzen stößt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64296"/>
                  </a:ext>
                </a:extLst>
              </a:tr>
              <a:tr h="739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dass sich Kinder, die bislang noch nicht geimpft werden können, mit dem Corona-Virus anstecken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19764"/>
                  </a:ext>
                </a:extLst>
              </a:tr>
              <a:tr h="739525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dass das öffentliche Leben in den kommenden Wochen wieder stärker eingeschränkt werden könnte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7987"/>
                  </a:ext>
                </a:extLst>
              </a:tr>
              <a:tr h="739525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dass Sie sich mit dem Corona-Virus anstecken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54026"/>
                  </a:ext>
                </a:extLst>
              </a:tr>
            </a:tbl>
          </a:graphicData>
        </a:graphic>
      </p:graphicFrame>
      <p:sp>
        <p:nvSpPr>
          <p:cNvPr id="17" name="Rechteck 16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0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76836"/>
              </p:ext>
            </p:extLst>
          </p:nvPr>
        </p:nvGraphicFramePr>
        <p:xfrm>
          <a:off x="5243208" y="1060207"/>
          <a:ext cx="6591310" cy="467950"/>
        </p:xfrm>
        <a:graphic>
          <a:graphicData uri="http://schemas.openxmlformats.org/drawingml/2006/table">
            <a:tbl>
              <a:tblPr/>
              <a:tblGrid>
                <a:gridCol w="253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2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50"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sehr groß / groß</a:t>
                      </a:r>
                    </a:p>
                  </a:txBody>
                  <a:tcPr marL="0" marR="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400" u="non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weniger groß / klein</a:t>
                      </a:r>
                    </a:p>
                  </a:txBody>
                  <a:tcPr marL="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Objec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25974"/>
              </p:ext>
            </p:extLst>
          </p:nvPr>
        </p:nvGraphicFramePr>
        <p:xfrm>
          <a:off x="5068460" y="1628619"/>
          <a:ext cx="6813446" cy="369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" name="Rectangle 56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</a:t>
            </a:r>
            <a:endParaRPr lang="de-DE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29" name="Text Placeholder 5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390229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Corona-Pandemie: Sorgen, …</a:t>
            </a:r>
          </a:p>
        </p:txBody>
      </p:sp>
    </p:spTree>
    <p:extLst>
      <p:ext uri="{BB962C8B-B14F-4D97-AF65-F5344CB8AC3E}">
        <p14:creationId xmlns:p14="http://schemas.microsoft.com/office/powerpoint/2010/main" val="379636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4" name="Group 6"/>
          <p:cNvGraphicFramePr>
            <a:graphicFrameLocks noGrp="1"/>
          </p:cNvGraphicFramePr>
          <p:nvPr/>
        </p:nvGraphicFramePr>
        <p:xfrm>
          <a:off x="6456363" y="1968477"/>
          <a:ext cx="5400675" cy="303903"/>
        </p:xfrm>
        <a:graphic>
          <a:graphicData uri="http://schemas.openxmlformats.org/drawingml/2006/table">
            <a:tbl>
              <a:tblPr/>
              <a:tblGrid>
                <a:gridCol w="317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03">
                <a:tc>
                  <a:txBody>
                    <a:bodyPr/>
                    <a:lstStyle/>
                    <a:p>
                      <a:pPr algn="r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dafür</a:t>
                      </a:r>
                    </a:p>
                  </a:txBody>
                  <a:tcPr marL="252000" marR="252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dagegen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054698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62128"/>
              </p:ext>
            </p:extLst>
          </p:nvPr>
        </p:nvGraphicFramePr>
        <p:xfrm>
          <a:off x="357183" y="4621236"/>
          <a:ext cx="5378454" cy="626400"/>
        </p:xfrm>
        <a:graphic>
          <a:graphicData uri="http://schemas.openxmlformats.org/drawingml/2006/table">
            <a:tbl>
              <a:tblPr/>
              <a:tblGrid>
                <a:gridCol w="268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599"/>
                          </a:solidFill>
                          <a:effectLst/>
                          <a:latin typeface="Arial" charset="0"/>
                          <a:cs typeface="Arial" charset="0"/>
                        </a:rPr>
                        <a:t>dafür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dagegen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 Placeholder 5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Corona-Impfpflicht für Personen ab 18 Jahren</a:t>
            </a:r>
          </a:p>
        </p:txBody>
      </p:sp>
      <p:sp>
        <p:nvSpPr>
          <p:cNvPr id="19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solidFill>
                  <a:srgbClr val="000000"/>
                </a:solidFill>
              </a:rPr>
              <a:t>Würden Sie eine allgemeine Impfplicht gegen das Corona-Virus für Personen ab 18 Jahren in Deutschland befürworten oder ablehnen?</a:t>
            </a:r>
          </a:p>
        </p:txBody>
      </p:sp>
      <p:sp>
        <p:nvSpPr>
          <p:cNvPr id="23" name="Rectangle 56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August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graphicFrame>
        <p:nvGraphicFramePr>
          <p:cNvPr id="14" name="Group 27">
            <a:extLst>
              <a:ext uri="{FF2B5EF4-FFF2-40B4-BE49-F238E27FC236}">
                <a16:creationId xmlns:a16="http://schemas.microsoft.com/office/drawing/2014/main" id="{B071513C-5100-413F-9541-E13E82B4A2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422686"/>
              </p:ext>
            </p:extLst>
          </p:nvPr>
        </p:nvGraphicFramePr>
        <p:xfrm>
          <a:off x="6456363" y="2444530"/>
          <a:ext cx="5400675" cy="2596248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783512B5-2C69-4D11-A869-49176B03CF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36437"/>
              </p:ext>
            </p:extLst>
          </p:nvPr>
        </p:nvGraphicFramePr>
        <p:xfrm>
          <a:off x="7416801" y="2441574"/>
          <a:ext cx="4440237" cy="259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6935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4" name="Group 6"/>
          <p:cNvGraphicFramePr>
            <a:graphicFrameLocks noGrp="1"/>
          </p:cNvGraphicFramePr>
          <p:nvPr/>
        </p:nvGraphicFramePr>
        <p:xfrm>
          <a:off x="6456363" y="1968477"/>
          <a:ext cx="5400675" cy="303903"/>
        </p:xfrm>
        <a:graphic>
          <a:graphicData uri="http://schemas.openxmlformats.org/drawingml/2006/table">
            <a:tbl>
              <a:tblPr/>
              <a:tblGrid>
                <a:gridCol w="317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03">
                <a:tc>
                  <a:txBody>
                    <a:bodyPr/>
                    <a:lstStyle/>
                    <a:p>
                      <a:pPr algn="r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dafür</a:t>
                      </a:r>
                    </a:p>
                  </a:txBody>
                  <a:tcPr marL="252000" marR="252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dagegen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933172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37983"/>
              </p:ext>
            </p:extLst>
          </p:nvPr>
        </p:nvGraphicFramePr>
        <p:xfrm>
          <a:off x="357183" y="4621236"/>
          <a:ext cx="5378454" cy="626400"/>
        </p:xfrm>
        <a:graphic>
          <a:graphicData uri="http://schemas.openxmlformats.org/drawingml/2006/table">
            <a:tbl>
              <a:tblPr/>
              <a:tblGrid>
                <a:gridCol w="268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599"/>
                          </a:solidFill>
                          <a:effectLst/>
                          <a:latin typeface="Arial" charset="0"/>
                          <a:cs typeface="Arial" charset="0"/>
                        </a:rPr>
                        <a:t>dafür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dagegen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 Placeholder 5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Corona-Impfpflicht für bestimmte Berufsgruppen</a:t>
            </a:r>
          </a:p>
        </p:txBody>
      </p:sp>
      <p:sp>
        <p:nvSpPr>
          <p:cNvPr id="19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solidFill>
                  <a:srgbClr val="000000"/>
                </a:solidFill>
              </a:rPr>
              <a:t>Würden Sie eine Impfpflicht gegen das Corona-Virus in Deutschland für bestimmte Berufsgruppen, wie z.B. im Gesundheits- und Pflegebereich befürworten oder ablehnen?</a:t>
            </a:r>
          </a:p>
        </p:txBody>
      </p:sp>
      <p:sp>
        <p:nvSpPr>
          <p:cNvPr id="23" name="Rectangle 56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graphicFrame>
        <p:nvGraphicFramePr>
          <p:cNvPr id="14" name="Group 27">
            <a:extLst>
              <a:ext uri="{FF2B5EF4-FFF2-40B4-BE49-F238E27FC236}">
                <a16:creationId xmlns:a16="http://schemas.microsoft.com/office/drawing/2014/main" id="{B071513C-5100-413F-9541-E13E82B4A2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773334"/>
              </p:ext>
            </p:extLst>
          </p:nvPr>
        </p:nvGraphicFramePr>
        <p:xfrm>
          <a:off x="6456363" y="2444530"/>
          <a:ext cx="5400675" cy="2596248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7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783512B5-2C69-4D11-A869-49176B03CF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036154"/>
              </p:ext>
            </p:extLst>
          </p:nvPr>
        </p:nvGraphicFramePr>
        <p:xfrm>
          <a:off x="7416801" y="2441574"/>
          <a:ext cx="4440237" cy="259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7648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853200"/>
              </p:ext>
            </p:extLst>
          </p:nvPr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bestimmte Berufsgruppen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948294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083864"/>
              </p:ext>
            </p:extLst>
          </p:nvPr>
        </p:nvGraphicFramePr>
        <p:xfrm>
          <a:off x="357183" y="4621236"/>
          <a:ext cx="5378454" cy="626400"/>
        </p:xfrm>
        <a:graphic>
          <a:graphicData uri="http://schemas.openxmlformats.org/drawingml/2006/table">
            <a:tbl>
              <a:tblPr/>
              <a:tblGrid>
                <a:gridCol w="268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599"/>
                          </a:solidFill>
                          <a:effectLst/>
                          <a:latin typeface="Arial" charset="0"/>
                          <a:cs typeface="Arial" charset="0"/>
                        </a:rPr>
                        <a:t>dafür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dagegen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 Placeholder 5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Corona-Impfpflicht</a:t>
            </a:r>
          </a:p>
        </p:txBody>
      </p:sp>
      <p:sp>
        <p:nvSpPr>
          <p:cNvPr id="19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solidFill>
                  <a:srgbClr val="000000"/>
                </a:solidFill>
              </a:rPr>
              <a:t>Würden Sie eine allgemeine Impfplicht gegen das Corona-Virus für Personen ab 18 Jahren in Deutschland befürworten oder ablehnen? // Würden Sie eine Impfpflicht gegen das Corona-Virus in Deutschland für bestimmte Berufsgruppen, wie z.B. im Gesundheits- und Pflegebereich befürworten oder ablehnen?</a:t>
            </a:r>
          </a:p>
        </p:txBody>
      </p:sp>
      <p:sp>
        <p:nvSpPr>
          <p:cNvPr id="23" name="Rectangle 56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August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graphicFrame>
        <p:nvGraphicFramePr>
          <p:cNvPr id="17" name="Tabelle 16">
            <a:extLst>
              <a:ext uri="{FF2B5EF4-FFF2-40B4-BE49-F238E27FC236}">
                <a16:creationId xmlns:a16="http://schemas.microsoft.com/office/drawing/2014/main" id="{1A192BA4-1F87-4239-B5DA-3F2A58C61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632164"/>
              </p:ext>
            </p:extLst>
          </p:nvPr>
        </p:nvGraphicFramePr>
        <p:xfrm>
          <a:off x="357183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alle Personen ab 18 Jahren in Deutschland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65F92CAB-883D-441C-B371-0F3EC089F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310650"/>
              </p:ext>
            </p:extLst>
          </p:nvPr>
        </p:nvGraphicFramePr>
        <p:xfrm>
          <a:off x="6444477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Group 6">
            <a:extLst>
              <a:ext uri="{FF2B5EF4-FFF2-40B4-BE49-F238E27FC236}">
                <a16:creationId xmlns:a16="http://schemas.microsoft.com/office/drawing/2014/main" id="{EF6F4F59-2FCD-4E28-9C83-25D7A78AE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236230"/>
              </p:ext>
            </p:extLst>
          </p:nvPr>
        </p:nvGraphicFramePr>
        <p:xfrm>
          <a:off x="6444476" y="4621236"/>
          <a:ext cx="5378454" cy="626400"/>
        </p:xfrm>
        <a:graphic>
          <a:graphicData uri="http://schemas.openxmlformats.org/drawingml/2006/table">
            <a:tbl>
              <a:tblPr/>
              <a:tblGrid>
                <a:gridCol w="268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599"/>
                          </a:solidFill>
                          <a:effectLst/>
                          <a:latin typeface="Arial" charset="0"/>
                          <a:cs typeface="Arial" charset="0"/>
                        </a:rPr>
                        <a:t>dafür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dagegen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708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230896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593149"/>
              </p:ext>
            </p:extLst>
          </p:nvPr>
        </p:nvGraphicFramePr>
        <p:xfrm>
          <a:off x="357183" y="4621236"/>
          <a:ext cx="5378456" cy="688044"/>
        </p:xfrm>
        <a:graphic>
          <a:graphicData uri="http://schemas.openxmlformats.org/drawingml/2006/table">
            <a:tbl>
              <a:tblPr/>
              <a:tblGrid>
                <a:gridCol w="1344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sehr groß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groß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wenig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gar kein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+5</a:t>
                      </a: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903639"/>
              </p:ext>
            </p:extLst>
          </p:nvPr>
        </p:nvGraphicFramePr>
        <p:xfrm>
          <a:off x="6456363" y="2444530"/>
          <a:ext cx="5400675" cy="2574912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" name="Objec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942441"/>
              </p:ext>
            </p:extLst>
          </p:nvPr>
        </p:nvGraphicFramePr>
        <p:xfrm>
          <a:off x="7416801" y="2441574"/>
          <a:ext cx="4440237" cy="25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Text Box 5">
            <a:extLst>
              <a:ext uri="{FF2B5EF4-FFF2-40B4-BE49-F238E27FC236}">
                <a16:creationId xmlns:a16="http://schemas.microsoft.com/office/drawing/2014/main" id="{7F98531E-301B-4D6C-A3E5-82218E5F5E4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Sehen Sie beim Klimaschutz sehr großen, großen, wenig oder gar keinen Handlungsbedarf?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CDFA4F0-3A46-447F-BCF1-6AA6D218A44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Handlungsbedarf beim Klimaschutz</a:t>
            </a:r>
          </a:p>
        </p:txBody>
      </p:sp>
      <p:graphicFrame>
        <p:nvGraphicFramePr>
          <p:cNvPr id="25" name="Group 6">
            <a:extLst>
              <a:ext uri="{FF2B5EF4-FFF2-40B4-BE49-F238E27FC236}">
                <a16:creationId xmlns:a16="http://schemas.microsoft.com/office/drawing/2014/main" id="{D1111B41-CB2E-41B1-912F-396A0CFAF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11273"/>
              </p:ext>
            </p:extLst>
          </p:nvPr>
        </p:nvGraphicFramePr>
        <p:xfrm>
          <a:off x="6456363" y="1968477"/>
          <a:ext cx="5400675" cy="303903"/>
        </p:xfrm>
        <a:graphic>
          <a:graphicData uri="http://schemas.openxmlformats.org/drawingml/2006/table">
            <a:tbl>
              <a:tblPr/>
              <a:tblGrid>
                <a:gridCol w="317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03">
                <a:tc>
                  <a:txBody>
                    <a:bodyPr/>
                    <a:lstStyle/>
                    <a:p>
                      <a:pPr algn="r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sehr groß / groß</a:t>
                      </a:r>
                    </a:p>
                  </a:txBody>
                  <a:tcPr marL="252000" marR="252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wenig / gar kein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ctangle 56">
            <a:extLst>
              <a:ext uri="{FF2B5EF4-FFF2-40B4-BE49-F238E27FC236}">
                <a16:creationId xmlns:a16="http://schemas.microsoft.com/office/drawing/2014/main" id="{8B61646E-B3C6-4D34-B013-5A5646792C49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2019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</p:spTree>
    <p:extLst>
      <p:ext uri="{BB962C8B-B14F-4D97-AF65-F5344CB8AC3E}">
        <p14:creationId xmlns:p14="http://schemas.microsoft.com/office/powerpoint/2010/main" val="244691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53E48196-EC1D-4A4D-B8E5-560A30D1FF08}"/>
              </a:ext>
            </a:extLst>
          </p:cNvPr>
          <p:cNvGraphicFramePr>
            <a:graphicFrameLocks/>
          </p:cNvGraphicFramePr>
          <p:nvPr/>
        </p:nvGraphicFramePr>
        <p:xfrm>
          <a:off x="6483283" y="1808227"/>
          <a:ext cx="5408611" cy="312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2019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Sehen Sie beim Klimaschutz sehr großen, großen, wenig oder gar keinen Handlungsbedarf?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Handlungsbedarf beim Klimaschutz</a:t>
            </a: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AE264FF3-9E80-461D-8ADB-41D5782AD7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1998470"/>
              </p:ext>
            </p:extLst>
          </p:nvPr>
        </p:nvGraphicFramePr>
        <p:xfrm>
          <a:off x="6422257" y="1399685"/>
          <a:ext cx="5400674" cy="408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68DBDB05-816A-4239-9C3C-BF67346F82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323184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Group 6">
            <a:extLst>
              <a:ext uri="{FF2B5EF4-FFF2-40B4-BE49-F238E27FC236}">
                <a16:creationId xmlns:a16="http://schemas.microsoft.com/office/drawing/2014/main" id="{4C3320F9-42AE-4C62-9F86-FEA7C04F9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704329"/>
              </p:ext>
            </p:extLst>
          </p:nvPr>
        </p:nvGraphicFramePr>
        <p:xfrm>
          <a:off x="357183" y="4621236"/>
          <a:ext cx="5378456" cy="688044"/>
        </p:xfrm>
        <a:graphic>
          <a:graphicData uri="http://schemas.openxmlformats.org/drawingml/2006/table">
            <a:tbl>
              <a:tblPr/>
              <a:tblGrid>
                <a:gridCol w="1344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sehr groß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groß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wenig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gar kein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+5</a:t>
                      </a: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77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924865"/>
              </p:ext>
            </p:extLst>
          </p:nvPr>
        </p:nvGraphicFramePr>
        <p:xfrm>
          <a:off x="334964" y="1181128"/>
          <a:ext cx="5400674" cy="349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564315"/>
              </p:ext>
            </p:extLst>
          </p:nvPr>
        </p:nvGraphicFramePr>
        <p:xfrm>
          <a:off x="334963" y="4673635"/>
          <a:ext cx="5400675" cy="959693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6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sollte mehr tun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kümmert sich angemessen um den Klimaschutz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sollte weniger tun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+6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8297"/>
                  </a:ext>
                </a:extLst>
              </a:tr>
            </a:tbl>
          </a:graphicData>
        </a:graphic>
      </p:graphicFrame>
      <p:graphicFrame>
        <p:nvGraphicFramePr>
          <p:cNvPr id="17" name="Group 6"/>
          <p:cNvGraphicFramePr>
            <a:graphicFrameLocks noGrp="1"/>
          </p:cNvGraphicFramePr>
          <p:nvPr/>
        </p:nvGraphicFramePr>
        <p:xfrm>
          <a:off x="6456363" y="1833662"/>
          <a:ext cx="5400675" cy="564820"/>
        </p:xfrm>
        <a:graphic>
          <a:graphicData uri="http://schemas.openxmlformats.org/drawingml/2006/table">
            <a:tbl>
              <a:tblPr/>
              <a:tblGrid>
                <a:gridCol w="2243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820"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sollte mehr tun</a:t>
                      </a:r>
                    </a:p>
                  </a:txBody>
                  <a:tcPr marL="252000" marR="252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kümmert sich angemessen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sollte weniger tun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274673"/>
              </p:ext>
            </p:extLst>
          </p:nvPr>
        </p:nvGraphicFramePr>
        <p:xfrm>
          <a:off x="6456363" y="2444531"/>
          <a:ext cx="5400675" cy="2577870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2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2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Object 21"/>
          <p:cNvGraphicFramePr>
            <a:graphicFrameLocks/>
          </p:cNvGraphicFramePr>
          <p:nvPr/>
        </p:nvGraphicFramePr>
        <p:xfrm>
          <a:off x="7416801" y="2441573"/>
          <a:ext cx="4440237" cy="262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Rectangle 56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2018</a:t>
            </a:r>
            <a:endParaRPr lang="de-DE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14" name="Text Placeholder 5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Einsatz der Politik in Deutschland für den Klimaschutz</a:t>
            </a:r>
          </a:p>
          <a:p>
            <a:pPr>
              <a:spcBef>
                <a:spcPts val="0"/>
              </a:spcBef>
              <a:buSzPct val="100000"/>
            </a:pPr>
            <a:endParaRPr lang="de-DE" sz="2000" dirty="0">
              <a:solidFill>
                <a:srgbClr val="0045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SzPct val="100000"/>
            </a:pPr>
            <a:endParaRPr lang="de-DE" sz="2000" dirty="0">
              <a:solidFill>
                <a:srgbClr val="0045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b" anchorCtr="0">
            <a:noAutofit/>
          </a:bodyPr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solidFill>
                  <a:srgbClr val="000000"/>
                </a:solidFill>
                <a:latin typeface="Arial" panose="020B0604020202020204" pitchFamily="34" charset="0"/>
              </a:rPr>
              <a:t>Sollte die Politik in Deutschland Ihrer Meinung nach mehr für den Klimaschutz tun, sollte sie weniger für den Klimaschutz tun oder kümmert sie sich angemessen um</a:t>
            </a:r>
          </a:p>
          <a:p>
            <a:pPr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solidFill>
                  <a:srgbClr val="000000"/>
                </a:solidFill>
                <a:latin typeface="Arial" panose="020B0604020202020204" pitchFamily="34" charset="0"/>
              </a:rPr>
              <a:t>den Klimaschutz?</a:t>
            </a:r>
          </a:p>
        </p:txBody>
      </p:sp>
      <p:graphicFrame>
        <p:nvGraphicFramePr>
          <p:cNvPr id="22" name="Inhaltsplatzhalter 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67692083"/>
              </p:ext>
            </p:extLst>
          </p:nvPr>
        </p:nvGraphicFramePr>
        <p:xfrm>
          <a:off x="7356431" y="2441573"/>
          <a:ext cx="4560975" cy="2580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575893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6456362" y="1462821"/>
          <a:ext cx="54006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934457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337697"/>
              </p:ext>
            </p:extLst>
          </p:nvPr>
        </p:nvGraphicFramePr>
        <p:xfrm>
          <a:off x="6456363" y="2444530"/>
          <a:ext cx="5400675" cy="2574912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1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" name="Objec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466812"/>
              </p:ext>
            </p:extLst>
          </p:nvPr>
        </p:nvGraphicFramePr>
        <p:xfrm>
          <a:off x="7416801" y="2441574"/>
          <a:ext cx="4440237" cy="25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3" name="Rectangle 56">
            <a:extLst>
              <a:ext uri="{FF2B5EF4-FFF2-40B4-BE49-F238E27FC236}">
                <a16:creationId xmlns:a16="http://schemas.microsoft.com/office/drawing/2014/main" id="{3E5B17D4-AE85-4622-8E1B-691503B11F5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Dezember 2018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0FC49C5B-507B-469B-AAD4-CDC983655C2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Derzeit findet die UN-Klimakonferenz im schottischen Glasgow statt. Wie sehr sind Sie davon überzeugt, dass die internationale Staatengemeinschaft die Probleme bewältigen kann, die aus dem Klimawandel resultieren?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B93FFD07-3F6E-4049-93CC-DD2916316279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Bewältigung der Probleme des Klimawandels durch internationale Staatengemeinschaft</a:t>
            </a:r>
          </a:p>
        </p:txBody>
      </p:sp>
      <p:graphicFrame>
        <p:nvGraphicFramePr>
          <p:cNvPr id="23" name="Group 6">
            <a:extLst>
              <a:ext uri="{FF2B5EF4-FFF2-40B4-BE49-F238E27FC236}">
                <a16:creationId xmlns:a16="http://schemas.microsoft.com/office/drawing/2014/main" id="{D348096B-C75D-45FB-941E-5049AF568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00109"/>
              </p:ext>
            </p:extLst>
          </p:nvPr>
        </p:nvGraphicFramePr>
        <p:xfrm>
          <a:off x="6456363" y="1968477"/>
          <a:ext cx="5400675" cy="498720"/>
        </p:xfrm>
        <a:graphic>
          <a:graphicData uri="http://schemas.openxmlformats.org/drawingml/2006/table">
            <a:tbl>
              <a:tblPr/>
              <a:tblGrid>
                <a:gridCol w="317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03">
                <a:tc>
                  <a:txBody>
                    <a:bodyPr/>
                    <a:lstStyle/>
                    <a:p>
                      <a:pPr algn="r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 und ganz / </a:t>
                      </a:r>
                    </a:p>
                    <a:p>
                      <a:pPr algn="r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eher überzeugt</a:t>
                      </a:r>
                    </a:p>
                  </a:txBody>
                  <a:tcPr marL="252000" marR="252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2813">
                        <a:lnSpc>
                          <a:spcPct val="100000"/>
                        </a:lnSpc>
                      </a:pPr>
                      <a:r>
                        <a:rPr lang="de-DE" sz="1400" u="none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eher nicht / überhaupt nicht überzeugt</a:t>
                      </a:r>
                    </a:p>
                  </a:txBody>
                  <a:tcPr marL="25200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Group 6">
            <a:extLst>
              <a:ext uri="{FF2B5EF4-FFF2-40B4-BE49-F238E27FC236}">
                <a16:creationId xmlns:a16="http://schemas.microsoft.com/office/drawing/2014/main" id="{5E8F3315-7B72-409D-92D8-71130D0E3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247547"/>
              </p:ext>
            </p:extLst>
          </p:nvPr>
        </p:nvGraphicFramePr>
        <p:xfrm>
          <a:off x="345601" y="4699178"/>
          <a:ext cx="5408612" cy="841286"/>
        </p:xfrm>
        <a:graphic>
          <a:graphicData uri="http://schemas.openxmlformats.org/drawingml/2006/table">
            <a:tbl>
              <a:tblPr/>
              <a:tblGrid>
                <a:gridCol w="135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978030353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453847416"/>
                    </a:ext>
                  </a:extLst>
                </a:gridCol>
              </a:tblGrid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voll und ganz überzeugt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eher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eher nicht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überhaupt nicht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±0</a:t>
                      </a: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±0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268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489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53E48196-EC1D-4A4D-B8E5-560A30D1FF08}"/>
              </a:ext>
            </a:extLst>
          </p:cNvPr>
          <p:cNvGraphicFramePr>
            <a:graphicFrameLocks/>
          </p:cNvGraphicFramePr>
          <p:nvPr/>
        </p:nvGraphicFramePr>
        <p:xfrm>
          <a:off x="6483283" y="1808227"/>
          <a:ext cx="5408611" cy="312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Dezember 2018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Werte: Weiß nicht / keine Angabe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Derzeit findet die UN-Klimakonferenz im schottischen Glasgow statt. Wie sehr sind Sie davon überzeugt, dass die internationale Staatengemeinschaft die Probleme bewältigen kann, die aus dem Klimawandel resultieren? // Warum haben Sie Zweifel, dass die internationale Staatengemeinschaft die Probleme bewältigen kann, die aus dem Klimawandel resultieren? (Mehrfachnennungen)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Bewältigung der Probleme des Klimawandels durch internationale Staatengemeinschaft</a:t>
            </a:r>
          </a:p>
        </p:txBody>
      </p:sp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6907668-138E-4535-824F-81E772F5C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011893"/>
              </p:ext>
            </p:extLst>
          </p:nvPr>
        </p:nvGraphicFramePr>
        <p:xfrm>
          <a:off x="3276600" y="1462821"/>
          <a:ext cx="85804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Gründe für mangelnde Überzeugung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FB0C2FDB-4A66-443A-9CFF-4E4EDDBE09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374523"/>
              </p:ext>
            </p:extLst>
          </p:nvPr>
        </p:nvGraphicFramePr>
        <p:xfrm>
          <a:off x="357184" y="1694081"/>
          <a:ext cx="5378454" cy="334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Group 6">
            <a:extLst>
              <a:ext uri="{FF2B5EF4-FFF2-40B4-BE49-F238E27FC236}">
                <a16:creationId xmlns:a16="http://schemas.microsoft.com/office/drawing/2014/main" id="{7A22E422-01A6-4DFC-9548-326D1ECCA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00191"/>
              </p:ext>
            </p:extLst>
          </p:nvPr>
        </p:nvGraphicFramePr>
        <p:xfrm>
          <a:off x="345601" y="4699178"/>
          <a:ext cx="5408612" cy="841286"/>
        </p:xfrm>
        <a:graphic>
          <a:graphicData uri="http://schemas.openxmlformats.org/drawingml/2006/table">
            <a:tbl>
              <a:tblPr/>
              <a:tblGrid>
                <a:gridCol w="135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978030353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453847416"/>
                    </a:ext>
                  </a:extLst>
                </a:gridCol>
              </a:tblGrid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voll und ganz überzeugt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eher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eher nicht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überhaupt nicht überzeugt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±0</a:t>
                      </a: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±0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268580"/>
                  </a:ext>
                </a:extLst>
              </a:tr>
            </a:tbl>
          </a:graphicData>
        </a:graphic>
      </p:graphicFrame>
      <p:graphicFrame>
        <p:nvGraphicFramePr>
          <p:cNvPr id="17" name="Group 27">
            <a:extLst>
              <a:ext uri="{FF2B5EF4-FFF2-40B4-BE49-F238E27FC236}">
                <a16:creationId xmlns:a16="http://schemas.microsoft.com/office/drawing/2014/main" id="{9209B868-1655-45B5-B969-FBEE4647B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967015"/>
              </p:ext>
            </p:extLst>
          </p:nvPr>
        </p:nvGraphicFramePr>
        <p:xfrm>
          <a:off x="6456363" y="1995055"/>
          <a:ext cx="5400675" cy="3400124"/>
        </p:xfrm>
        <a:graphic>
          <a:graphicData uri="http://schemas.openxmlformats.org/drawingml/2006/table">
            <a:tbl>
              <a:tblPr/>
              <a:tblGrid>
                <a:gridCol w="308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0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Weil die Staaten zu sehr ihre eigenen Interessen sehen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Weil die Staaten vor harten Einschnitten zurückschrecken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Weil viele Staaten kurzfristig denken und die Gefahren des Klimawandels zu weit weg erscheinen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Weil der Klimawandel zu komplex ist</a:t>
                      </a:r>
                      <a:endParaRPr lang="de-DE" sz="1400" b="0" i="0" u="none" strike="noStrike" kern="1200" baseline="0" dirty="0">
                        <a:solidFill>
                          <a:srgbClr val="08080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Object 21">
            <a:extLst>
              <a:ext uri="{FF2B5EF4-FFF2-40B4-BE49-F238E27FC236}">
                <a16:creationId xmlns:a16="http://schemas.microsoft.com/office/drawing/2014/main" id="{73B5257A-18C6-450E-BF4E-DB9478FA41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865917"/>
              </p:ext>
            </p:extLst>
          </p:nvPr>
        </p:nvGraphicFramePr>
        <p:xfrm>
          <a:off x="9610725" y="1995055"/>
          <a:ext cx="2246312" cy="340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87803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53E48196-EC1D-4A4D-B8E5-560A30D1FF08}"/>
              </a:ext>
            </a:extLst>
          </p:cNvPr>
          <p:cNvGraphicFramePr>
            <a:graphicFrameLocks/>
          </p:cNvGraphicFramePr>
          <p:nvPr/>
        </p:nvGraphicFramePr>
        <p:xfrm>
          <a:off x="6483283" y="1808227"/>
          <a:ext cx="5408611" cy="312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Wie stehen Sie zu Änderungen und Einschränkungen in Ihrer persönlichen Lebensweise für einen besseren Klimaschutz? Welche der folgenden Aussagen trifft auf Sie am ehesten zu?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Individuelle Verhaltensanpassung für Klimaschutz</a:t>
            </a:r>
          </a:p>
        </p:txBody>
      </p:sp>
      <p:graphicFrame>
        <p:nvGraphicFramePr>
          <p:cNvPr id="9" name="Group 27">
            <a:extLst>
              <a:ext uri="{FF2B5EF4-FFF2-40B4-BE49-F238E27FC236}">
                <a16:creationId xmlns:a16="http://schemas.microsoft.com/office/drawing/2014/main" id="{D8EAB09A-1FAA-4783-8F98-80705DD17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646853"/>
              </p:ext>
            </p:extLst>
          </p:nvPr>
        </p:nvGraphicFramePr>
        <p:xfrm>
          <a:off x="394118" y="1243378"/>
          <a:ext cx="11480580" cy="4038164"/>
        </p:xfrm>
        <a:graphic>
          <a:graphicData uri="http://schemas.openxmlformats.org/drawingml/2006/table">
            <a:tbl>
              <a:tblPr/>
              <a:tblGrid>
                <a:gridCol w="403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4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9541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Ich habe meine Lebensweise bereits umfassend angepasst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541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Ich habe meine Lebensweise bereits etwas angepasst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64296"/>
                  </a:ext>
                </a:extLst>
              </a:tr>
              <a:tr h="100954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Ich werde meine Lebensweise erst anpassen, wenn die Politik eindeutigere Regeln und stärkere Anreize setzt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prstClr val="white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19764"/>
                  </a:ext>
                </a:extLst>
              </a:tr>
              <a:tr h="1009541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Ich werde meine Lebensweise nicht anpassen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54026"/>
                  </a:ext>
                </a:extLst>
              </a:tr>
            </a:tbl>
          </a:graphicData>
        </a:graphic>
      </p:graphicFrame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D28531CB-DEF8-455D-A94B-952E29B03B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1667"/>
              </p:ext>
            </p:extLst>
          </p:nvPr>
        </p:nvGraphicFramePr>
        <p:xfrm>
          <a:off x="5068460" y="1243377"/>
          <a:ext cx="6802989" cy="404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09714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5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</a14:hiddenLine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Studieninformation</a:t>
            </a:r>
          </a:p>
        </p:txBody>
      </p:sp>
      <p:graphicFrame>
        <p:nvGraphicFramePr>
          <p:cNvPr id="5" name="Group 35">
            <a:extLst>
              <a:ext uri="{FF2B5EF4-FFF2-40B4-BE49-F238E27FC236}">
                <a16:creationId xmlns:a16="http://schemas.microsoft.com/office/drawing/2014/main" id="{9435ACA2-31F7-4788-A36C-B141EBB54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39743"/>
              </p:ext>
            </p:extLst>
          </p:nvPr>
        </p:nvGraphicFramePr>
        <p:xfrm>
          <a:off x="357185" y="1319163"/>
          <a:ext cx="11477333" cy="4074808"/>
        </p:xfrm>
        <a:graphic>
          <a:graphicData uri="http://schemas.openxmlformats.org/drawingml/2006/table">
            <a:tbl>
              <a:tblPr/>
              <a:tblGrid>
                <a:gridCol w="3315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Grundgesamtheit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Wahlberechtigte in Deutschland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0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Erhebungsmethode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Zufallsbasierte Telefon*- und Online-Befragung</a:t>
                      </a:r>
                    </a:p>
                    <a:p>
                      <a:pPr marL="173038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* davon 60% Festnetz, 40% Mobilfunk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Erhebungszeitraum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02. bis 03. November 2021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Fallzahl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1.329 Befragte (869 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Telefoninterviews </a:t>
                      </a: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und 460 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Online-Interviews)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Gewichtung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nach soziodemographischen Merkmalen und Rückerinnerung Wahlverhalten</a:t>
                      </a:r>
                    </a:p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Sonntagsfrage mit separater Gewichtung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Schwankungsbreite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2* bis 3** Prozentpunkte</a:t>
                      </a:r>
                    </a:p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* bei einem Anteilswert von 10% ** bei einem Anteilswert von 50%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Ansprechpartner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92088" marR="0" lvl="0" indent="-1920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Dr. Nico A. Siegel, Reinhard Schlinkert, Roberto Heinrich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Kontakt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ingdings" pitchFamily="2" charset="2"/>
                        </a:rPr>
                        <a:t>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lang="de-DE" sz="1400" dirty="0">
                          <a:latin typeface="+mj-lt"/>
                        </a:rPr>
                        <a:t>Berlin: 030 / 533 22 –0, Bonn: 0228 / 329 69 –3</a:t>
                      </a:r>
                    </a:p>
                    <a:p>
                      <a:r>
                        <a:rPr lang="de-DE" sz="1400" dirty="0">
                          <a:latin typeface="+mj-lt"/>
                        </a:rPr>
                        <a:t>@  indi@infratest-dimap.de	</a:t>
                      </a:r>
                    </a:p>
                  </a:txBody>
                  <a:tcPr marL="72000" marR="72000" marT="36008" marB="36008" anchor="ctr" horzOverflow="overflow">
                    <a:lnL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57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Welche Partei würden Sie wählen, wenn am kommenden Sonntag Bundestagswahl wäre?</a:t>
            </a:r>
          </a:p>
        </p:txBody>
      </p:sp>
      <p:sp>
        <p:nvSpPr>
          <p:cNvPr id="20" name="Rectangle 56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/ Reihenfolge der Parteien entspricht dem Ergebnis der letzten Bundestagswahl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Untere Zeile: Wahlergebnis Bundestagswahl 2021</a:t>
            </a:r>
          </a:p>
        </p:txBody>
      </p:sp>
      <p:sp>
        <p:nvSpPr>
          <p:cNvPr id="22" name="Text Placeholder 5"/>
          <p:cNvSpPr txBox="1">
            <a:spLocks/>
          </p:cNvSpPr>
          <p:nvPr/>
        </p:nvSpPr>
        <p:spPr>
          <a:xfrm>
            <a:off x="346729" y="432000"/>
            <a:ext cx="11477331" cy="8111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Sonntagsfrage zur Bundestagswahl</a:t>
            </a:r>
          </a:p>
        </p:txBody>
      </p:sp>
      <p:graphicFrame>
        <p:nvGraphicFramePr>
          <p:cNvPr id="7" name="Chart 9"/>
          <p:cNvGraphicFramePr/>
          <p:nvPr>
            <p:extLst>
              <p:ext uri="{D42A27DB-BD31-4B8C-83A1-F6EECF244321}">
                <p14:modId xmlns:p14="http://schemas.microsoft.com/office/powerpoint/2010/main" val="119221021"/>
              </p:ext>
            </p:extLst>
          </p:nvPr>
        </p:nvGraphicFramePr>
        <p:xfrm>
          <a:off x="346846" y="1032388"/>
          <a:ext cx="9974201" cy="4382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153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5"/>
          <p:cNvSpPr txBox="1">
            <a:spLocks/>
          </p:cNvSpPr>
          <p:nvPr/>
        </p:nvSpPr>
        <p:spPr>
          <a:xfrm>
            <a:off x="345600" y="432256"/>
            <a:ext cx="11477331" cy="8111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Wahl- und Umfrageergebnisse Bundestagswahl</a:t>
            </a:r>
          </a:p>
          <a:p>
            <a:pPr>
              <a:spcBef>
                <a:spcPts val="0"/>
              </a:spcBef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Zeitverlauf</a:t>
            </a:r>
          </a:p>
        </p:txBody>
      </p:sp>
      <p:graphicFrame>
        <p:nvGraphicFramePr>
          <p:cNvPr id="6" name="Object 8"/>
          <p:cNvGraphicFramePr>
            <a:graphicFrameLocks/>
          </p:cNvGraphicFramePr>
          <p:nvPr/>
        </p:nvGraphicFramePr>
        <p:xfrm>
          <a:off x="334963" y="1854948"/>
          <a:ext cx="5831656" cy="361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6A87C053-E791-4BB7-B6FC-B4100DD21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82783"/>
              </p:ext>
            </p:extLst>
          </p:nvPr>
        </p:nvGraphicFramePr>
        <p:xfrm>
          <a:off x="334963" y="1361447"/>
          <a:ext cx="115220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Wahlergebnisse seit 1998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Umfrageergebnisse seit Bundestagswahl 2021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 Box 5">
            <a:extLst>
              <a:ext uri="{FF2B5EF4-FFF2-40B4-BE49-F238E27FC236}">
                <a16:creationId xmlns:a16="http://schemas.microsoft.com/office/drawing/2014/main" id="{D17D93E4-289F-48E9-950D-EDDEF3B9EE0E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Welche Partei würden Sie wählen, wenn am kommenden Sonntag Bundestagswahl wäre?</a:t>
            </a:r>
          </a:p>
        </p:txBody>
      </p:sp>
      <p:sp>
        <p:nvSpPr>
          <p:cNvPr id="9" name="Rectangle 56">
            <a:extLst>
              <a:ext uri="{FF2B5EF4-FFF2-40B4-BE49-F238E27FC236}">
                <a16:creationId xmlns:a16="http://schemas.microsoft.com/office/drawing/2014/main" id="{25FD8EFD-1B3B-464D-B471-E309170D377B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</a:t>
            </a:r>
          </a:p>
        </p:txBody>
      </p:sp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209A80B4-5DC3-4CA1-B993-35CB8E3C8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756497"/>
              </p:ext>
            </p:extLst>
          </p:nvPr>
        </p:nvGraphicFramePr>
        <p:xfrm>
          <a:off x="6096000" y="1883619"/>
          <a:ext cx="5831656" cy="361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2612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200" b="0" u="none" dirty="0"/>
              <a:t>Sind Sie mit der politischen Arbeit von …?</a:t>
            </a:r>
            <a:endParaRPr lang="de-DE" sz="1200" b="0" u="none" dirty="0">
              <a:latin typeface="Arial"/>
            </a:endParaRPr>
          </a:p>
        </p:txBody>
      </p:sp>
      <p:graphicFrame>
        <p:nvGraphicFramePr>
          <p:cNvPr id="15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069633"/>
              </p:ext>
            </p:extLst>
          </p:nvPr>
        </p:nvGraphicFramePr>
        <p:xfrm>
          <a:off x="394118" y="1634884"/>
          <a:ext cx="11480580" cy="4162906"/>
        </p:xfrm>
        <a:graphic>
          <a:graphicData uri="http://schemas.openxmlformats.org/drawingml/2006/table">
            <a:tbl>
              <a:tblPr/>
              <a:tblGrid>
                <a:gridCol w="274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4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Angela Merkel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+1</a:t>
                      </a: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Frank-Walter Steinmeier**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</a:t>
                      </a: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64296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Olaf Scholz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prstClr val="white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kumimoji="0" lang="de-D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19764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Markus Söder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CSU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7987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Christian Lindner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54026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Robert Habeck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973005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Annalena Baerbock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567893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Armin Laschet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33852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Saskia Esken***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+6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35359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Tino Chrupalla*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681865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Amira Mohamed Ali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  <a:endParaRPr lang="de-DE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38716"/>
                  </a:ext>
                </a:extLst>
              </a:tr>
            </a:tbl>
          </a:graphicData>
        </a:graphic>
      </p:graphicFrame>
      <p:sp>
        <p:nvSpPr>
          <p:cNvPr id="17" name="Rechteck 16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graphicFrame>
        <p:nvGraphicFramePr>
          <p:cNvPr id="20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682308"/>
              </p:ext>
            </p:extLst>
          </p:nvPr>
        </p:nvGraphicFramePr>
        <p:xfrm>
          <a:off x="5243208" y="1060207"/>
          <a:ext cx="6580851" cy="498720"/>
        </p:xfrm>
        <a:graphic>
          <a:graphicData uri="http://schemas.openxmlformats.org/drawingml/2006/table">
            <a:tbl>
              <a:tblPr/>
              <a:tblGrid>
                <a:gridCol w="2193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50"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sehr zufrieden</a:t>
                      </a:r>
                      <a:r>
                        <a:rPr lang="de-DE" sz="1400" u="none" baseline="0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zufrieden</a:t>
                      </a:r>
                      <a:endParaRPr lang="de-DE" sz="1400" u="none" dirty="0">
                        <a:solidFill>
                          <a:srgbClr val="00459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400" u="non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weniger</a:t>
                      </a:r>
                      <a:r>
                        <a:rPr lang="de-DE" sz="140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gar nicht zufrieden</a:t>
                      </a:r>
                      <a:endParaRPr lang="de-DE" sz="1400" u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400" u="none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Be-kanntheit</a:t>
                      </a:r>
                      <a:endParaRPr lang="de-DE" sz="14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Objec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739154"/>
              </p:ext>
            </p:extLst>
          </p:nvPr>
        </p:nvGraphicFramePr>
        <p:xfrm>
          <a:off x="5068460" y="1628619"/>
          <a:ext cx="5887407" cy="416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" name="Rectangle 56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2021 / *September 2021 / **Juni 2021 / ***Februar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Kenne ich nicht / weiß nicht / keine Angabe</a:t>
            </a:r>
          </a:p>
        </p:txBody>
      </p:sp>
      <p:sp>
        <p:nvSpPr>
          <p:cNvPr id="29" name="Text Placeholder 5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390229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Politikerzufriedenheit</a:t>
            </a:r>
          </a:p>
        </p:txBody>
      </p:sp>
    </p:spTree>
    <p:extLst>
      <p:ext uri="{BB962C8B-B14F-4D97-AF65-F5344CB8AC3E}">
        <p14:creationId xmlns:p14="http://schemas.microsoft.com/office/powerpoint/2010/main" val="235281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ichtungspfeil 32"/>
          <p:cNvSpPr/>
          <p:nvPr/>
        </p:nvSpPr>
        <p:spPr bwMode="auto">
          <a:xfrm>
            <a:off x="5990223" y="1595443"/>
            <a:ext cx="5049251" cy="276999"/>
          </a:xfrm>
          <a:prstGeom prst="homePlate">
            <a:avLst/>
          </a:prstGeom>
          <a:solidFill>
            <a:schemeClr val="bg1"/>
          </a:solidFill>
          <a:ln w="12700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square" lIns="72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kumimoji="0" lang="de-DE" sz="1200" b="0" i="0" u="none" strike="noStrike" cap="none" normalizeH="0" baseline="0" dirty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ichtungspfeil 35"/>
          <p:cNvSpPr/>
          <p:nvPr/>
        </p:nvSpPr>
        <p:spPr bwMode="auto">
          <a:xfrm>
            <a:off x="866189" y="1595443"/>
            <a:ext cx="2470186" cy="276999"/>
          </a:xfrm>
          <a:prstGeom prst="homePlate">
            <a:avLst/>
          </a:prstGeom>
          <a:solidFill>
            <a:schemeClr val="bg1"/>
          </a:solidFill>
          <a:ln w="12700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square" lIns="72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kumimoji="0" lang="de-DE" sz="1200" b="0" i="0" u="none" strike="noStrike" cap="none" normalizeH="0" baseline="0" dirty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chtungspfeil 24"/>
          <p:cNvSpPr/>
          <p:nvPr/>
        </p:nvSpPr>
        <p:spPr bwMode="auto">
          <a:xfrm>
            <a:off x="3421299" y="1595443"/>
            <a:ext cx="2470186" cy="276999"/>
          </a:xfrm>
          <a:prstGeom prst="homePlate">
            <a:avLst/>
          </a:prstGeom>
          <a:solidFill>
            <a:schemeClr val="bg1"/>
          </a:solidFill>
          <a:ln w="12700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square" lIns="72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kumimoji="0" lang="de-DE" sz="1200" b="0" i="0" u="none" strike="noStrike" cap="none" normalizeH="0" baseline="0" dirty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4" name="Diagramm 23"/>
          <p:cNvGraphicFramePr/>
          <p:nvPr>
            <p:extLst>
              <p:ext uri="{D42A27DB-BD31-4B8C-83A1-F6EECF244321}">
                <p14:modId xmlns:p14="http://schemas.microsoft.com/office/powerpoint/2010/main" val="2029265883"/>
              </p:ext>
            </p:extLst>
          </p:nvPr>
        </p:nvGraphicFramePr>
        <p:xfrm>
          <a:off x="166154" y="1574964"/>
          <a:ext cx="11510309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Text Box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100" b="0" u="none" dirty="0"/>
              <a:t>Sind Sie mit der politischen Arbeit von …?</a:t>
            </a:r>
            <a:endParaRPr lang="de-DE" sz="1100" b="0" u="none" dirty="0">
              <a:latin typeface="Arial"/>
            </a:endParaRPr>
          </a:p>
        </p:txBody>
      </p:sp>
      <p:sp>
        <p:nvSpPr>
          <p:cNvPr id="29" name="Rectangle 56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Weniger zufrieden / gar nicht zufrieden / kenne ich nicht / weiß nicht / keine Angabe</a:t>
            </a:r>
          </a:p>
        </p:txBody>
      </p:sp>
      <p:cxnSp>
        <p:nvCxnSpPr>
          <p:cNvPr id="38" name="Gerade Verbindung 15"/>
          <p:cNvCxnSpPr/>
          <p:nvPr/>
        </p:nvCxnSpPr>
        <p:spPr bwMode="auto">
          <a:xfrm>
            <a:off x="994771" y="4587472"/>
            <a:ext cx="330373" cy="1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4599"/>
            </a:solidFill>
            <a:prstDash val="sysDot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1298963" y="4394921"/>
            <a:ext cx="201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Zufriedenheits-Mittelwert </a:t>
            </a:r>
          </a:p>
          <a:p>
            <a:r>
              <a:rPr lang="de-DE" sz="1200" dirty="0"/>
              <a:t>der Legislaturperiode</a:t>
            </a:r>
          </a:p>
        </p:txBody>
      </p:sp>
      <p:sp>
        <p:nvSpPr>
          <p:cNvPr id="12" name="Text Placeholder 5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Politikerzufriedenheit: Angela Merkel</a:t>
            </a:r>
          </a:p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Zeitverlauf</a:t>
            </a:r>
          </a:p>
          <a:p>
            <a:pPr>
              <a:spcBef>
                <a:spcPts val="0"/>
              </a:spcBef>
              <a:buSzPct val="100000"/>
            </a:pPr>
            <a:r>
              <a:rPr lang="de-DE" sz="14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 zufrieden / zufrieden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09" y="3308911"/>
            <a:ext cx="798151" cy="108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42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53E48196-EC1D-4A4D-B8E5-560A30D1FF08}"/>
              </a:ext>
            </a:extLst>
          </p:cNvPr>
          <p:cNvGraphicFramePr>
            <a:graphicFrameLocks/>
          </p:cNvGraphicFramePr>
          <p:nvPr/>
        </p:nvGraphicFramePr>
        <p:xfrm>
          <a:off x="6483283" y="1808227"/>
          <a:ext cx="5408611" cy="312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Derzeit steigen die Verbraucherpreise für verschiedene Bereiche des täglichen Bedarfs: Wenn Sie an Ihre Ausgaben denken: Machen sich die Preisanstiege bei Ihnen sehr, stark, weniger stark oder gar nicht bemerkbar? 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Preisanstieg bei täglichen Ausgaben</a:t>
            </a:r>
          </a:p>
        </p:txBody>
      </p: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153567D0-0478-4331-B582-0257851EDE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30356"/>
              </p:ext>
            </p:extLst>
          </p:nvPr>
        </p:nvGraphicFramePr>
        <p:xfrm>
          <a:off x="334964" y="1753348"/>
          <a:ext cx="5408611" cy="290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6" name="Group 6">
            <a:extLst>
              <a:ext uri="{FF2B5EF4-FFF2-40B4-BE49-F238E27FC236}">
                <a16:creationId xmlns:a16="http://schemas.microsoft.com/office/drawing/2014/main" id="{E0918658-640E-4894-9753-ECF495AEA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043648"/>
              </p:ext>
            </p:extLst>
          </p:nvPr>
        </p:nvGraphicFramePr>
        <p:xfrm>
          <a:off x="345601" y="4699178"/>
          <a:ext cx="5408612" cy="685132"/>
        </p:xfrm>
        <a:graphic>
          <a:graphicData uri="http://schemas.openxmlformats.org/drawingml/2006/table">
            <a:tbl>
              <a:tblPr/>
              <a:tblGrid>
                <a:gridCol w="135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978030353"/>
                    </a:ext>
                  </a:extLst>
                </a:gridCol>
                <a:gridCol w="1352153">
                  <a:extLst>
                    <a:ext uri="{9D8B030D-6E8A-4147-A177-3AD203B41FA5}">
                      <a16:colId xmlns:a16="http://schemas.microsoft.com/office/drawing/2014/main" val="453847416"/>
                    </a:ext>
                  </a:extLst>
                </a:gridCol>
              </a:tblGrid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sehr stark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stark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weniger stark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gar nicht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268580"/>
                  </a:ext>
                </a:extLst>
              </a:tr>
            </a:tbl>
          </a:graphicData>
        </a:graphic>
      </p:graphicFrame>
      <p:graphicFrame>
        <p:nvGraphicFramePr>
          <p:cNvPr id="27" name="Tabelle 26">
            <a:extLst>
              <a:ext uri="{FF2B5EF4-FFF2-40B4-BE49-F238E27FC236}">
                <a16:creationId xmlns:a16="http://schemas.microsoft.com/office/drawing/2014/main" id="{7C023241-971A-4980-83A4-602915CD7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008065"/>
              </p:ext>
            </p:extLst>
          </p:nvPr>
        </p:nvGraphicFramePr>
        <p:xfrm>
          <a:off x="334963" y="1337918"/>
          <a:ext cx="115220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de-D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monatl</a:t>
                      </a:r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Haushalts-Netto in €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le 31">
            <a:extLst>
              <a:ext uri="{FF2B5EF4-FFF2-40B4-BE49-F238E27FC236}">
                <a16:creationId xmlns:a16="http://schemas.microsoft.com/office/drawing/2014/main" id="{3466EDC6-A965-47A9-BD3E-B0D082FD6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28057"/>
              </p:ext>
            </p:extLst>
          </p:nvPr>
        </p:nvGraphicFramePr>
        <p:xfrm>
          <a:off x="7667624" y="1815808"/>
          <a:ext cx="4166894" cy="285360"/>
        </p:xfrm>
        <a:graphic>
          <a:graphicData uri="http://schemas.openxmlformats.org/drawingml/2006/table">
            <a:tbl>
              <a:tblPr/>
              <a:tblGrid>
                <a:gridCol w="2083447">
                  <a:extLst>
                    <a:ext uri="{9D8B030D-6E8A-4147-A177-3AD203B41FA5}">
                      <a16:colId xmlns:a16="http://schemas.microsoft.com/office/drawing/2014/main" val="1019435730"/>
                    </a:ext>
                  </a:extLst>
                </a:gridCol>
                <a:gridCol w="2083447">
                  <a:extLst>
                    <a:ext uri="{9D8B030D-6E8A-4147-A177-3AD203B41FA5}">
                      <a16:colId xmlns:a16="http://schemas.microsoft.com/office/drawing/2014/main" val="368052174"/>
                    </a:ext>
                  </a:extLst>
                </a:gridCol>
              </a:tblGrid>
              <a:tr h="206761"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400" u="none" dirty="0">
                          <a:solidFill>
                            <a:srgbClr val="00459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sehr stark / stark</a:t>
                      </a:r>
                    </a:p>
                  </a:txBody>
                  <a:tcPr marL="36000" marR="36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400" u="none" dirty="0">
                          <a:solidFill>
                            <a:srgbClr val="808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weniger stark / gar nicht</a:t>
                      </a:r>
                    </a:p>
                  </a:txBody>
                  <a:tcPr marL="36000" marR="3600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378374"/>
                  </a:ext>
                </a:extLst>
              </a:tr>
            </a:tbl>
          </a:graphicData>
        </a:graphic>
      </p:graphicFrame>
      <p:graphicFrame>
        <p:nvGraphicFramePr>
          <p:cNvPr id="15" name="Group 27">
            <a:extLst>
              <a:ext uri="{FF2B5EF4-FFF2-40B4-BE49-F238E27FC236}">
                <a16:creationId xmlns:a16="http://schemas.microsoft.com/office/drawing/2014/main" id="{2B2CE4B0-33ED-48FE-9355-8E2F29F3F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766164"/>
              </p:ext>
            </p:extLst>
          </p:nvPr>
        </p:nvGraphicFramePr>
        <p:xfrm>
          <a:off x="6455665" y="2298339"/>
          <a:ext cx="5378853" cy="2783154"/>
        </p:xfrm>
        <a:graphic>
          <a:graphicData uri="http://schemas.openxmlformats.org/drawingml/2006/table">
            <a:tbl>
              <a:tblPr/>
              <a:tblGrid>
                <a:gridCol w="110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7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77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unter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1.500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7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1.500 bis unter 3.500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7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3.500 und mehr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Object 21">
            <a:extLst>
              <a:ext uri="{FF2B5EF4-FFF2-40B4-BE49-F238E27FC236}">
                <a16:creationId xmlns:a16="http://schemas.microsoft.com/office/drawing/2014/main" id="{2F084159-2291-464F-BE67-0CE313755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255924"/>
              </p:ext>
            </p:extLst>
          </p:nvPr>
        </p:nvGraphicFramePr>
        <p:xfrm>
          <a:off x="7553325" y="2298339"/>
          <a:ext cx="4269606" cy="278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7217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7A3B18B7-08C2-49AC-B16B-1076106239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783220"/>
              </p:ext>
            </p:extLst>
          </p:nvPr>
        </p:nvGraphicFramePr>
        <p:xfrm>
          <a:off x="334964" y="1753348"/>
          <a:ext cx="5408611" cy="290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4" name="Group 6">
            <a:extLst>
              <a:ext uri="{FF2B5EF4-FFF2-40B4-BE49-F238E27FC236}">
                <a16:creationId xmlns:a16="http://schemas.microsoft.com/office/drawing/2014/main" id="{6F3AAA36-0274-47AF-8962-0EF60C517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588582"/>
              </p:ext>
            </p:extLst>
          </p:nvPr>
        </p:nvGraphicFramePr>
        <p:xfrm>
          <a:off x="357184" y="4647529"/>
          <a:ext cx="5391300" cy="841286"/>
        </p:xfrm>
        <a:graphic>
          <a:graphicData uri="http://schemas.openxmlformats.org/drawingml/2006/table">
            <a:tbl>
              <a:tblPr/>
              <a:tblGrid>
                <a:gridCol w="17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100">
                  <a:extLst>
                    <a:ext uri="{9D8B030D-6E8A-4147-A177-3AD203B41FA5}">
                      <a16:colId xmlns:a16="http://schemas.microsoft.com/office/drawing/2014/main" val="978030353"/>
                    </a:ext>
                  </a:extLst>
                </a:gridCol>
              </a:tblGrid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gehen zu weit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sind angemessen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gehen nicht weit genug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+16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Sind aus Ihrer Sicht die geltenden Corona-Maßnahmen in Deutschland alles in allem angemessen, gehen sie zu weit oder gehen sie Ihnen nicht weit genug?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zur Eindämmung der Corona-Pandemie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ABBE3B0A-BA00-4B63-8327-1D6AE2F9E334}"/>
              </a:ext>
            </a:extLst>
          </p:cNvPr>
          <p:cNvGraphicFramePr>
            <a:graphicFrameLocks noGrp="1"/>
          </p:cNvGraphicFramePr>
          <p:nvPr/>
        </p:nvGraphicFramePr>
        <p:xfrm>
          <a:off x="334963" y="1337918"/>
          <a:ext cx="115220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de-D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Parteianhänger</a:t>
                      </a:r>
                    </a:p>
                  </a:txBody>
                  <a:tcPr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">
            <a:extLst>
              <a:ext uri="{FF2B5EF4-FFF2-40B4-BE49-F238E27FC236}">
                <a16:creationId xmlns:a16="http://schemas.microsoft.com/office/drawing/2014/main" id="{B830C99A-98E7-4108-8963-2BC554AFF996}"/>
              </a:ext>
            </a:extLst>
          </p:cNvPr>
          <p:cNvGraphicFramePr>
            <a:graphicFrameLocks noGrp="1"/>
          </p:cNvGraphicFramePr>
          <p:nvPr/>
        </p:nvGraphicFramePr>
        <p:xfrm>
          <a:off x="7384869" y="1824494"/>
          <a:ext cx="4297224" cy="303903"/>
        </p:xfrm>
        <a:graphic>
          <a:graphicData uri="http://schemas.openxmlformats.org/drawingml/2006/table">
            <a:tbl>
              <a:tblPr/>
              <a:tblGrid>
                <a:gridCol w="143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408">
                  <a:extLst>
                    <a:ext uri="{9D8B030D-6E8A-4147-A177-3AD203B41FA5}">
                      <a16:colId xmlns:a16="http://schemas.microsoft.com/office/drawing/2014/main" val="1080549464"/>
                    </a:ext>
                  </a:extLst>
                </a:gridCol>
              </a:tblGrid>
              <a:tr h="303903">
                <a:tc>
                  <a:txBody>
                    <a:bodyPr/>
                    <a:lstStyle/>
                    <a:p>
                      <a:pPr algn="l" defTabSz="912813"/>
                      <a:r>
                        <a:rPr lang="de-DE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weit</a:t>
                      </a:r>
                    </a:p>
                  </a:txBody>
                  <a:tcPr marL="36000" marR="36000" marT="36000" marB="360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2813"/>
                      <a:r>
                        <a:rPr lang="de-DE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angemessen</a:t>
                      </a:r>
                    </a:p>
                  </a:txBody>
                  <a:tcPr marL="36000" marR="3600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defTabSz="912813"/>
                      <a:r>
                        <a:rPr lang="de-DE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weit genug</a:t>
                      </a:r>
                    </a:p>
                  </a:txBody>
                  <a:tcPr marL="36000" marR="36000" marT="36000" marB="3600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Group 27">
            <a:extLst>
              <a:ext uri="{FF2B5EF4-FFF2-40B4-BE49-F238E27FC236}">
                <a16:creationId xmlns:a16="http://schemas.microsoft.com/office/drawing/2014/main" id="{C1BCD817-DB2A-4E71-9939-FF34779A58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581473"/>
              </p:ext>
            </p:extLst>
          </p:nvPr>
        </p:nvGraphicFramePr>
        <p:xfrm>
          <a:off x="6456363" y="2444531"/>
          <a:ext cx="5400675" cy="2577870"/>
        </p:xfrm>
        <a:graphic>
          <a:graphicData uri="http://schemas.openxmlformats.org/drawingml/2006/table">
            <a:tbl>
              <a:tblPr/>
              <a:tblGrid>
                <a:gridCol w="1243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AfD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FDP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CDU/CSU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SPD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6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1400" b="0" i="0" u="none" strike="noStrike" kern="1200" baseline="0" dirty="0">
                          <a:solidFill>
                            <a:srgbClr val="080808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Grüne</a:t>
                      </a: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 anchor="ctr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Inhaltsplatzhalter 3">
            <a:extLst>
              <a:ext uri="{FF2B5EF4-FFF2-40B4-BE49-F238E27FC236}">
                <a16:creationId xmlns:a16="http://schemas.microsoft.com/office/drawing/2014/main" id="{80723AA0-8FF6-452B-8BD1-D6CB04C4097A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02773661"/>
              </p:ext>
            </p:extLst>
          </p:nvPr>
        </p:nvGraphicFramePr>
        <p:xfrm>
          <a:off x="7356431" y="2441573"/>
          <a:ext cx="4560975" cy="2580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18487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 bwMode="ltGray">
          <a:xfrm>
            <a:off x="209550" y="6326834"/>
            <a:ext cx="2743200" cy="3609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400" b="0" dirty="0">
              <a:solidFill>
                <a:schemeClr val="bg1"/>
              </a:solidFill>
            </a:endParaRPr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72C2AC1E-1F2B-48F7-8356-7B855ABF292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729" y="6275869"/>
            <a:ext cx="9338905" cy="50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Grundgesamtheit: Wahlberechtigte in Deutschland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  <a:tabLst>
                <a:tab pos="4848225" algn="l"/>
              </a:tabLs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Werte in Prozent / Veränderungen in Prozentpunkten zu Oktober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8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Fehlende Werte zu 100 Prozent: Weiß nicht / keine Angabe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ECB42CED-87EA-4050-A316-027131D50EF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46729" y="5534189"/>
            <a:ext cx="11487789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anchor="b" anchorCtr="0"/>
          <a:lstStyle>
            <a:lvl1pPr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de-DE" sz="1200" b="0" u="none" dirty="0">
                <a:latin typeface="Arial"/>
              </a:rPr>
              <a:t>Sind aus Ihrer Sicht die geltenden Corona-Maßnahmen in Deutschland alles in allem angemessen, gehen sie zu weit oder gehen sie Ihnen nicht weit genug?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934020-E79D-4D71-B6D0-C90DEF951D9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5600" y="432256"/>
            <a:ext cx="11477331" cy="811123"/>
          </a:xfrm>
          <a:prstGeom prst="rect">
            <a:avLst/>
          </a:prstGeom>
          <a:solidFill>
            <a:srgbClr val="FFFFFF">
              <a:alpha val="0"/>
            </a:srgbClr>
          </a:solidFill>
          <a:ln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=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ct val="100000"/>
            </a:pPr>
            <a:r>
              <a:rPr lang="de-DE" sz="2000" dirty="0">
                <a:solidFill>
                  <a:srgbClr val="004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zur Eindämmung der Corona-Pandemie</a:t>
            </a:r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AF81B938-84F4-44D0-B506-A640A643CF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19752"/>
              </p:ext>
            </p:extLst>
          </p:nvPr>
        </p:nvGraphicFramePr>
        <p:xfrm>
          <a:off x="334964" y="1753348"/>
          <a:ext cx="5408611" cy="290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Group 6">
            <a:extLst>
              <a:ext uri="{FF2B5EF4-FFF2-40B4-BE49-F238E27FC236}">
                <a16:creationId xmlns:a16="http://schemas.microsoft.com/office/drawing/2014/main" id="{DBFB48E7-454A-4F10-917E-2EE5B2013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02131"/>
              </p:ext>
            </p:extLst>
          </p:nvPr>
        </p:nvGraphicFramePr>
        <p:xfrm>
          <a:off x="357184" y="4647529"/>
          <a:ext cx="5391300" cy="841286"/>
        </p:xfrm>
        <a:graphic>
          <a:graphicData uri="http://schemas.openxmlformats.org/drawingml/2006/table">
            <a:tbl>
              <a:tblPr/>
              <a:tblGrid>
                <a:gridCol w="17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100">
                  <a:extLst>
                    <a:ext uri="{9D8B030D-6E8A-4147-A177-3AD203B41FA5}">
                      <a16:colId xmlns:a16="http://schemas.microsoft.com/office/drawing/2014/main" val="978030353"/>
                    </a:ext>
                  </a:extLst>
                </a:gridCol>
              </a:tblGrid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gehen zu weit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sind angemessen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gehen nicht weit genug</a:t>
                      </a: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257095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+16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15D6FD7A-13DB-4EB8-9AA0-F5CD2B068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9652782"/>
              </p:ext>
            </p:extLst>
          </p:nvPr>
        </p:nvGraphicFramePr>
        <p:xfrm>
          <a:off x="6422257" y="1399685"/>
          <a:ext cx="5400674" cy="408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422836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OXDOCUMENTCLASSIFICATIONVERSION" val="1"/>
  <p:tag name="ESKATOOLS_ISFOXSHOWSHAPES" val="0"/>
  <p:tag name="A71660D270C64F5BBB8F27F5E85BE6370" val="KT\PJ114722;e3171716-98b2-4896-b5c7-e8b8ab69e33b;Restricted use;2017-06-20T13:25:37;;|"/>
  <p:tag name="A71660D270C64F5BBB8F27F5E85BE630" val="1"/>
  <p:tag name="INDIVCOLORSET2_1" val="10701838"/>
  <p:tag name="INDIVCOLORSET2_2" val="2066934"/>
  <p:tag name="INDIVCOLORSET2_3" val="4023929"/>
  <p:tag name="INDIVCOLORSET2_4" val="2508110"/>
  <p:tag name="INDIVCOLORSET2_5" val="9716509"/>
  <p:tag name="ESKA_CLIENTLIBRARY" val="infratest dimap 2017"/>
  <p:tag name="ESKA_CLIENTLIBRARYVERSION" val="1"/>
  <p:tag name="INDIVCOLORSET1_1" val="0"/>
  <p:tag name="INDIVCOLORSET1_2" val="12744256"/>
  <p:tag name="INDIVCOLORSET1_3" val="255"/>
  <p:tag name="INDIVCOLORSET1_4" val="5963946"/>
  <p:tag name="INDIVCOLORSET1_5" val="6723891"/>
  <p:tag name="INDIVCOLORSET1_6" val="52479"/>
  <p:tag name="INDIVCOLORSET1_7" val="14720512"/>
  <p:tag name="INDIVCOLORSET1_8" val="2066934"/>
  <p:tag name="INDIVCOLORSET1_9" val="10043136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&quot;/&gt;&lt;property id=&quot;20307&quot; value=&quot;594&quot;/&gt;&lt;/object&gt;&lt;object type=&quot;3&quot; unique_id=&quot;10028&quot;&gt;&lt;property id=&quot;20148&quot; value=&quot;5&quot;/&gt;&lt;property id=&quot;20300&quot; value=&quot;Folie 2&quot;/&gt;&lt;property id=&quot;20307&quot; value=&quot;710&quot;/&gt;&lt;/object&gt;&lt;object type=&quot;3&quot; unique_id=&quot;10043&quot;&gt;&lt;property id=&quot;20148&quot; value=&quot;5&quot;/&gt;&lt;property id=&quot;20300&quot; value=&quot;Folie 3&quot;/&gt;&lt;property id=&quot;20307&quot; value=&quot;1092&quot;/&gt;&lt;/object&gt;&lt;object type=&quot;3&quot; unique_id=&quot;10044&quot;&gt;&lt;property id=&quot;20148&quot; value=&quot;5&quot;/&gt;&lt;property id=&quot;20300&quot; value=&quot;Folie 4&quot;/&gt;&lt;property id=&quot;20307&quot; value=&quot;1148&quot;/&gt;&lt;/object&gt;&lt;object type=&quot;3&quot; unique_id=&quot;10045&quot;&gt;&lt;property id=&quot;20148&quot; value=&quot;5&quot;/&gt;&lt;property id=&quot;20300&quot; value=&quot;Folie 5&quot;/&gt;&lt;property id=&quot;20307&quot; value=&quot;1176&quot;/&gt;&lt;/object&gt;&lt;object type=&quot;3&quot; unique_id=&quot;10046&quot;&gt;&lt;property id=&quot;20148&quot; value=&quot;5&quot;/&gt;&lt;property id=&quot;20300&quot; value=&quot;Folie 6&quot;/&gt;&lt;property id=&quot;20307&quot; value=&quot;1130&quot;/&gt;&lt;/object&gt;&lt;object type=&quot;3&quot; unique_id=&quot;10047&quot;&gt;&lt;property id=&quot;20148&quot; value=&quot;5&quot;/&gt;&lt;property id=&quot;20300&quot; value=&quot;Folie 7&quot;/&gt;&lt;property id=&quot;20307&quot; value=&quot;1172&quot;/&gt;&lt;/object&gt;&lt;object type=&quot;3&quot; unique_id=&quot;10048&quot;&gt;&lt;property id=&quot;20148&quot; value=&quot;5&quot;/&gt;&lt;property id=&quot;20300&quot; value=&quot;Folie 8&quot;/&gt;&lt;property id=&quot;20307&quot; value=&quot;1178&quot;/&gt;&lt;/object&gt;&lt;object type=&quot;3&quot; unique_id=&quot;10049&quot;&gt;&lt;property id=&quot;20148&quot; value=&quot;5&quot;/&gt;&lt;property id=&quot;20300&quot; value=&quot;Folie 9&quot;/&gt;&lt;property id=&quot;20307&quot; value=&quot;1177&quot;/&gt;&lt;/object&gt;&lt;object type=&quot;3&quot; unique_id=&quot;10050&quot;&gt;&lt;property id=&quot;20148&quot; value=&quot;5&quot;/&gt;&lt;property id=&quot;20300&quot; value=&quot;Folie 10&quot;/&gt;&lt;property id=&quot;20307&quot; value=&quot;1152&quot;/&gt;&lt;/object&gt;&lt;object type=&quot;3&quot; unique_id=&quot;10051&quot;&gt;&lt;property id=&quot;20148&quot; value=&quot;5&quot;/&gt;&lt;property id=&quot;20300&quot; value=&quot;Folie 11&quot;/&gt;&lt;property id=&quot;20307&quot; value=&quot;1180&quot;/&gt;&lt;/object&gt;&lt;object type=&quot;3&quot; unique_id=&quot;10052&quot;&gt;&lt;property id=&quot;20148&quot; value=&quot;5&quot;/&gt;&lt;property id=&quot;20300&quot; value=&quot;Folie 12&quot;/&gt;&lt;property id=&quot;20307&quot; value=&quot;1181&quot;/&gt;&lt;/object&gt;&lt;object type=&quot;3&quot; unique_id=&quot;10053&quot;&gt;&lt;property id=&quot;20148&quot; value=&quot;5&quot;/&gt;&lt;property id=&quot;20300&quot; value=&quot;Folie 13&quot;/&gt;&lt;property id=&quot;20307&quot; value=&quot;1187&quot;/&gt;&lt;/object&gt;&lt;object type=&quot;3&quot; unique_id=&quot;10054&quot;&gt;&lt;property id=&quot;20148&quot; value=&quot;5&quot;/&gt;&lt;property id=&quot;20300&quot; value=&quot;Folie 14&quot;/&gt;&lt;property id=&quot;20307&quot; value=&quot;1182&quot;/&gt;&lt;/object&gt;&lt;object type=&quot;3&quot; unique_id=&quot;10055&quot;&gt;&lt;property id=&quot;20148&quot; value=&quot;5&quot;/&gt;&lt;property id=&quot;20300&quot; value=&quot;Folie 15&quot;/&gt;&lt;property id=&quot;20307&quot; value=&quot;1188&quot;/&gt;&lt;/object&gt;&lt;object type=&quot;3&quot; unique_id=&quot;10056&quot;&gt;&lt;property id=&quot;20148&quot; value=&quot;5&quot;/&gt;&lt;property id=&quot;20300&quot; value=&quot;Folie 16&quot;/&gt;&lt;property id=&quot;20307&quot; value=&quot;1183&quot;/&gt;&lt;/object&gt;&lt;object type=&quot;3&quot; unique_id=&quot;10057&quot;&gt;&lt;property id=&quot;20148&quot; value=&quot;5&quot;/&gt;&lt;property id=&quot;20300&quot; value=&quot;Folie 17&quot;/&gt;&lt;property id=&quot;20307&quot; value=&quot;1184&quot;/&gt;&lt;/object&gt;&lt;object type=&quot;3&quot; unique_id=&quot;10058&quot;&gt;&lt;property id=&quot;20148&quot; value=&quot;5&quot;/&gt;&lt;property id=&quot;20300&quot; value=&quot;Folie 18&quot;/&gt;&lt;property id=&quot;20307&quot; value=&quot;1185&quot;/&gt;&lt;/object&gt;&lt;object type=&quot;3&quot; unique_id=&quot;10059&quot;&gt;&lt;property id=&quot;20148&quot; value=&quot;5&quot;/&gt;&lt;property id=&quot;20300&quot; value=&quot;Folie 19&quot;/&gt;&lt;property id=&quot;20307&quot; value=&quot;1186&quot;/&gt;&lt;/object&gt;&lt;/object&gt;&lt;/object&gt;&lt;/database&gt;"/>
  <p:tag name="SECTOMILLISECCONVERTED" val="1"/>
  <p:tag name="ISFOXLABELUSERINTERACTION" val="True"/>
  <p:tag name="ISFOXOLDCLASSIFICATIONID" val="00000000-0000-0000-0000-000000000000"/>
  <p:tag name="ISFOXCLASSIFICATIONID" val="e3171716-98b2-4896-b5c7-e8b8ab69e33b"/>
  <p:tag name="ISFOXCLASSIFICATIONNAME" val="Restricted use"/>
  <p:tag name="ISFOXSHOWCLASSIFICATIONREQUESTDIALOG" val="False"/>
  <p:tag name="ISFOXCLASSIFICATIONINKEYWORDS" val="Restricted use"/>
  <p:tag name="ISFOXDOVERSIONINGONSAV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OOLS_LIBREFESHABLE" val="0"/>
  <p:tag name="ESKATOOLS_REFRESHAUTOMATIC" val="0"/>
  <p:tag name="ESKATOOLS_ITEMVERSION" val="1"/>
  <p:tag name="ESKATOOLS_ITEMNAME" val="ARD DeuschlandTrend.pptx"/>
  <p:tag name="ESKATOOLS_SOURCELIBNAME" val="infratest dimap 2017"/>
  <p:tag name="ESKATOOLS_CREATEDATETS" val="1599056502"/>
  <p:tag name="ESKATOOLS_UPDATEDATETS" val="159905650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674,75"/>
  <p:tag name="HEIGHT" val="386,375"/>
  <p:tag name="TOP" val="81,25"/>
  <p:tag name="LEFT" val="22,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674,75"/>
  <p:tag name="HEIGHT" val="386,375"/>
  <p:tag name="TOP" val="81,25"/>
  <p:tag name="LEFT" val="22,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Actiontite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rage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SKATEXT_FORMATNAME" val="Fußnote"/>
</p:tagLst>
</file>

<file path=ppt/theme/theme1.xml><?xml version="1.0" encoding="utf-8"?>
<a:theme xmlns:a="http://schemas.openxmlformats.org/drawingml/2006/main" name="Office Theme">
  <a:themeElements>
    <a:clrScheme name="Benutzerdefiniert 5">
      <a:dk1>
        <a:sysClr val="windowText" lastClr="000000"/>
      </a:dk1>
      <a:lt1>
        <a:sysClr val="window" lastClr="FFFFFF"/>
      </a:lt1>
      <a:dk2>
        <a:srgbClr val="000000"/>
      </a:dk2>
      <a:lt2>
        <a:srgbClr val="999999"/>
      </a:lt2>
      <a:accent1>
        <a:srgbClr val="DFDFDF"/>
      </a:accent1>
      <a:accent2>
        <a:srgbClr val="004599"/>
      </a:accent2>
      <a:accent3>
        <a:srgbClr val="000000"/>
      </a:accent3>
      <a:accent4>
        <a:srgbClr val="FFFFFF"/>
      </a:accent4>
      <a:accent5>
        <a:srgbClr val="B7BCC1"/>
      </a:accent5>
      <a:accent6>
        <a:srgbClr val="004599"/>
      </a:accent6>
      <a:hlink>
        <a:srgbClr val="3399CC"/>
      </a:hlink>
      <a:folHlink>
        <a:srgbClr val="676767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DU">
      <a:srgbClr val="000000"/>
    </a:custClr>
    <a:custClr name="CSU">
      <a:srgbClr val="4076C2"/>
    </a:custClr>
    <a:custClr name="Grüne">
      <a:srgbClr val="339966"/>
    </a:custClr>
    <a:custClr name="SPD">
      <a:srgbClr val="FF0000"/>
    </a:custClr>
    <a:custClr name="Linke">
      <a:srgbClr val="AA0065"/>
    </a:custClr>
    <a:custClr name="FDP">
      <a:srgbClr val="FFCC00"/>
    </a:custClr>
    <a:custClr name="NPD">
      <a:srgbClr val="4E4526"/>
    </a:custClr>
    <a:custClr name="DVU">
      <a:srgbClr val="4E4526"/>
    </a:custClr>
    <a:custClr name="REP">
      <a:srgbClr val="79663D"/>
    </a:custClr>
    <a:custClr name="Rechte allgemein">
      <a:srgbClr val="4E4526"/>
    </a:custClr>
    <a:custClr name="Freie Wähler">
      <a:srgbClr val="1D4394"/>
    </a:custClr>
    <a:custClr name="Piraten">
      <a:srgbClr val="F6891F"/>
    </a:custClr>
    <a:custClr name="AfD">
      <a:srgbClr val="009EE0"/>
    </a:custClr>
    <a:custClr name="dimap Blau">
      <a:srgbClr val="004599"/>
    </a:custClr>
    <a:custClr name="dimap Grau">
      <a:srgbClr val="B7BCC1"/>
    </a:custClr>
    <a:custClr name="dimap Titel">
      <a:srgbClr val="808080"/>
    </a:custClr>
    <a:custClr name="Weiss">
      <a:srgbClr val="FFFFFF"/>
    </a:custClr>
    <a:custClr name="Tabelle">
      <a:srgbClr val="DFDFDF"/>
    </a:custClr>
    <a:custClr name="Balken grau">
      <a:srgbClr val="B7B7B7"/>
    </a:custClr>
    <a:custClr name="Balken Gesamt">
      <a:srgbClr val="808080"/>
    </a:custClr>
    <a:custClr name="Indi Blau -2">
      <a:srgbClr val="001126"/>
    </a:custClr>
    <a:custClr name="Indi Blau -1">
      <a:srgbClr val="002D64"/>
    </a:custClr>
    <a:custClr name="Indi Blau +0">
      <a:srgbClr val="004599"/>
    </a:custClr>
    <a:custClr name="Indi Blau +1">
      <a:srgbClr val="0061D6"/>
    </a:custClr>
    <a:custClr name="Indi Blau +2">
      <a:srgbClr val="3B94FF"/>
    </a:custClr>
    <a:custClr name="Indi Blau +3">
      <a:srgbClr val="93C4FF"/>
    </a:custClr>
    <a:custClr name="Indi Blau +4">
      <a:srgbClr val="C9E1FF"/>
    </a:custClr>
    <a:custClr name="Ampel-Rot">
      <a:srgbClr val="C00000"/>
    </a:custClr>
    <a:custClr name="Ampel-Gelb">
      <a:srgbClr val="F1E001"/>
    </a:custClr>
    <a:custClr name="Ampel-Grün">
      <a:srgbClr val="92E150"/>
    </a:custClr>
  </a:custClrLst>
  <a:extLst>
    <a:ext uri="{05A4C25C-085E-4340-85A3-A5531E510DB2}">
      <thm15:themeFamily xmlns:thm15="http://schemas.microsoft.com/office/thememl/2012/main" name="Präsentation2" id="{1724008D-0198-4CF1-AA20-9D8E1D4F55C1}" vid="{8FDF1183-91B6-4537-AE79-57C09868FC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NS Master Colours">
    <a:dk1>
      <a:sysClr val="windowText" lastClr="000000"/>
    </a:dk1>
    <a:lt1>
      <a:sysClr val="window" lastClr="FFFFFF"/>
    </a:lt1>
    <a:dk2>
      <a:srgbClr val="3B0541"/>
    </a:dk2>
    <a:lt2>
      <a:srgbClr val="7A2280"/>
    </a:lt2>
    <a:accent1>
      <a:srgbClr val="F7911E"/>
    </a:accent1>
    <a:accent2>
      <a:srgbClr val="EF5205"/>
    </a:accent2>
    <a:accent3>
      <a:srgbClr val="C50017"/>
    </a:accent3>
    <a:accent4>
      <a:srgbClr val="3EB1CC"/>
    </a:accent4>
    <a:accent5>
      <a:srgbClr val="4655A5"/>
    </a:accent5>
    <a:accent6>
      <a:srgbClr val="131C6B"/>
    </a:accent6>
    <a:hlink>
      <a:srgbClr val="4F6128"/>
    </a:hlink>
    <a:folHlink>
      <a:srgbClr val="4F6128"/>
    </a:folHlink>
  </a:clrScheme>
  <a:fontScheme name="TNS Master Font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NS Master Colours">
    <a:dk1>
      <a:sysClr val="windowText" lastClr="000000"/>
    </a:dk1>
    <a:lt1>
      <a:sysClr val="window" lastClr="FFFFFF"/>
    </a:lt1>
    <a:dk2>
      <a:srgbClr val="3B0541"/>
    </a:dk2>
    <a:lt2>
      <a:srgbClr val="7A2280"/>
    </a:lt2>
    <a:accent1>
      <a:srgbClr val="F7911E"/>
    </a:accent1>
    <a:accent2>
      <a:srgbClr val="EF5205"/>
    </a:accent2>
    <a:accent3>
      <a:srgbClr val="C50017"/>
    </a:accent3>
    <a:accent4>
      <a:srgbClr val="3EB1CC"/>
    </a:accent4>
    <a:accent5>
      <a:srgbClr val="4655A5"/>
    </a:accent5>
    <a:accent6>
      <a:srgbClr val="131C6B"/>
    </a:accent6>
    <a:hlink>
      <a:srgbClr val="4F6128"/>
    </a:hlink>
    <a:folHlink>
      <a:srgbClr val="4F6128"/>
    </a:folHlink>
  </a:clrScheme>
  <a:fontScheme name="TNS Master Font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standard</Template>
  <TotalTime>0</TotalTime>
  <Words>1571</Words>
  <Application>Microsoft Office PowerPoint</Application>
  <PresentationFormat>Breitbild</PresentationFormat>
  <Paragraphs>346</Paragraphs>
  <Slides>19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Dax Offc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Pfaudler, Jasmin</dc:creator>
  <cp:keywords>Restricted use;</cp:keywords>
  <cp:lastModifiedBy>Andrea</cp:lastModifiedBy>
  <cp:revision>3526</cp:revision>
  <cp:lastPrinted>2020-03-04T09:28:22Z</cp:lastPrinted>
  <dcterms:created xsi:type="dcterms:W3CDTF">2017-08-28T13:48:41Z</dcterms:created>
  <dcterms:modified xsi:type="dcterms:W3CDTF">2021-11-04T13:12:13Z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71660d270c64f5bbb8f27ffa23">
    <vt:bool>false</vt:bool>
  </property>
  <property fmtid="{D5CDD505-2E9C-101B-9397-08002B2CF9AE}" pid="3" name="ISFOXClassification">
    <vt:lpwstr>Restricted use</vt:lpwstr>
  </property>
</Properties>
</file>